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91" r:id="rId4"/>
  </p:sldMasterIdLst>
  <p:notesMasterIdLst>
    <p:notesMasterId r:id="rId35"/>
  </p:notesMasterIdLst>
  <p:sldIdLst>
    <p:sldId id="661" r:id="rId5"/>
    <p:sldId id="657" r:id="rId6"/>
    <p:sldId id="656" r:id="rId7"/>
    <p:sldId id="277" r:id="rId8"/>
    <p:sldId id="666" r:id="rId9"/>
    <p:sldId id="266" r:id="rId10"/>
    <p:sldId id="269" r:id="rId11"/>
    <p:sldId id="284" r:id="rId12"/>
    <p:sldId id="291" r:id="rId13"/>
    <p:sldId id="624" r:id="rId14"/>
    <p:sldId id="636" r:id="rId15"/>
    <p:sldId id="637" r:id="rId16"/>
    <p:sldId id="638" r:id="rId17"/>
    <p:sldId id="639" r:id="rId18"/>
    <p:sldId id="640" r:id="rId19"/>
    <p:sldId id="669" r:id="rId20"/>
    <p:sldId id="641" r:id="rId21"/>
    <p:sldId id="642" r:id="rId22"/>
    <p:sldId id="668" r:id="rId23"/>
    <p:sldId id="643" r:id="rId24"/>
    <p:sldId id="290" r:id="rId25"/>
    <p:sldId id="633" r:id="rId26"/>
    <p:sldId id="650" r:id="rId27"/>
    <p:sldId id="630" r:id="rId28"/>
    <p:sldId id="626" r:id="rId29"/>
    <p:sldId id="667" r:id="rId30"/>
    <p:sldId id="655" r:id="rId31"/>
    <p:sldId id="665" r:id="rId32"/>
    <p:sldId id="663" r:id="rId33"/>
    <p:sldId id="664" r:id="rId34"/>
  </p:sldIdLst>
  <p:sldSz cx="12192000" cy="6858000"/>
  <p:notesSz cx="6742113" cy="9875838"/>
  <p:embeddedFontLst>
    <p:embeddedFont>
      <p:font typeface="Plus Jakarta Sans" panose="020B0604020202020204" charset="0"/>
      <p:regular r:id="rId36"/>
      <p:bold r:id="rId37"/>
      <p:italic r:id="rId38"/>
      <p:boldItalic r:id="rId39"/>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97EB6A-A2D8-9EFA-B7D8-8BBD1B3BDA76}" name="Josefiina Ben Azzouz" initials="JA" userId="S::josefiina.ben.azzouz@friluftsframjandet.se::770d669a-42c2-4924-bfd6-a2b27bd7cc6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AD2F61-2928-45DE-9F34-CBD829C1E5A7}" v="17" dt="2025-11-10T15:03:41.583"/>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58372" autoAdjust="0"/>
  </p:normalViewPr>
  <p:slideViewPr>
    <p:cSldViewPr snapToGrid="0">
      <p:cViewPr varScale="1">
        <p:scale>
          <a:sx n="66" d="100"/>
          <a:sy n="66" d="100"/>
        </p:scale>
        <p:origin x="2040" y="66"/>
      </p:cViewPr>
      <p:guideLst/>
    </p:cSldViewPr>
  </p:slideViewPr>
  <p:outlineViewPr>
    <p:cViewPr>
      <p:scale>
        <a:sx n="33" d="100"/>
        <a:sy n="33" d="100"/>
      </p:scale>
      <p:origin x="0" y="-12732"/>
    </p:cViewPr>
  </p:outlineViewPr>
  <p:notesTextViewPr>
    <p:cViewPr>
      <p:scale>
        <a:sx n="150" d="100"/>
        <a:sy n="150" d="100"/>
      </p:scale>
      <p:origin x="0" y="0"/>
    </p:cViewPr>
  </p:notesTextViewPr>
  <p:sorterViewPr>
    <p:cViewPr>
      <p:scale>
        <a:sx n="100" d="100"/>
        <a:sy n="100" d="100"/>
      </p:scale>
      <p:origin x="0" y="-50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21582" cy="495507"/>
          </a:xfrm>
          <a:prstGeom prst="rect">
            <a:avLst/>
          </a:prstGeom>
        </p:spPr>
        <p:txBody>
          <a:bodyPr vert="horz" lIns="90708" tIns="45354" rIns="90708" bIns="45354" rtlCol="0"/>
          <a:lstStyle>
            <a:lvl1pPr algn="l">
              <a:defRPr sz="1200" b="0" i="0">
                <a:latin typeface="Arial" panose="020B0604020202020204" pitchFamily="34" charset="0"/>
              </a:defRPr>
            </a:lvl1pPr>
          </a:lstStyle>
          <a:p>
            <a:endParaRPr lang="sv-SE"/>
          </a:p>
        </p:txBody>
      </p:sp>
      <p:sp>
        <p:nvSpPr>
          <p:cNvPr id="3" name="Platshållare för datum 2"/>
          <p:cNvSpPr>
            <a:spLocks noGrp="1"/>
          </p:cNvSpPr>
          <p:nvPr>
            <p:ph type="dt" idx="1"/>
          </p:nvPr>
        </p:nvSpPr>
        <p:spPr>
          <a:xfrm>
            <a:off x="3818971" y="1"/>
            <a:ext cx="2921582" cy="495507"/>
          </a:xfrm>
          <a:prstGeom prst="rect">
            <a:avLst/>
          </a:prstGeom>
        </p:spPr>
        <p:txBody>
          <a:bodyPr vert="horz" lIns="90708" tIns="45354" rIns="90708" bIns="45354" rtlCol="0"/>
          <a:lstStyle>
            <a:lvl1pPr algn="r">
              <a:defRPr sz="1200" b="0" i="0">
                <a:latin typeface="Arial" panose="020B0604020202020204" pitchFamily="34" charset="0"/>
              </a:defRPr>
            </a:lvl1pPr>
          </a:lstStyle>
          <a:p>
            <a:fld id="{4788148B-0605-E147-92B1-4A64EA8D80EC}" type="datetimeFigureOut">
              <a:rPr lang="sv-SE" smtClean="0"/>
              <a:pPr/>
              <a:t>2025-11-10</a:t>
            </a:fld>
            <a:endParaRPr lang="sv-SE"/>
          </a:p>
        </p:txBody>
      </p:sp>
      <p:sp>
        <p:nvSpPr>
          <p:cNvPr id="4" name="Platshållare för bildobjekt 3"/>
          <p:cNvSpPr>
            <a:spLocks noGrp="1" noRot="1" noChangeAspect="1"/>
          </p:cNvSpPr>
          <p:nvPr>
            <p:ph type="sldImg" idx="2"/>
          </p:nvPr>
        </p:nvSpPr>
        <p:spPr>
          <a:xfrm>
            <a:off x="409575" y="1235075"/>
            <a:ext cx="5922963" cy="3332163"/>
          </a:xfrm>
          <a:prstGeom prst="rect">
            <a:avLst/>
          </a:prstGeom>
          <a:noFill/>
          <a:ln w="12700">
            <a:solidFill>
              <a:prstClr val="black"/>
            </a:solidFill>
          </a:ln>
        </p:spPr>
        <p:txBody>
          <a:bodyPr vert="horz" lIns="90708" tIns="45354" rIns="90708" bIns="45354" rtlCol="0" anchor="ctr"/>
          <a:lstStyle/>
          <a:p>
            <a:endParaRPr lang="sv-SE"/>
          </a:p>
        </p:txBody>
      </p:sp>
      <p:sp>
        <p:nvSpPr>
          <p:cNvPr id="5" name="Platshållare för anteckningar 4"/>
          <p:cNvSpPr>
            <a:spLocks noGrp="1"/>
          </p:cNvSpPr>
          <p:nvPr>
            <p:ph type="body" sz="quarter" idx="3"/>
          </p:nvPr>
        </p:nvSpPr>
        <p:spPr>
          <a:xfrm>
            <a:off x="674212" y="4752748"/>
            <a:ext cx="5393690" cy="3888611"/>
          </a:xfrm>
          <a:prstGeom prst="rect">
            <a:avLst/>
          </a:prstGeom>
        </p:spPr>
        <p:txBody>
          <a:bodyPr vert="horz" lIns="90708" tIns="45354" rIns="90708" bIns="45354"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380333"/>
            <a:ext cx="2921582" cy="495506"/>
          </a:xfrm>
          <a:prstGeom prst="rect">
            <a:avLst/>
          </a:prstGeom>
        </p:spPr>
        <p:txBody>
          <a:bodyPr vert="horz" lIns="90708" tIns="45354" rIns="90708" bIns="45354" rtlCol="0" anchor="b"/>
          <a:lstStyle>
            <a:lvl1pPr algn="l">
              <a:defRPr sz="1200" b="0" i="0">
                <a:latin typeface="Arial" panose="020B0604020202020204" pitchFamily="34" charset="0"/>
              </a:defRPr>
            </a:lvl1pPr>
          </a:lstStyle>
          <a:p>
            <a:endParaRPr lang="sv-SE"/>
          </a:p>
        </p:txBody>
      </p:sp>
      <p:sp>
        <p:nvSpPr>
          <p:cNvPr id="7" name="Platshållare för bildnummer 6"/>
          <p:cNvSpPr>
            <a:spLocks noGrp="1"/>
          </p:cNvSpPr>
          <p:nvPr>
            <p:ph type="sldNum" sz="quarter" idx="5"/>
          </p:nvPr>
        </p:nvSpPr>
        <p:spPr>
          <a:xfrm>
            <a:off x="3818971" y="9380333"/>
            <a:ext cx="2921582" cy="495506"/>
          </a:xfrm>
          <a:prstGeom prst="rect">
            <a:avLst/>
          </a:prstGeom>
        </p:spPr>
        <p:txBody>
          <a:bodyPr vert="horz" lIns="90708" tIns="45354" rIns="90708" bIns="45354" rtlCol="0" anchor="b"/>
          <a:lstStyle>
            <a:lvl1pPr algn="r">
              <a:defRPr sz="1200" b="0" i="0">
                <a:latin typeface="Arial" panose="020B0604020202020204" pitchFamily="34" charset="0"/>
              </a:defRPr>
            </a:lvl1pPr>
          </a:lstStyle>
          <a:p>
            <a:fld id="{9268EC1D-1F21-BC45-AF87-5A5CAE1BDEFD}" type="slidenum">
              <a:rPr lang="sv-SE" smtClean="0"/>
              <a:pPr/>
              <a:t>‹#›</a:t>
            </a:fld>
            <a:endParaRPr lang="sv-SE"/>
          </a:p>
        </p:txBody>
      </p:sp>
    </p:spTree>
    <p:extLst>
      <p:ext uri="{BB962C8B-B14F-4D97-AF65-F5344CB8AC3E}">
        <p14:creationId xmlns:p14="http://schemas.microsoft.com/office/powerpoint/2010/main" val="740786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riluftsframjandet.se/om-oss/press-opinion/rapporter/kommuner-friluftsliv-2025"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svensktfriluftsliv.se/wp-content/uploads/2023/11/rapport-friluftslivets-ekonomiska-varden_2023-11-02.pdf"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corporate.visitsweden.com/press/hit-vill-utlandska-turister-helst-resa-i-sverige/"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teams.microsoft.com/l/meetup-join/19%3ameeting_ZDRjYjc4MmYtNmFmZC00NWJmLTgwOTYtMTZmOGNjMDQxNWY4%40thread.v2/0?context=%7b%22Tid%22%3a%22f68d9ffd-156c-4e18-8cb6-7c55c3ec7111%22%2c%22Oid%22%3a%227c4a4440-108e-4ff9-9d13-45626de02521%22%7d"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teams.microsoft.com/l/meetup-join/19%3ameeting_YTE5OGRjZjktOGFlOC00N2QwLWJkOGMtOTY4MmY1N2FjOWNh%40thread.v2/0?context=%7b%22Tid%22%3a%22f68d9ffd-156c-4e18-8cb6-7c55c3ec7111%22%2c%22Oid%22%3a%227c4a4440-108e-4ff9-9d13-45626de02521%22%7d" TargetMode="External"/><Relationship Id="rId5" Type="http://schemas.openxmlformats.org/officeDocument/2006/relationships/hyperlink" Target="https://teams.microsoft.com/l/meetup-join/19%3ameeting_ZWZiM2M0MjEtZmZiMC00NmU5LTg4YzEtNTVkODRjOGMxMzNl%40thread.v2/0?context=%7b%22Tid%22%3a%22f68d9ffd-156c-4e18-8cb6-7c55c3ec7111%22%2c%22Oid%22%3a%227c4a4440-108e-4ff9-9d13-45626de02521%22%7d" TargetMode="External"/><Relationship Id="rId4" Type="http://schemas.openxmlformats.org/officeDocument/2006/relationships/hyperlink" Target="https://teams.microsoft.com/l/meetup-join/19%3ameeting_OWQwOTNmMTAtZmJkZS00ZDAzLTk4YjItNzliMWY5OTk2YWMy%40thread.v2/0?context=%7b%22Tid%22%3a%22f68d9ffd-156c-4e18-8cb6-7c55c3ec7111%22%2c%22Oid%22%3a%227c4a4440-108e-4ff9-9d13-45626de02521%22%7d"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olkhalsomyndigheten.se/publikationer-och-material/publikationsarkiv/m/miljohalsorapport-202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aturvardsverket.se/amnesomraden/friluftsliv/sveriges-friluftlivsma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olkhalsomyndigheten.se/contentassets/96b79377bc224dfcb94de3b4996b2d4a/gronskans-kvaliteter-barns-halsa-kunskapsstod.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olkhalsomyndigheten.se/publikationer-och-material/publikationsarkiv/m/miljohalsorapport-202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sng" kern="1200" dirty="0">
                <a:solidFill>
                  <a:schemeClr val="tx1"/>
                </a:solidFill>
                <a:effectLst/>
                <a:latin typeface="Arial" panose="020B0604020202020204" pitchFamily="34" charset="0"/>
                <a:ea typeface="+mn-ea"/>
                <a:cs typeface="+mn-cs"/>
                <a:hlinkClick r:id="rId3"/>
              </a:rPr>
              <a:t>https://www.friluftsframjandet.se/om-oss/press-opinion/rapporter/kommuner-friluftsliv-2025</a:t>
            </a:r>
            <a:br>
              <a:rPr lang="sv-SE" dirty="0"/>
            </a:br>
            <a:r>
              <a:rPr lang="sv-SE" dirty="0"/>
              <a:t>Upplägg:</a:t>
            </a:r>
            <a:br>
              <a:rPr lang="sv-SE" dirty="0"/>
            </a:br>
            <a:r>
              <a:rPr lang="sv-SE" dirty="0"/>
              <a:t>Kort om Friluftsfrämjandet</a:t>
            </a:r>
            <a:br>
              <a:rPr lang="sv-SE" dirty="0"/>
            </a:br>
            <a:r>
              <a:rPr lang="sv-SE" dirty="0"/>
              <a:t>Presentation rapport</a:t>
            </a:r>
            <a:br>
              <a:rPr lang="sv-SE" dirty="0"/>
            </a:br>
            <a:r>
              <a:rPr lang="sv-SE" dirty="0"/>
              <a:t>Några exempel från andra kommuner</a:t>
            </a:r>
            <a:br>
              <a:rPr lang="sv-SE" dirty="0"/>
            </a:br>
            <a:r>
              <a:rPr lang="sv-SE" dirty="0"/>
              <a:t>Rekommendationer</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1</a:t>
            </a:fld>
            <a:endParaRPr lang="sv-SE" dirty="0"/>
          </a:p>
        </p:txBody>
      </p:sp>
    </p:spTree>
    <p:extLst>
      <p:ext uri="{BB962C8B-B14F-4D97-AF65-F5344CB8AC3E}">
        <p14:creationId xmlns:p14="http://schemas.microsoft.com/office/powerpoint/2010/main" val="24033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hlinkClick r:id="" action="ppaction://noaction"/>
              </a:rPr>
              <a:t>Natur och friluftsliv - Din psykiska hälsa (dinpsykiskahalsa.se)</a:t>
            </a:r>
            <a:endParaRPr lang="sv-SE" dirty="0"/>
          </a:p>
        </p:txBody>
      </p:sp>
      <p:sp>
        <p:nvSpPr>
          <p:cNvPr id="4" name="Platshållare för bildnummer 3"/>
          <p:cNvSpPr>
            <a:spLocks noGrp="1"/>
          </p:cNvSpPr>
          <p:nvPr>
            <p:ph type="sldNum" sz="quarter" idx="5"/>
          </p:nvPr>
        </p:nvSpPr>
        <p:spPr/>
        <p:txBody>
          <a:bodyPr/>
          <a:lstStyle/>
          <a:p>
            <a:pPr defTabSz="907085">
              <a:defRPr/>
            </a:pPr>
            <a:fld id="{9268EC1D-1F21-BC45-AF87-5A5CAE1BDEFD}" type="slidenum">
              <a:rPr lang="sv-SE">
                <a:solidFill>
                  <a:prstClr val="black"/>
                </a:solidFill>
              </a:rPr>
              <a:pPr defTabSz="907085">
                <a:defRPr/>
              </a:pPr>
              <a:t>10</a:t>
            </a:fld>
            <a:endParaRPr lang="sv-SE" dirty="0">
              <a:solidFill>
                <a:prstClr val="black"/>
              </a:solidFill>
            </a:endParaRPr>
          </a:p>
        </p:txBody>
      </p:sp>
    </p:spTree>
    <p:extLst>
      <p:ext uri="{BB962C8B-B14F-4D97-AF65-F5344CB8AC3E}">
        <p14:creationId xmlns:p14="http://schemas.microsoft.com/office/powerpoint/2010/main" val="878278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07085">
              <a:defRPr/>
            </a:pPr>
            <a:r>
              <a:rPr lang="sv-SE" dirty="0"/>
              <a:t>I följande </a:t>
            </a:r>
            <a:r>
              <a:rPr lang="sv-SE" dirty="0" err="1"/>
              <a:t>slides</a:t>
            </a:r>
            <a:r>
              <a:rPr lang="sv-SE" dirty="0"/>
              <a:t> presenteras vi resultat från vad kommunpolitikerna svarat, samt jämför med enkäten som ligger till grund för Sveriges friluftskommun 2025. </a:t>
            </a:r>
            <a:br>
              <a:rPr lang="sv-SE" dirty="0"/>
            </a:br>
            <a:r>
              <a:rPr lang="sv-SE" dirty="0"/>
              <a:t>Den första frågan till kommunpolitikerna visar ett mycket starkt stöd för att </a:t>
            </a:r>
            <a:r>
              <a:rPr lang="sv-SE" dirty="0">
                <a:solidFill>
                  <a:srgbClr val="0A2463"/>
                </a:solidFill>
              </a:rPr>
              <a:t>kommunen ska skapa goda förutsättningar för ett aktivt friluftsliv oavsett partifärg. </a:t>
            </a:r>
            <a:br>
              <a:rPr lang="sv-SE" dirty="0">
                <a:solidFill>
                  <a:srgbClr val="0A2463"/>
                </a:solidFill>
              </a:rPr>
            </a:br>
            <a:r>
              <a:rPr lang="sv-SE" dirty="0">
                <a:solidFill>
                  <a:srgbClr val="0A2463"/>
                </a:solidFill>
              </a:rPr>
              <a:t>98 procent av 4700 kommunpolitiker anser att det </a:t>
            </a:r>
            <a:r>
              <a:rPr lang="sv-SE" i="1" dirty="0">
                <a:solidFill>
                  <a:srgbClr val="0A2463"/>
                </a:solidFill>
              </a:rPr>
              <a:t>i mycket eller ganska hög grad</a:t>
            </a:r>
            <a:r>
              <a:rPr lang="sv-SE" dirty="0">
                <a:solidFill>
                  <a:srgbClr val="0A2463"/>
                </a:solidFill>
              </a:rPr>
              <a:t> är viktigt att kommunen skapar goda förutsättningar för ett aktivt friluftsliv. </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11</a:t>
            </a:fld>
            <a:endParaRPr lang="sv-SE"/>
          </a:p>
        </p:txBody>
      </p:sp>
    </p:spTree>
    <p:extLst>
      <p:ext uri="{BB962C8B-B14F-4D97-AF65-F5344CB8AC3E}">
        <p14:creationId xmlns:p14="http://schemas.microsoft.com/office/powerpoint/2010/main" val="121931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07085">
              <a:defRPr/>
            </a:pPr>
            <a:r>
              <a:rPr lang="sv-SE" dirty="0"/>
              <a:t>På följande bilder redovisar vi på vänstra sidan svaren på enkäten till kommunpolitikerna. </a:t>
            </a:r>
            <a:br>
              <a:rPr lang="sv-SE" dirty="0"/>
            </a:br>
            <a:r>
              <a:rPr lang="sv-SE" dirty="0"/>
              <a:t>På högra sidan uppger vi vad kommunerna svarar i Sveriges friluftskommun 2025. </a:t>
            </a:r>
            <a:br>
              <a:rPr lang="sv-SE" dirty="0"/>
            </a:br>
            <a:br>
              <a:rPr lang="sv-SE" dirty="0"/>
            </a:br>
            <a:r>
              <a:rPr lang="sv-SE" dirty="0"/>
              <a:t>På frågan i Friluftsfrämjandets enkät till kommunpolitikerna om kommunpolitiken ska anta en friluftsstrategi eller stärka den som redan finns, svarar åtta av tio kommunpolitiker ja. 35 procent av politikerna svarar </a:t>
            </a:r>
            <a:r>
              <a:rPr lang="sv-SE" i="1" dirty="0"/>
              <a:t>Ja, i mycket hög grad</a:t>
            </a:r>
            <a:r>
              <a:rPr lang="sv-SE" dirty="0"/>
              <a:t> och 47 procent svarar </a:t>
            </a:r>
            <a:r>
              <a:rPr lang="sv-SE" i="1" dirty="0"/>
              <a:t>Ja, i ganska hög grad</a:t>
            </a:r>
            <a:r>
              <a:rPr lang="sv-SE" dirty="0"/>
              <a:t>.</a:t>
            </a:r>
          </a:p>
          <a:p>
            <a:endParaRPr lang="sv-SE" dirty="0"/>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12</a:t>
            </a:fld>
            <a:endParaRPr lang="sv-SE"/>
          </a:p>
        </p:txBody>
      </p:sp>
    </p:spTree>
    <p:extLst>
      <p:ext uri="{BB962C8B-B14F-4D97-AF65-F5344CB8AC3E}">
        <p14:creationId xmlns:p14="http://schemas.microsoft.com/office/powerpoint/2010/main" val="2531484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13</a:t>
            </a:fld>
            <a:endParaRPr lang="sv-SE"/>
          </a:p>
        </p:txBody>
      </p:sp>
    </p:spTree>
    <p:extLst>
      <p:ext uri="{BB962C8B-B14F-4D97-AF65-F5344CB8AC3E}">
        <p14:creationId xmlns:p14="http://schemas.microsoft.com/office/powerpoint/2010/main" val="2459781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14</a:t>
            </a:fld>
            <a:endParaRPr lang="sv-SE"/>
          </a:p>
        </p:txBody>
      </p:sp>
    </p:spTree>
    <p:extLst>
      <p:ext uri="{BB962C8B-B14F-4D97-AF65-F5344CB8AC3E}">
        <p14:creationId xmlns:p14="http://schemas.microsoft.com/office/powerpoint/2010/main" val="3528701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57% av allt friluftsliv sker i städer och dess angränsade miljö (5% av ytan). 2000 m från hemmet. (Lehto et al. 2022) </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15</a:t>
            </a:fld>
            <a:endParaRPr lang="sv-SE"/>
          </a:p>
        </p:txBody>
      </p:sp>
    </p:spTree>
    <p:extLst>
      <p:ext uri="{BB962C8B-B14F-4D97-AF65-F5344CB8AC3E}">
        <p14:creationId xmlns:p14="http://schemas.microsoft.com/office/powerpoint/2010/main" val="4174541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Videoklipp om Häng med oss ut – friluftsliv för psykisk hälsa</a:t>
            </a:r>
            <a:br>
              <a:rPr lang="sv-SE" dirty="0"/>
            </a:br>
            <a:r>
              <a:rPr lang="sv-SE" dirty="0"/>
              <a:t>Kortversion (1 min): https://www.youtube.com/watch?v=cjBxw9P3uQI</a:t>
            </a:r>
          </a:p>
          <a:p>
            <a:r>
              <a:rPr lang="sv-SE" dirty="0"/>
              <a:t>Lång version (5 minuter): https://www.youtube.com/watch?v=12upRimEt5Q</a:t>
            </a:r>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16</a:t>
            </a:fld>
            <a:endParaRPr lang="sv-SE"/>
          </a:p>
        </p:txBody>
      </p:sp>
    </p:spTree>
    <p:extLst>
      <p:ext uri="{BB962C8B-B14F-4D97-AF65-F5344CB8AC3E}">
        <p14:creationId xmlns:p14="http://schemas.microsoft.com/office/powerpoint/2010/main" val="1793223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ea typeface="Calibri" panose="020F0502020204030204" pitchFamily="34" charset="0"/>
                <a:cs typeface="Times New Roman" panose="02020603050405020304" pitchFamily="18" charset="0"/>
              </a:rPr>
              <a:t>https://www.aftonbladet.se/nyheter/a/mPGB54/frida-naturen-har-raddat-mitt-liv</a:t>
            </a:r>
            <a:br>
              <a:rPr lang="sv-SE" dirty="0">
                <a:ea typeface="Calibri" panose="020F0502020204030204" pitchFamily="34" charset="0"/>
                <a:cs typeface="Times New Roman" panose="02020603050405020304" pitchFamily="18" charset="0"/>
              </a:rPr>
            </a:br>
            <a:endParaRPr lang="sv-SE" dirty="0">
              <a:ea typeface="Calibri" panose="020F0502020204030204" pitchFamily="34" charset="0"/>
              <a:cs typeface="Times New Roman" panose="02020603050405020304" pitchFamily="18" charset="0"/>
            </a:endParaRPr>
          </a:p>
          <a:p>
            <a:pPr defTabSz="907085">
              <a:defRPr/>
            </a:pPr>
            <a:endParaRPr lang="sv-SE" dirty="0">
              <a:solidFill>
                <a:srgbClr val="0A2463"/>
              </a:solidFill>
            </a:endParaRPr>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17</a:t>
            </a:fld>
            <a:endParaRPr lang="sv-SE"/>
          </a:p>
        </p:txBody>
      </p:sp>
    </p:spTree>
    <p:extLst>
      <p:ext uri="{BB962C8B-B14F-4D97-AF65-F5344CB8AC3E}">
        <p14:creationId xmlns:p14="http://schemas.microsoft.com/office/powerpoint/2010/main" val="1657986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07085">
              <a:defRPr/>
            </a:pPr>
            <a:r>
              <a:rPr lang="sv-SE" dirty="0"/>
              <a:t>Friluftsfrämjandets publicerar en ny skolrapport efter sommaren 2024. Den bygger på en enkät med drygt 1300 lärare från hela landet. </a:t>
            </a:r>
            <a:br>
              <a:rPr lang="sv-SE" dirty="0"/>
            </a:br>
            <a:r>
              <a:rPr lang="sv-SE" dirty="0"/>
              <a:t>Nio av tio NO-lärare är positiva till mer utomhusundervisning. </a:t>
            </a:r>
            <a:br>
              <a:rPr lang="sv-SE" dirty="0"/>
            </a:br>
            <a:r>
              <a:rPr lang="sv-SE" dirty="0"/>
              <a:t>Ett av de vanligaste hindren för lärare att få till utomhusundervisning eller i idrottslektioner i friluftsliv är att det saknas stöd från ytterligare en vuxen. </a:t>
            </a:r>
          </a:p>
          <a:p>
            <a:pPr defTabSz="907085">
              <a:defRPr/>
            </a:pPr>
            <a:r>
              <a:rPr lang="sv-SE" dirty="0"/>
              <a:t>Därför har Friluftsfrämjandet ställt frågan om kommunpolitikerna anser om kommunens skolor ska erbjuda utomhusundervisning. </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18</a:t>
            </a:fld>
            <a:endParaRPr lang="sv-SE"/>
          </a:p>
        </p:txBody>
      </p:sp>
    </p:spTree>
    <p:extLst>
      <p:ext uri="{BB962C8B-B14F-4D97-AF65-F5344CB8AC3E}">
        <p14:creationId xmlns:p14="http://schemas.microsoft.com/office/powerpoint/2010/main" val="1645623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Videoklipp (fyra minuter) om I Ur och Skur och Skogsmulle i förskolan</a:t>
            </a:r>
            <a:br>
              <a:rPr lang="sv-SE" dirty="0"/>
            </a:br>
            <a:r>
              <a:rPr lang="sv-SE" dirty="0"/>
              <a:t>https://www.youtube.com/watch?v=eo35wgQ6vcU</a:t>
            </a:r>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19</a:t>
            </a:fld>
            <a:endParaRPr lang="sv-SE"/>
          </a:p>
        </p:txBody>
      </p:sp>
    </p:spTree>
    <p:extLst>
      <p:ext uri="{BB962C8B-B14F-4D97-AF65-F5344CB8AC3E}">
        <p14:creationId xmlns:p14="http://schemas.microsoft.com/office/powerpoint/2010/main" val="2581372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www.friluftsframjandet.se</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2</a:t>
            </a:fld>
            <a:endParaRPr lang="sv-SE" dirty="0"/>
          </a:p>
        </p:txBody>
      </p:sp>
    </p:spTree>
    <p:extLst>
      <p:ext uri="{BB962C8B-B14F-4D97-AF65-F5344CB8AC3E}">
        <p14:creationId xmlns:p14="http://schemas.microsoft.com/office/powerpoint/2010/main" val="3153502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organiserade friluftslivet kompletterar idrotten på ett mycket bra sätt och bidrar med rörelseglädje i naturen utan speglar, prestation och tävling. Trots det satsar exempelvis staten mångdubbelt så mycket mer på varje idrottsutövare än friluftsutövare. Jämförelsen visar framförallt att friluftslivet är kraftigt underfinansierat och att det organiserade friluftslivet skulle kunna aktivera många fler invånare och på så sätt bidra mer till folkhälsan. Det här är skälet till att den statliga Kommittén för främjande av ökad fysisk aktivitet föreslog en fördubbling av anslaget till det ledarledda friluftslivet. </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20</a:t>
            </a:fld>
            <a:endParaRPr lang="sv-SE"/>
          </a:p>
        </p:txBody>
      </p:sp>
    </p:spTree>
    <p:extLst>
      <p:ext uri="{BB962C8B-B14F-4D97-AF65-F5344CB8AC3E}">
        <p14:creationId xmlns:p14="http://schemas.microsoft.com/office/powerpoint/2010/main" val="1894424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göra det lätt för kommunpolitiker och kommuner att stänga klyftan mellan den politiska viljan och vad kommuner gör har vi tagit fem rekommendationsområden. </a:t>
            </a:r>
            <a:br>
              <a:rPr lang="sv-SE" dirty="0"/>
            </a:br>
            <a:r>
              <a:rPr lang="sv-SE" dirty="0"/>
              <a:t>Länkar till vägledningar och tips finns i rapporten.</a:t>
            </a:r>
            <a:br>
              <a:rPr lang="sv-SE" dirty="0"/>
            </a:br>
            <a:br>
              <a:rPr lang="sv-SE" dirty="0"/>
            </a:br>
            <a:r>
              <a:rPr lang="sv-SE" dirty="0"/>
              <a:t>1. Anta en strategi: koppla</a:t>
            </a:r>
            <a:r>
              <a:rPr lang="sv-SE" baseline="0" dirty="0"/>
              <a:t> till de tio målen, se frågorna i enkäten till Sveriges friluftskommun, </a:t>
            </a:r>
            <a:r>
              <a:rPr lang="sv-SE" dirty="0"/>
              <a:t>kartlägg,</a:t>
            </a:r>
            <a:r>
              <a:rPr lang="sv-SE" baseline="0" dirty="0"/>
              <a:t> medborgarenkät, vad utveckla, fysiska planeringen, täck in de centrala områdena: </a:t>
            </a:r>
            <a:r>
              <a:rPr lang="sv-SE" baseline="0" dirty="0" err="1"/>
              <a:t>friluftsmiljön</a:t>
            </a:r>
            <a:r>
              <a:rPr lang="sv-SE" baseline="0" dirty="0"/>
              <a:t> och verktygen för att stimulera rörelseglädje i naturen </a:t>
            </a:r>
          </a:p>
          <a:p>
            <a:r>
              <a:rPr lang="sv-SE" baseline="0" dirty="0"/>
              <a:t>2. </a:t>
            </a:r>
            <a:r>
              <a:rPr lang="sv-SE" baseline="0" dirty="0" err="1"/>
              <a:t>Ingegrera</a:t>
            </a:r>
            <a:r>
              <a:rPr lang="sv-SE" baseline="0" dirty="0"/>
              <a:t> utomhuspedagogik i kommunens </a:t>
            </a:r>
            <a:r>
              <a:rPr lang="sv-SE" baseline="0" dirty="0" err="1"/>
              <a:t>ev</a:t>
            </a:r>
            <a:r>
              <a:rPr lang="sv-SE" baseline="0" dirty="0"/>
              <a:t> skolprogram, skolorna behov för att göra utomhusundervisning och friluftsdagar, gröna skolgårdar och grönområden runt skolor, profilera någon av förskolorna och skolorna med utomhuspedagogik. Friluftsfrämjandet erbjuder flera verksamheter för förskolor och skolor. Exempelvis I Ur- och skur och Skogsmulle i förskolan, skogshjältarna med mera.</a:t>
            </a:r>
            <a:br>
              <a:rPr lang="sv-SE" baseline="0" dirty="0"/>
            </a:br>
            <a:r>
              <a:rPr lang="sv-SE" baseline="0" dirty="0"/>
              <a:t>3. Få kommuner kan själva arrangera ledarledd verksamhet. Hur kan stödet till frilufts- och idrottsorganisationer stärkas? Bra balans mellan tävling och motion utan tävling? Kommunicera även vad civilsamhället erbjuder. </a:t>
            </a:r>
            <a:br>
              <a:rPr lang="sv-SE" baseline="0" dirty="0"/>
            </a:br>
            <a:r>
              <a:rPr lang="sv-SE" baseline="0" dirty="0"/>
              <a:t>4. Grön rehabilitering. Använd Häng med oss ut!</a:t>
            </a:r>
            <a:br>
              <a:rPr lang="sv-SE" baseline="0" dirty="0"/>
            </a:br>
            <a:r>
              <a:rPr lang="sv-SE" baseline="0" dirty="0"/>
              <a:t>5. I rapporten hänvisas till en rapport från Naturvårdsverket som </a:t>
            </a:r>
            <a:r>
              <a:rPr lang="sv-SE" baseline="0" dirty="0" err="1"/>
              <a:t>bl</a:t>
            </a:r>
            <a:r>
              <a:rPr lang="sv-SE" baseline="0" dirty="0"/>
              <a:t> a sammanställer vägledningar som berör förutsättningarna för friluftslivet. Se hänvisning i rapporten.</a:t>
            </a:r>
          </a:p>
          <a:p>
            <a:br>
              <a:rPr lang="sv-SE" dirty="0"/>
            </a:br>
            <a:br>
              <a:rPr lang="sv-SE" dirty="0"/>
            </a:br>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21</a:t>
            </a:fld>
            <a:endParaRPr lang="sv-SE" dirty="0"/>
          </a:p>
        </p:txBody>
      </p:sp>
    </p:spTree>
    <p:extLst>
      <p:ext uri="{BB962C8B-B14F-4D97-AF65-F5344CB8AC3E}">
        <p14:creationId xmlns:p14="http://schemas.microsoft.com/office/powerpoint/2010/main" val="2775214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https://www.naturvardsverket.se/globalassets/media/publikationer-pdf/6900/978-91-620-6904-9.pdf</a:t>
            </a:r>
            <a:br>
              <a:rPr lang="sv-SE" dirty="0"/>
            </a:br>
            <a:r>
              <a:rPr lang="sv-SE" dirty="0"/>
              <a:t>Nästan alla svenskar anser att friluftsliv är bra för hälsan och sju av tio upplever återhämtning i naturen. </a:t>
            </a:r>
          </a:p>
          <a:p>
            <a:r>
              <a:rPr lang="sv-SE" dirty="0"/>
              <a:t>Åtta av tio svenskar anser att friluftsliv bidrar till en mer meningsfull vardag.</a:t>
            </a:r>
          </a:p>
          <a:p>
            <a:r>
              <a:rPr lang="sv-SE" dirty="0"/>
              <a:t>Fyra av tio invånare anger att tillgången till friluftsliv är viktig när man väljer bostadsort</a:t>
            </a:r>
          </a:p>
        </p:txBody>
      </p:sp>
      <p:sp>
        <p:nvSpPr>
          <p:cNvPr id="4" name="Platshållare för bildnummer 3"/>
          <p:cNvSpPr>
            <a:spLocks noGrp="1"/>
          </p:cNvSpPr>
          <p:nvPr>
            <p:ph type="sldNum" sz="quarter" idx="5"/>
          </p:nvPr>
        </p:nvSpPr>
        <p:spPr/>
        <p:txBody>
          <a:bodyPr/>
          <a:lstStyle/>
          <a:p>
            <a:pPr defTabSz="907085">
              <a:defRPr/>
            </a:pPr>
            <a:fld id="{9268EC1D-1F21-BC45-AF87-5A5CAE1BDEFD}" type="slidenum">
              <a:rPr lang="sv-SE">
                <a:solidFill>
                  <a:prstClr val="black"/>
                </a:solidFill>
              </a:rPr>
              <a:pPr defTabSz="907085">
                <a:defRPr/>
              </a:pPr>
              <a:t>22</a:t>
            </a:fld>
            <a:endParaRPr lang="sv-SE" dirty="0">
              <a:solidFill>
                <a:prstClr val="black"/>
              </a:solidFill>
            </a:endParaRPr>
          </a:p>
        </p:txBody>
      </p:sp>
    </p:spTree>
    <p:extLst>
      <p:ext uri="{BB962C8B-B14F-4D97-AF65-F5344CB8AC3E}">
        <p14:creationId xmlns:p14="http://schemas.microsoft.com/office/powerpoint/2010/main" val="3945829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Längst ner på listan hamnar fler motionslopp: 5 procent. Fler idrottshallar: 17 procent. </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23</a:t>
            </a:fld>
            <a:endParaRPr lang="sv-SE"/>
          </a:p>
        </p:txBody>
      </p:sp>
    </p:spTree>
    <p:extLst>
      <p:ext uri="{BB962C8B-B14F-4D97-AF65-F5344CB8AC3E}">
        <p14:creationId xmlns:p14="http://schemas.microsoft.com/office/powerpoint/2010/main" val="3190748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DN: https://www.dn.se/sverige/sa-slar-budgetnedskarningarna-mot-naturen/</a:t>
            </a:r>
          </a:p>
          <a:p>
            <a:r>
              <a:rPr lang="sv-SE" dirty="0"/>
              <a:t>Varje pund ger nästan fyra tillbaka: https://svensktfriluftsliv.se/wp-content/uploads/2023/05/kunskapssammanstallning_friluftslivets-och-naturens-mervarde-och-samhallsnytta_2023.pdf</a:t>
            </a:r>
          </a:p>
          <a:p>
            <a:r>
              <a:rPr lang="sv-SE" dirty="0"/>
              <a:t>Varje krona ger 20 kr tillbaka i form av ekosystemtjänster: </a:t>
            </a:r>
            <a:br>
              <a:rPr lang="sv-SE" dirty="0"/>
            </a:br>
            <a:r>
              <a:rPr lang="sv-SE" dirty="0"/>
              <a:t>https://news.cityoflondon.gov.uk/new-report-epping-forest-valued-at-19-billion-to-society/</a:t>
            </a:r>
            <a:br>
              <a:rPr lang="sv-SE" dirty="0"/>
            </a:br>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24</a:t>
            </a:fld>
            <a:endParaRPr lang="sv-SE"/>
          </a:p>
        </p:txBody>
      </p:sp>
    </p:spTree>
    <p:extLst>
      <p:ext uri="{BB962C8B-B14F-4D97-AF65-F5344CB8AC3E}">
        <p14:creationId xmlns:p14="http://schemas.microsoft.com/office/powerpoint/2010/main" val="2481048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(bild biologisk mångfald)</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25</a:t>
            </a:fld>
            <a:endParaRPr lang="sv-SE" dirty="0"/>
          </a:p>
        </p:txBody>
      </p:sp>
    </p:spTree>
    <p:extLst>
      <p:ext uri="{BB962C8B-B14F-4D97-AF65-F5344CB8AC3E}">
        <p14:creationId xmlns:p14="http://schemas.microsoft.com/office/powerpoint/2010/main" val="3372809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hlinkClick r:id="rId3"/>
              </a:rPr>
              <a:t>Friluftslivet bidrar till mycket mer än folkhälsan.</a:t>
            </a:r>
            <a:br>
              <a:rPr lang="sv-SE" dirty="0">
                <a:hlinkClick r:id="rId3"/>
              </a:rPr>
            </a:br>
            <a:r>
              <a:rPr lang="sv-SE" dirty="0">
                <a:hlinkClick r:id="rId3"/>
              </a:rPr>
              <a:t>https://svensktfriluftsliv.se/wp-content/uploads/2023/11/rapport-friluftslivets-ekonomiska-varden_2023-11-02.pdf</a:t>
            </a:r>
            <a:endParaRPr lang="sv-SE" dirty="0"/>
          </a:p>
          <a:p>
            <a:r>
              <a:rPr lang="sv-SE" dirty="0">
                <a:hlinkClick r:id="rId4"/>
              </a:rPr>
              <a:t>https://corporate.visitsweden.com/press/hit-vill-utlandska-turister-helst-resa-i-sverige/</a:t>
            </a: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26</a:t>
            </a:fld>
            <a:endParaRPr lang="sv-SE"/>
          </a:p>
        </p:txBody>
      </p:sp>
    </p:spTree>
    <p:extLst>
      <p:ext uri="{BB962C8B-B14F-4D97-AF65-F5344CB8AC3E}">
        <p14:creationId xmlns:p14="http://schemas.microsoft.com/office/powerpoint/2010/main" val="897367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En av de vanligast kommentarer jag får är: Vi behöver ett mandat från politiken, vi saknar en friluftspolitisk plan. </a:t>
            </a:r>
            <a:br>
              <a:rPr lang="sv-SE" dirty="0"/>
            </a:br>
            <a:r>
              <a:rPr lang="sv-SE" dirty="0"/>
              <a:t>Men politiken är beroende av beslutsunderlag från er på förvaltningarna, och denna rapport bidrar med nästan all fakta du kan behöva. Du kan omvandla denna kunskap till ett förändringsarbete som kommer att vara till stor nytta för kommunens invånare, folkhälsan och besöksnäringen.</a:t>
            </a:r>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27</a:t>
            </a:fld>
            <a:endParaRPr lang="sv-SE"/>
          </a:p>
        </p:txBody>
      </p:sp>
    </p:spTree>
    <p:extLst>
      <p:ext uri="{BB962C8B-B14F-4D97-AF65-F5344CB8AC3E}">
        <p14:creationId xmlns:p14="http://schemas.microsoft.com/office/powerpoint/2010/main" val="3022779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https://iurochskur.friluftsframjandet.se/start/</a:t>
            </a:r>
            <a:br>
              <a:rPr lang="sv-SE" dirty="0"/>
            </a:br>
            <a:r>
              <a:rPr lang="sv-SE" dirty="0"/>
              <a:t>https://ius.eduportal.se/kurs/553981/course</a:t>
            </a:r>
            <a:br>
              <a:rPr lang="sv-SE" dirty="0"/>
            </a:br>
            <a:r>
              <a:rPr lang="sv-SE" dirty="0"/>
              <a:t>www.friluftsframjandet.se/om-oss/press-opinion/natverk-forum/konferens-om-friluftsliv-och-folkhalsa/</a:t>
            </a:r>
            <a:br>
              <a:rPr lang="sv-SE" dirty="0"/>
            </a:br>
            <a:r>
              <a:rPr lang="sv-SE" dirty="0"/>
              <a:t>https://webbsandning-friluftsliv-och-folkhalsa.confetti.events/</a:t>
            </a:r>
            <a:br>
              <a:rPr lang="sv-SE" dirty="0"/>
            </a:br>
            <a:r>
              <a:rPr lang="sv-SE" dirty="0"/>
              <a:t>https://www.friluftsframjandet.se/om-oss/friluftsliv/friluftsliv-for-alla/psykisk-ohalsa-friluftsliv/hang-med-oss-ut-metoden/</a:t>
            </a:r>
            <a:br>
              <a:rPr lang="sv-SE" dirty="0"/>
            </a:br>
            <a:r>
              <a:rPr lang="sv-SE" dirty="0"/>
              <a:t>Infotillfällen för Häng med oss ut – friluftsliv för psykisk hälsa (hålls av projektledare Ola.Bergqvist@friluftsframjandet.se): </a:t>
            </a:r>
            <a:br>
              <a:rPr lang="sv-SE" dirty="0"/>
            </a:br>
            <a:r>
              <a:rPr lang="sv-SE" dirty="0"/>
              <a:t>Fredagen den 14 november, 09.00-10.00</a:t>
            </a:r>
            <a:br>
              <a:rPr lang="sv-SE" dirty="0"/>
            </a:br>
            <a:r>
              <a:rPr lang="sv-SE" b="1" u="sng" dirty="0">
                <a:hlinkClick r:id="rId3" tooltip="https://teams.microsoft.com/l/meetup-join/19%3ameeting_zdrjyjc4mmytnmfmzc00nwjmltgwotytmtzmognjmdqxnwy4%40thread.v2/0?context=%7b%22tid%22%3a%22f68d9ffd-156c-4e18-8cb6-7c55c3ec7111%22%2c%22oid%22%3a%227c4a4440-108e-4ff9-9d13-45626de02521%22%7d"/>
              </a:rPr>
              <a:t>Anslut till mötet nu</a:t>
            </a:r>
            <a:br>
              <a:rPr lang="sv-SE" dirty="0"/>
            </a:br>
            <a:r>
              <a:rPr lang="sv-SE" dirty="0"/>
              <a:t>Måndagen den 17 november, 18.00-19.00</a:t>
            </a:r>
            <a:br>
              <a:rPr lang="sv-SE" dirty="0"/>
            </a:br>
            <a:r>
              <a:rPr lang="sv-SE" b="1" u="sng" dirty="0">
                <a:hlinkClick r:id="rId4" tooltip="https://teams.microsoft.com/l/meetup-join/19%3ameeting_owqwotnmmtatzmjkzs00zdazltk4yjitnzlimwy5otk2ywmy%40thread.v2/0?context=%7b%22tid%22%3a%22f68d9ffd-156c-4e18-8cb6-7c55c3ec7111%22%2c%22oid%22%3a%227c4a4440-108e-4ff9-9d13-45626de02521%22%7d"/>
              </a:rPr>
              <a:t>Anslut till mötet nu</a:t>
            </a:r>
            <a:br>
              <a:rPr lang="sv-SE" dirty="0"/>
            </a:br>
            <a:r>
              <a:rPr lang="sv-SE" dirty="0"/>
              <a:t>Tisdagen den 25 november, 11.00-12.00</a:t>
            </a:r>
            <a:br>
              <a:rPr lang="sv-SE" dirty="0"/>
            </a:br>
            <a:r>
              <a:rPr lang="sv-SE" b="1" u="sng" dirty="0">
                <a:hlinkClick r:id="rId5" tooltip="https://teams.microsoft.com/l/meetup-join/19%3ameeting_zwzim2m0mjetzmzimc00nmu5ltg4yzetntvkodrjogmxmznl%40thread.v2/0?context=%7b%22tid%22%3a%22f68d9ffd-156c-4e18-8cb6-7c55c3ec7111%22%2c%22oid%22%3a%227c4a4440-108e-4ff9-9d13-45626de02521%22%7d"/>
              </a:rPr>
              <a:t>Anslut till mötet nu</a:t>
            </a:r>
            <a:br>
              <a:rPr lang="sv-SE" dirty="0"/>
            </a:br>
            <a:r>
              <a:rPr lang="sv-SE" dirty="0"/>
              <a:t>Onsdagen den 26 november, 16.00-17.00</a:t>
            </a:r>
            <a:br>
              <a:rPr lang="sv-SE" dirty="0"/>
            </a:br>
            <a:r>
              <a:rPr lang="sv-SE" b="1" u="sng" dirty="0">
                <a:hlinkClick r:id="rId6" tooltip="https://teams.microsoft.com/l/meetup-join/19%3ameeting_yte5ogrjzjktogfloc00n2qwlwjkogmtoty4mmy1n2fjownh%40thread.v2/0?context=%7b%22tid%22%3a%22f68d9ffd-156c-4e18-8cb6-7c55c3ec7111%22%2c%22oid%22%3a%227c4a4440-108e-4ff9-9d13-45626de02521%22%7d"/>
              </a:rPr>
              <a:t>Anslut till mötet nu</a:t>
            </a:r>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28</a:t>
            </a:fld>
            <a:endParaRPr lang="sv-SE"/>
          </a:p>
        </p:txBody>
      </p:sp>
    </p:spTree>
    <p:extLst>
      <p:ext uri="{BB962C8B-B14F-4D97-AF65-F5344CB8AC3E}">
        <p14:creationId xmlns:p14="http://schemas.microsoft.com/office/powerpoint/2010/main" val="2184533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www.friluftsframjandet.se/om-oss/press-opinion/nyhetsbrevet-analys/</a:t>
            </a:r>
            <a:br>
              <a:rPr lang="sv-SE" dirty="0"/>
            </a:br>
            <a:r>
              <a:rPr lang="sv-SE" dirty="0">
                <a:solidFill>
                  <a:srgbClr val="4377BB"/>
                </a:solidFill>
              </a:rPr>
              <a:t>www.friluftsframjandet.se/om-oss/</a:t>
            </a:r>
            <a:br>
              <a:rPr lang="sv-SE" dirty="0">
                <a:solidFill>
                  <a:srgbClr val="4377BB"/>
                </a:solidFill>
              </a:rPr>
            </a:br>
            <a:r>
              <a:rPr lang="sv-SE" dirty="0">
                <a:solidFill>
                  <a:srgbClr val="4377BB"/>
                </a:solidFill>
              </a:rPr>
              <a:t>www.friluftsframjandet.se/rapporter</a:t>
            </a:r>
            <a:endParaRPr lang="sv-SE" b="0"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29</a:t>
            </a:fld>
            <a:endParaRPr lang="sv-SE"/>
          </a:p>
        </p:txBody>
      </p:sp>
    </p:spTree>
    <p:extLst>
      <p:ext uri="{BB962C8B-B14F-4D97-AF65-F5344CB8AC3E}">
        <p14:creationId xmlns:p14="http://schemas.microsoft.com/office/powerpoint/2010/main" val="466148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Och då ska man ställa denna kunskap mot att </a:t>
            </a:r>
            <a:r>
              <a:rPr lang="sv-SE" u="sng" dirty="0">
                <a:hlinkClick r:id="rId3"/>
              </a:rPr>
              <a:t>andelen barn</a:t>
            </a:r>
            <a:r>
              <a:rPr lang="sv-SE" dirty="0"/>
              <a:t> som vistas varje dag i naturen sjunkit från 78 procent 2003 till 49 procent 2019.</a:t>
            </a:r>
          </a:p>
        </p:txBody>
      </p:sp>
      <p:sp>
        <p:nvSpPr>
          <p:cNvPr id="4" name="Platshållare för bildnummer 3"/>
          <p:cNvSpPr>
            <a:spLocks noGrp="1"/>
          </p:cNvSpPr>
          <p:nvPr>
            <p:ph type="sldNum" sz="quarter" idx="5"/>
          </p:nvPr>
        </p:nvSpPr>
        <p:spPr/>
        <p:txBody>
          <a:bodyPr/>
          <a:lstStyle/>
          <a:p>
            <a:pPr defTabSz="907085">
              <a:defRPr/>
            </a:pPr>
            <a:fld id="{9268EC1D-1F21-BC45-AF87-5A5CAE1BDEFD}" type="slidenum">
              <a:rPr lang="sv-SE">
                <a:solidFill>
                  <a:prstClr val="black"/>
                </a:solidFill>
              </a:rPr>
              <a:pPr defTabSz="907085">
                <a:defRPr/>
              </a:pPr>
              <a:t>3</a:t>
            </a:fld>
            <a:endParaRPr lang="sv-SE" dirty="0">
              <a:solidFill>
                <a:prstClr val="black"/>
              </a:solidFill>
            </a:endParaRPr>
          </a:p>
        </p:txBody>
      </p:sp>
    </p:spTree>
    <p:extLst>
      <p:ext uri="{BB962C8B-B14F-4D97-AF65-F5344CB8AC3E}">
        <p14:creationId xmlns:p14="http://schemas.microsoft.com/office/powerpoint/2010/main" val="3410752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268EC1D-1F21-BC45-AF87-5A5CAE1BDEFD}" type="slidenum">
              <a:rPr lang="sv-SE" smtClean="0"/>
              <a:pPr/>
              <a:t>30</a:t>
            </a:fld>
            <a:endParaRPr lang="sv-SE"/>
          </a:p>
        </p:txBody>
      </p:sp>
    </p:spTree>
    <p:extLst>
      <p:ext uri="{BB962C8B-B14F-4D97-AF65-F5344CB8AC3E}">
        <p14:creationId xmlns:p14="http://schemas.microsoft.com/office/powerpoint/2010/main" val="1875110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07085" rtl="0" eaLnBrk="1" fontAlgn="auto" latinLnBrk="0" hangingPunct="1">
              <a:lnSpc>
                <a:spcPct val="100000"/>
              </a:lnSpc>
              <a:spcBef>
                <a:spcPts val="0"/>
              </a:spcBef>
              <a:spcAft>
                <a:spcPts val="0"/>
              </a:spcAft>
              <a:buClrTx/>
              <a:buSzTx/>
              <a:buFontTx/>
              <a:buNone/>
              <a:tabLst/>
              <a:defRPr/>
            </a:pPr>
            <a:r>
              <a:rPr lang="sv-SE" dirty="0"/>
              <a:t>Rapporten finns här: </a:t>
            </a:r>
            <a:br>
              <a:rPr lang="sv-SE" dirty="0"/>
            </a:br>
            <a:r>
              <a:rPr lang="sv-SE" dirty="0"/>
              <a:t>https://www.friluftsframjandet.se/rapporter</a:t>
            </a:r>
            <a:br>
              <a:rPr lang="sv-SE" sz="1200" b="0" i="0" u="sng" kern="1200" dirty="0">
                <a:solidFill>
                  <a:schemeClr val="tx1"/>
                </a:solidFill>
                <a:effectLst/>
                <a:latin typeface="Arial" panose="020B0604020202020204" pitchFamily="34" charset="0"/>
                <a:ea typeface="+mn-ea"/>
                <a:cs typeface="+mn-cs"/>
              </a:rPr>
            </a:br>
            <a:r>
              <a:rPr lang="sv-SE" dirty="0"/>
              <a:t>Hej, ska du använda presentationen för att föra en dialog om möjligheter och utmaningar i din kommun eller ditt län, kan det vara en idé att klippa in bilder på tabellerna som rör ditt län. Se tabellerna för ert län i bilagorna 1 och 2. </a:t>
            </a:r>
          </a:p>
          <a:p>
            <a:pPr defTabSz="907085">
              <a:defRPr/>
            </a:pPr>
            <a:endParaRPr lang="sv-SE" dirty="0"/>
          </a:p>
          <a:p>
            <a:pPr defTabSz="907085">
              <a:defRPr/>
            </a:pPr>
            <a:r>
              <a:rPr lang="sv-SE" dirty="0"/>
              <a:t>Friluftsfrämjandet har tagit fasta på en av de första slutsatserna i riksdagens stora uppföljning av de tio nationella målen för friluftspolitiken: Kommuner har en nyckelroll för att skapa goda förutsättningar för friluftslivet. </a:t>
            </a:r>
            <a:br>
              <a:rPr lang="sv-SE" dirty="0"/>
            </a:br>
            <a:br>
              <a:rPr lang="sv-SE" dirty="0"/>
            </a:br>
            <a:r>
              <a:rPr lang="sv-SE" dirty="0"/>
              <a:t>För att underlätta kommuners arbete med friluftsliv har vi tagit fram en kommunrapporten med följande innehåll:</a:t>
            </a:r>
            <a:br>
              <a:rPr lang="sv-SE" dirty="0"/>
            </a:br>
            <a:r>
              <a:rPr lang="sv-SE" dirty="0"/>
              <a:t>1. Forskningen och siffrorna bakom friluftslivets samhällsbidrag</a:t>
            </a:r>
            <a:br>
              <a:rPr lang="sv-SE" dirty="0"/>
            </a:br>
            <a:r>
              <a:rPr lang="sv-SE" dirty="0"/>
              <a:t>2. Gjort en enkät som drygt 4700 kommunpolitiker från 289 kommuner har besvarat  och jämfört deras svar med vad kommunerna i dag gör (utifrån kommuners svar i enkäten som ligger till grund för Sveriges Friluftskommun 2025, och till viss del 2023). </a:t>
            </a:r>
            <a:br>
              <a:rPr lang="sv-SE" dirty="0"/>
            </a:br>
            <a:r>
              <a:rPr lang="sv-SE" dirty="0"/>
              <a:t>3. Med utgångspunkt i denna analys har vi sedan skrivit fram fem rekommendationsområden</a:t>
            </a:r>
            <a:br>
              <a:rPr lang="sv-SE" dirty="0"/>
            </a:br>
            <a:r>
              <a:rPr lang="sv-SE" dirty="0"/>
              <a:t>4. Förutom att svaren presenteras i rikstabeller har vi även tagit fram 21 länstabeller så att man kan jämföra vad kommunpolitikerna i sitt län tycker i tolv frågor, och vad kommunerna i länet gör i fjorton frågor, enligt Sveriges friluftskommun 2025.</a:t>
            </a:r>
          </a:p>
          <a:p>
            <a:pPr defTabSz="907085">
              <a:defRPr/>
            </a:pPr>
            <a:endParaRPr lang="sv-SE" dirty="0"/>
          </a:p>
          <a:p>
            <a:pPr defTabSz="907085">
              <a:defRPr/>
            </a:pPr>
            <a:r>
              <a:rPr lang="sv-SE" dirty="0"/>
              <a:t>Politikerenkäten skickades ut till drygt 30 000 kommunpolitiker, vilket innebär en svarsfrekvens på ca 15 procent. Ungefär hälften av de svarande politikerna sitter i kommunfullmäktige och kommunstyrelsen, andra hälften har uppdrag i nämnder som rör skola/utbildning, sociala frågor, bygg- och stads/samhällsplanering, kultur/fritid, miljö, näringsliv/välfärd, teknik/fastighet och hälsa/vård. </a:t>
            </a:r>
          </a:p>
          <a:p>
            <a:pPr defTabSz="907085">
              <a:defRPr/>
            </a:pPr>
            <a:r>
              <a:rPr lang="sv-SE" dirty="0"/>
              <a:t>Jämförelsen visar att kommunpolitikerna i flera frågor har högre ambitioner än vad kommunerna i dag gör. </a:t>
            </a:r>
          </a:p>
        </p:txBody>
      </p:sp>
      <p:sp>
        <p:nvSpPr>
          <p:cNvPr id="4" name="Platshållare för bildnummer 3"/>
          <p:cNvSpPr>
            <a:spLocks noGrp="1"/>
          </p:cNvSpPr>
          <p:nvPr>
            <p:ph type="sldNum" sz="quarter" idx="5"/>
          </p:nvPr>
        </p:nvSpPr>
        <p:spPr/>
        <p:txBody>
          <a:bodyPr/>
          <a:lstStyle/>
          <a:p>
            <a:pPr defTabSz="907085">
              <a:defRPr/>
            </a:pPr>
            <a:fld id="{9268EC1D-1F21-BC45-AF87-5A5CAE1BDEFD}" type="slidenum">
              <a:rPr lang="sv-SE">
                <a:solidFill>
                  <a:prstClr val="black"/>
                </a:solidFill>
              </a:rPr>
              <a:pPr defTabSz="907085">
                <a:defRPr/>
              </a:pPr>
              <a:t>4</a:t>
            </a:fld>
            <a:endParaRPr lang="sv-SE" dirty="0">
              <a:solidFill>
                <a:prstClr val="black"/>
              </a:solidFill>
            </a:endParaRPr>
          </a:p>
        </p:txBody>
      </p:sp>
    </p:spTree>
    <p:extLst>
      <p:ext uri="{BB962C8B-B14F-4D97-AF65-F5344CB8AC3E}">
        <p14:creationId xmlns:p14="http://schemas.microsoft.com/office/powerpoint/2010/main" val="1684967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u="sng" dirty="0">
                <a:hlinkClick r:id="rId3"/>
              </a:rPr>
              <a:t>Det övergripande målet för Sveriges friluftslivspolitik. De tio nationella målen ska bidra till detta.</a:t>
            </a:r>
            <a:br>
              <a:rPr lang="sv-SE" u="sng" dirty="0">
                <a:hlinkClick r:id="rId3"/>
              </a:rPr>
            </a:br>
            <a:r>
              <a:rPr lang="sv-SE" u="sng" dirty="0">
                <a:hlinkClick r:id="rId3"/>
              </a:rPr>
              <a:t>https://www.friluftsframjandet.se/om-oss/press-opinion/sveriges-friluftspolitiska-mal/</a:t>
            </a:r>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5</a:t>
            </a:fld>
            <a:endParaRPr lang="sv-SE"/>
          </a:p>
        </p:txBody>
      </p:sp>
    </p:spTree>
    <p:extLst>
      <p:ext uri="{BB962C8B-B14F-4D97-AF65-F5344CB8AC3E}">
        <p14:creationId xmlns:p14="http://schemas.microsoft.com/office/powerpoint/2010/main" val="615765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Samhällsutmaningar. Vi lever i en tid av stora utmaningar. Tyvärr även vad gäller folkhälsan.</a:t>
            </a:r>
            <a:br>
              <a:rPr lang="sv-SE" dirty="0"/>
            </a:br>
            <a:r>
              <a:rPr lang="sv-SE" dirty="0"/>
              <a:t>Till och med många svenska femåringar med benen fulla av spring, är stillasittande nio timmar per dag.</a:t>
            </a:r>
            <a:br>
              <a:rPr lang="sv-SE" dirty="0"/>
            </a:br>
            <a:r>
              <a:rPr lang="sv-SE" dirty="0"/>
              <a:t>Med utgångspunkt i finsk forskning, kan stillasittandet i Sverige kosta upp till 90 miljarder kr årligen. </a:t>
            </a:r>
          </a:p>
          <a:p>
            <a:r>
              <a:rPr lang="sv-SE" dirty="0"/>
              <a:t>Referenser till alla uppgifter som vi presenterar här finns i kommunrapporten. </a:t>
            </a:r>
          </a:p>
        </p:txBody>
      </p:sp>
      <p:sp>
        <p:nvSpPr>
          <p:cNvPr id="4" name="Platshållare för bildnummer 3"/>
          <p:cNvSpPr>
            <a:spLocks noGrp="1"/>
          </p:cNvSpPr>
          <p:nvPr>
            <p:ph type="sldNum" sz="quarter" idx="5"/>
          </p:nvPr>
        </p:nvSpPr>
        <p:spPr/>
        <p:txBody>
          <a:bodyPr/>
          <a:lstStyle/>
          <a:p>
            <a:pPr defTabSz="907085">
              <a:defRPr/>
            </a:pPr>
            <a:fld id="{9268EC1D-1F21-BC45-AF87-5A5CAE1BDEFD}" type="slidenum">
              <a:rPr lang="sv-SE">
                <a:solidFill>
                  <a:prstClr val="black"/>
                </a:solidFill>
              </a:rPr>
              <a:pPr defTabSz="907085">
                <a:defRPr/>
              </a:pPr>
              <a:t>6</a:t>
            </a:fld>
            <a:endParaRPr lang="sv-SE" dirty="0">
              <a:solidFill>
                <a:prstClr val="black"/>
              </a:solidFill>
            </a:endParaRPr>
          </a:p>
        </p:txBody>
      </p:sp>
    </p:spTree>
    <p:extLst>
      <p:ext uri="{BB962C8B-B14F-4D97-AF65-F5344CB8AC3E}">
        <p14:creationId xmlns:p14="http://schemas.microsoft.com/office/powerpoint/2010/main" val="1465159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hlinkClick r:id="rId3"/>
              </a:rPr>
              <a:t>Grönskans kvaliteter och barns hälsa – Kunskapsunderlag om barns hälsa och utveckling vid vistelse i gröna miljöer med fokus på ekosystemtjänster (folkhalsomyndigheten.se)</a:t>
            </a:r>
            <a:endParaRPr lang="sv-SE" dirty="0"/>
          </a:p>
          <a:p>
            <a:r>
              <a:rPr lang="sv-SE" dirty="0"/>
              <a:t>Trots denna kunskap: </a:t>
            </a:r>
            <a:r>
              <a:rPr lang="sv-SE" u="sng" dirty="0">
                <a:hlinkClick r:id="rId4"/>
              </a:rPr>
              <a:t>andelen barn</a:t>
            </a:r>
            <a:r>
              <a:rPr lang="sv-SE" dirty="0"/>
              <a:t> som vistas varje dag i naturen sjunkit från 78 procent 2003 till 49 procent 2019.</a:t>
            </a:r>
          </a:p>
          <a:p>
            <a:r>
              <a:rPr lang="sv-SE" dirty="0"/>
              <a:t>Barns lunghälsa</a:t>
            </a:r>
            <a:r>
              <a:rPr lang="sv-SE" baseline="0" dirty="0"/>
              <a:t> bättre hos de boende vid naturen än de i stad.</a:t>
            </a:r>
          </a:p>
          <a:p>
            <a:r>
              <a:rPr lang="sv-SE" baseline="0" dirty="0"/>
              <a:t>På vinterhalvåret halveras barns energiförbrukning. Att erbjuda utomhusaktiviteter på vintern, extra viktiga!</a:t>
            </a:r>
            <a:endParaRPr lang="sv-SE" dirty="0"/>
          </a:p>
        </p:txBody>
      </p:sp>
      <p:sp>
        <p:nvSpPr>
          <p:cNvPr id="4" name="Platshållare för bildnummer 3"/>
          <p:cNvSpPr>
            <a:spLocks noGrp="1"/>
          </p:cNvSpPr>
          <p:nvPr>
            <p:ph type="sldNum" sz="quarter" idx="5"/>
          </p:nvPr>
        </p:nvSpPr>
        <p:spPr/>
        <p:txBody>
          <a:bodyPr/>
          <a:lstStyle/>
          <a:p>
            <a:pPr defTabSz="907085">
              <a:defRPr/>
            </a:pPr>
            <a:fld id="{9268EC1D-1F21-BC45-AF87-5A5CAE1BDEFD}" type="slidenum">
              <a:rPr lang="sv-SE">
                <a:solidFill>
                  <a:prstClr val="black"/>
                </a:solidFill>
              </a:rPr>
              <a:pPr defTabSz="907085">
                <a:defRPr/>
              </a:pPr>
              <a:t>7</a:t>
            </a:fld>
            <a:endParaRPr lang="sv-SE" dirty="0">
              <a:solidFill>
                <a:prstClr val="black"/>
              </a:solidFill>
            </a:endParaRPr>
          </a:p>
        </p:txBody>
      </p:sp>
    </p:spTree>
    <p:extLst>
      <p:ext uri="{BB962C8B-B14F-4D97-AF65-F5344CB8AC3E}">
        <p14:creationId xmlns:p14="http://schemas.microsoft.com/office/powerpoint/2010/main" val="79515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https://www.naturvardsverket.se/4a9668/globalassets/media/publikationer-pdf/7100/978-91-620-7116-5.pdf</a:t>
            </a:r>
          </a:p>
        </p:txBody>
      </p:sp>
      <p:sp>
        <p:nvSpPr>
          <p:cNvPr id="4" name="Platshållare för bildnummer 3"/>
          <p:cNvSpPr>
            <a:spLocks noGrp="1"/>
          </p:cNvSpPr>
          <p:nvPr>
            <p:ph type="sldNum" sz="quarter" idx="5"/>
          </p:nvPr>
        </p:nvSpPr>
        <p:spPr/>
        <p:txBody>
          <a:bodyPr/>
          <a:lstStyle/>
          <a:p>
            <a:pPr defTabSz="907085">
              <a:defRPr/>
            </a:pPr>
            <a:fld id="{9268EC1D-1F21-BC45-AF87-5A5CAE1BDEFD}" type="slidenum">
              <a:rPr lang="sv-SE">
                <a:solidFill>
                  <a:prstClr val="black"/>
                </a:solidFill>
              </a:rPr>
              <a:pPr defTabSz="907085">
                <a:defRPr/>
              </a:pPr>
              <a:t>8</a:t>
            </a:fld>
            <a:endParaRPr lang="sv-SE" dirty="0">
              <a:solidFill>
                <a:prstClr val="black"/>
              </a:solidFill>
            </a:endParaRPr>
          </a:p>
        </p:txBody>
      </p:sp>
    </p:spTree>
    <p:extLst>
      <p:ext uri="{BB962C8B-B14F-4D97-AF65-F5344CB8AC3E}">
        <p14:creationId xmlns:p14="http://schemas.microsoft.com/office/powerpoint/2010/main" val="3809756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https://www.who.int/andorra/publications/m/item/urban-green-space-interventions-and-health--a-review-of-impacts-and-effectiveness.-full-report</a:t>
            </a:r>
          </a:p>
        </p:txBody>
      </p:sp>
      <p:sp>
        <p:nvSpPr>
          <p:cNvPr id="4" name="Platshållare för bildnummer 3"/>
          <p:cNvSpPr>
            <a:spLocks noGrp="1"/>
          </p:cNvSpPr>
          <p:nvPr>
            <p:ph type="sldNum" sz="quarter" idx="5"/>
          </p:nvPr>
        </p:nvSpPr>
        <p:spPr/>
        <p:txBody>
          <a:bodyPr/>
          <a:lstStyle/>
          <a:p>
            <a:pPr defTabSz="907085">
              <a:defRPr/>
            </a:pPr>
            <a:fld id="{9268EC1D-1F21-BC45-AF87-5A5CAE1BDEFD}" type="slidenum">
              <a:rPr lang="sv-SE">
                <a:solidFill>
                  <a:prstClr val="black"/>
                </a:solidFill>
              </a:rPr>
              <a:pPr defTabSz="907085">
                <a:defRPr/>
              </a:pPr>
              <a:t>9</a:t>
            </a:fld>
            <a:endParaRPr lang="sv-SE" dirty="0">
              <a:solidFill>
                <a:prstClr val="black"/>
              </a:solidFill>
            </a:endParaRPr>
          </a:p>
        </p:txBody>
      </p:sp>
    </p:spTree>
    <p:extLst>
      <p:ext uri="{BB962C8B-B14F-4D97-AF65-F5344CB8AC3E}">
        <p14:creationId xmlns:p14="http://schemas.microsoft.com/office/powerpoint/2010/main" val="17588422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9" name="Frihandsfigur 8">
            <a:extLst>
              <a:ext uri="{FF2B5EF4-FFF2-40B4-BE49-F238E27FC236}">
                <a16:creationId xmlns:a16="http://schemas.microsoft.com/office/drawing/2014/main" id="{2C75F0EF-F43B-0369-A421-572968677D44}"/>
              </a:ext>
            </a:extLst>
          </p:cNvPr>
          <p:cNvSpPr/>
          <p:nvPr userDrawn="1"/>
        </p:nvSpPr>
        <p:spPr>
          <a:xfrm>
            <a:off x="9847410" y="-693043"/>
            <a:ext cx="2374282" cy="3846496"/>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Lst>
            <a:ahLst/>
            <a:cxnLst>
              <a:cxn ang="0">
                <a:pos x="connsiteX0" y="connsiteY0"/>
              </a:cxn>
              <a:cxn ang="0">
                <a:pos x="connsiteX1" y="connsiteY1"/>
              </a:cxn>
              <a:cxn ang="0">
                <a:pos x="connsiteX2" y="connsiteY2"/>
              </a:cxn>
            </a:cxnLst>
            <a:rect l="l" t="t" r="r" b="b"/>
            <a:pathLst>
              <a:path w="2374282" h="3846496">
                <a:moveTo>
                  <a:pt x="2374282" y="3846496"/>
                </a:moveTo>
                <a:cubicBezTo>
                  <a:pt x="1137493" y="3782284"/>
                  <a:pt x="1564614" y="2710818"/>
                  <a:pt x="1177655" y="2069735"/>
                </a:cubicBezTo>
                <a:cubicBezTo>
                  <a:pt x="790697" y="1428652"/>
                  <a:pt x="-243467" y="1435483"/>
                  <a:pt x="52531" y="0"/>
                </a:cubicBezTo>
              </a:path>
            </a:pathLst>
          </a:custGeom>
          <a:noFill/>
          <a:ln w="1270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C89DCCC2-A437-A130-7E4F-BE5B6EF4CBCC}"/>
              </a:ext>
            </a:extLst>
          </p:cNvPr>
          <p:cNvSpPr>
            <a:spLocks noGrp="1"/>
          </p:cNvSpPr>
          <p:nvPr>
            <p:ph type="ctrTitle"/>
          </p:nvPr>
        </p:nvSpPr>
        <p:spPr>
          <a:xfrm>
            <a:off x="568324" y="2233287"/>
            <a:ext cx="9144000" cy="2387600"/>
          </a:xfrm>
        </p:spPr>
        <p:txBody>
          <a:bodyPr anchor="b"/>
          <a:lstStyle>
            <a:lvl1pPr algn="l">
              <a:defRPr sz="6600"/>
            </a:lvl1pPr>
          </a:lstStyle>
          <a:p>
            <a:r>
              <a:rPr lang="sv-SE" dirty="0"/>
              <a:t>Klicka här för att ändra mall för rubrikformat</a:t>
            </a:r>
          </a:p>
        </p:txBody>
      </p:sp>
      <p:sp>
        <p:nvSpPr>
          <p:cNvPr id="3" name="Underrubrik 2">
            <a:extLst>
              <a:ext uri="{FF2B5EF4-FFF2-40B4-BE49-F238E27FC236}">
                <a16:creationId xmlns:a16="http://schemas.microsoft.com/office/drawing/2014/main" id="{85DCE79F-0122-C243-7B97-B5DE7FC63822}"/>
              </a:ext>
            </a:extLst>
          </p:cNvPr>
          <p:cNvSpPr>
            <a:spLocks noGrp="1"/>
          </p:cNvSpPr>
          <p:nvPr>
            <p:ph type="subTitle" idx="1"/>
          </p:nvPr>
        </p:nvSpPr>
        <p:spPr>
          <a:xfrm>
            <a:off x="568325" y="4891413"/>
            <a:ext cx="6554788" cy="139667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BA8F98F-DFB8-ECF7-9140-2E6398212AC0}"/>
              </a:ext>
            </a:extLst>
          </p:cNvPr>
          <p:cNvSpPr>
            <a:spLocks noGrp="1"/>
          </p:cNvSpPr>
          <p:nvPr>
            <p:ph type="dt" sz="half" idx="10"/>
          </p:nvPr>
        </p:nvSpPr>
        <p:spPr/>
        <p:txBody>
          <a:bodyPr/>
          <a:lstStyle/>
          <a:p>
            <a:fld id="{956AD743-14CC-7442-9123-964ED610E2A2}" type="datetime1">
              <a:rPr lang="sv-SE" smtClean="0"/>
              <a:t>2025-11-10</a:t>
            </a:fld>
            <a:endParaRPr lang="sv-SE"/>
          </a:p>
        </p:txBody>
      </p:sp>
      <p:sp>
        <p:nvSpPr>
          <p:cNvPr id="5" name="Platshållare för sidfot 4">
            <a:extLst>
              <a:ext uri="{FF2B5EF4-FFF2-40B4-BE49-F238E27FC236}">
                <a16:creationId xmlns:a16="http://schemas.microsoft.com/office/drawing/2014/main" id="{9999960E-BC16-1876-8453-AD53272D08C3}"/>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F9DA8841-D5D8-4A2F-E2A1-4D521E5D0737}"/>
              </a:ext>
            </a:extLst>
          </p:cNvPr>
          <p:cNvSpPr>
            <a:spLocks noGrp="1"/>
          </p:cNvSpPr>
          <p:nvPr>
            <p:ph type="sldNum" sz="quarter" idx="12"/>
          </p:nvPr>
        </p:nvSpPr>
        <p:spPr/>
        <p:txBody>
          <a:bodyPr/>
          <a:lstStyle/>
          <a:p>
            <a:fld id="{87D0077D-55B0-1E4E-8AB8-E051B9750EFC}" type="slidenum">
              <a:rPr lang="sv-SE" smtClean="0"/>
              <a:t>‹#›</a:t>
            </a:fld>
            <a:endParaRPr lang="sv-SE"/>
          </a:p>
        </p:txBody>
      </p:sp>
      <p:pic>
        <p:nvPicPr>
          <p:cNvPr id="7" name="Bild 6">
            <a:extLst>
              <a:ext uri="{FF2B5EF4-FFF2-40B4-BE49-F238E27FC236}">
                <a16:creationId xmlns:a16="http://schemas.microsoft.com/office/drawing/2014/main" id="{4233914E-581F-6134-C063-53EFC7FC6C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10739" y="1"/>
            <a:ext cx="1170522" cy="1122362"/>
          </a:xfrm>
          <a:prstGeom prst="rect">
            <a:avLst/>
          </a:prstGeom>
        </p:spPr>
      </p:pic>
      <p:sp>
        <p:nvSpPr>
          <p:cNvPr id="8" name="Frihandsfigur 7">
            <a:extLst>
              <a:ext uri="{FF2B5EF4-FFF2-40B4-BE49-F238E27FC236}">
                <a16:creationId xmlns:a16="http://schemas.microsoft.com/office/drawing/2014/main" id="{D17B5E06-4EC5-D498-E606-B94C7795232D}"/>
              </a:ext>
            </a:extLst>
          </p:cNvPr>
          <p:cNvSpPr/>
          <p:nvPr userDrawn="1"/>
        </p:nvSpPr>
        <p:spPr>
          <a:xfrm>
            <a:off x="9694081" y="2340089"/>
            <a:ext cx="2510445" cy="4530437"/>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Lst>
            <a:ahLst/>
            <a:cxnLst>
              <a:cxn ang="0">
                <a:pos x="connsiteX0" y="connsiteY0"/>
              </a:cxn>
              <a:cxn ang="0">
                <a:pos x="connsiteX1" y="connsiteY1"/>
              </a:cxn>
              <a:cxn ang="0">
                <a:pos x="connsiteX2" y="connsiteY2"/>
              </a:cxn>
            </a:cxnLst>
            <a:rect l="l" t="t" r="r" b="b"/>
            <a:pathLst>
              <a:path w="2510445" h="4530437">
                <a:moveTo>
                  <a:pt x="0" y="4530437"/>
                </a:moveTo>
                <a:cubicBezTo>
                  <a:pt x="27016" y="3269327"/>
                  <a:pt x="1061258" y="3456710"/>
                  <a:pt x="1479666" y="2701637"/>
                </a:cubicBezTo>
                <a:cubicBezTo>
                  <a:pt x="1898074" y="1946564"/>
                  <a:pt x="1485901" y="693"/>
                  <a:pt x="2510445"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Frihandsfigur 9">
            <a:extLst>
              <a:ext uri="{FF2B5EF4-FFF2-40B4-BE49-F238E27FC236}">
                <a16:creationId xmlns:a16="http://schemas.microsoft.com/office/drawing/2014/main" id="{6166E01F-221C-2530-C376-06EBDBAC7158}"/>
              </a:ext>
            </a:extLst>
          </p:cNvPr>
          <p:cNvSpPr/>
          <p:nvPr userDrawn="1"/>
        </p:nvSpPr>
        <p:spPr>
          <a:xfrm>
            <a:off x="-51814" y="-50665"/>
            <a:ext cx="1323054" cy="1087171"/>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Lst>
            <a:ahLst/>
            <a:cxnLst>
              <a:cxn ang="0">
                <a:pos x="connsiteX0" y="connsiteY0"/>
              </a:cxn>
              <a:cxn ang="0">
                <a:pos x="connsiteX1" y="connsiteY1"/>
              </a:cxn>
            </a:cxnLst>
            <a:rect l="l" t="t" r="r" b="b"/>
            <a:pathLst>
              <a:path w="1984647" h="1371630">
                <a:moveTo>
                  <a:pt x="1984647" y="0"/>
                </a:moveTo>
                <a:cubicBezTo>
                  <a:pt x="1911316" y="1224746"/>
                  <a:pt x="779739" y="1401870"/>
                  <a:pt x="0" y="1367883"/>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26951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0D0CCA-15B9-4731-9FBE-0779A017A37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0951E28-D9F0-8553-AC33-2C68D41A6FD9}"/>
              </a:ext>
            </a:extLst>
          </p:cNvPr>
          <p:cNvSpPr>
            <a:spLocks noGrp="1"/>
          </p:cNvSpPr>
          <p:nvPr>
            <p:ph idx="1"/>
          </p:nvPr>
        </p:nvSpPr>
        <p:spPr/>
        <p:txBody>
          <a:bodyPr/>
          <a:lstStyle>
            <a:lvl1pPr>
              <a:defRPr sz="1400"/>
            </a:lvl1pPr>
            <a:lvl2pPr>
              <a:defRPr sz="1200"/>
            </a:lvl2pPr>
            <a:lvl3pPr>
              <a:defRPr sz="1100"/>
            </a:lvl3pPr>
            <a:lvl4pPr>
              <a:defRPr sz="1050"/>
            </a:lvl4pPr>
            <a:lvl5pPr>
              <a:defRPr sz="105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0A651B9-342F-DE07-1919-719273794A81}"/>
              </a:ext>
            </a:extLst>
          </p:cNvPr>
          <p:cNvSpPr>
            <a:spLocks noGrp="1"/>
          </p:cNvSpPr>
          <p:nvPr>
            <p:ph type="dt" sz="half" idx="10"/>
          </p:nvPr>
        </p:nvSpPr>
        <p:spPr/>
        <p:txBody>
          <a:bodyPr/>
          <a:lstStyle/>
          <a:p>
            <a:fld id="{1CBBC240-852A-4941-AFB0-26BAF2A810A6}" type="datetime1">
              <a:rPr lang="sv-SE" smtClean="0"/>
              <a:t>2025-11-10</a:t>
            </a:fld>
            <a:endParaRPr lang="sv-SE"/>
          </a:p>
        </p:txBody>
      </p:sp>
      <p:sp>
        <p:nvSpPr>
          <p:cNvPr id="5" name="Platshållare för sidfot 4">
            <a:extLst>
              <a:ext uri="{FF2B5EF4-FFF2-40B4-BE49-F238E27FC236}">
                <a16:creationId xmlns:a16="http://schemas.microsoft.com/office/drawing/2014/main" id="{75240088-1AC9-1C6F-97FC-805FE2094DCB}"/>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BE3B2EEC-9A37-A2C4-90FA-3C4019C56FB8}"/>
              </a:ext>
            </a:extLst>
          </p:cNvPr>
          <p:cNvSpPr>
            <a:spLocks noGrp="1"/>
          </p:cNvSpPr>
          <p:nvPr>
            <p:ph type="sldNum" sz="quarter" idx="12"/>
          </p:nvPr>
        </p:nvSpPr>
        <p:spPr/>
        <p:txBody>
          <a:bodyPr/>
          <a:lstStyle/>
          <a:p>
            <a:fld id="{87D0077D-55B0-1E4E-8AB8-E051B9750EFC}" type="slidenum">
              <a:rPr lang="sv-SE" smtClean="0"/>
              <a:t>‹#›</a:t>
            </a:fld>
            <a:endParaRPr lang="sv-SE"/>
          </a:p>
        </p:txBody>
      </p:sp>
    </p:spTree>
    <p:extLst>
      <p:ext uri="{BB962C8B-B14F-4D97-AF65-F5344CB8AC3E}">
        <p14:creationId xmlns:p14="http://schemas.microsoft.com/office/powerpoint/2010/main" val="4046954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Is">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0D0CCA-15B9-4731-9FBE-0779A017A37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0951E28-D9F0-8553-AC33-2C68D41A6FD9}"/>
              </a:ext>
            </a:extLst>
          </p:cNvPr>
          <p:cNvSpPr>
            <a:spLocks noGrp="1"/>
          </p:cNvSpPr>
          <p:nvPr>
            <p:ph idx="1"/>
          </p:nvPr>
        </p:nvSpPr>
        <p:spPr/>
        <p:txBody>
          <a:bodyPr/>
          <a:lstStyle>
            <a:lvl1pPr>
              <a:defRPr sz="1400"/>
            </a:lvl1pPr>
            <a:lvl2pPr>
              <a:defRPr sz="1200"/>
            </a:lvl2pPr>
            <a:lvl3pPr>
              <a:defRPr sz="1100"/>
            </a:lvl3pPr>
            <a:lvl4pPr>
              <a:defRPr sz="1050"/>
            </a:lvl4pPr>
            <a:lvl5pPr>
              <a:defRPr sz="105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0A651B9-342F-DE07-1919-719273794A81}"/>
              </a:ext>
            </a:extLst>
          </p:cNvPr>
          <p:cNvSpPr>
            <a:spLocks noGrp="1"/>
          </p:cNvSpPr>
          <p:nvPr>
            <p:ph type="dt" sz="half" idx="10"/>
          </p:nvPr>
        </p:nvSpPr>
        <p:spPr/>
        <p:txBody>
          <a:bodyPr/>
          <a:lstStyle/>
          <a:p>
            <a:fld id="{1CBBC240-852A-4941-AFB0-26BAF2A810A6}" type="datetime1">
              <a:rPr lang="sv-SE" smtClean="0"/>
              <a:t>2025-11-10</a:t>
            </a:fld>
            <a:endParaRPr lang="sv-SE"/>
          </a:p>
        </p:txBody>
      </p:sp>
      <p:sp>
        <p:nvSpPr>
          <p:cNvPr id="5" name="Platshållare för sidfot 4">
            <a:extLst>
              <a:ext uri="{FF2B5EF4-FFF2-40B4-BE49-F238E27FC236}">
                <a16:creationId xmlns:a16="http://schemas.microsoft.com/office/drawing/2014/main" id="{75240088-1AC9-1C6F-97FC-805FE2094DCB}"/>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BE3B2EEC-9A37-A2C4-90FA-3C4019C56FB8}"/>
              </a:ext>
            </a:extLst>
          </p:cNvPr>
          <p:cNvSpPr>
            <a:spLocks noGrp="1"/>
          </p:cNvSpPr>
          <p:nvPr>
            <p:ph type="sldNum" sz="quarter" idx="12"/>
          </p:nvPr>
        </p:nvSpPr>
        <p:spPr/>
        <p:txBody>
          <a:bodyPr/>
          <a:lstStyle/>
          <a:p>
            <a:fld id="{87D0077D-55B0-1E4E-8AB8-E051B9750EFC}" type="slidenum">
              <a:rPr lang="sv-SE" smtClean="0"/>
              <a:t>‹#›</a:t>
            </a:fld>
            <a:endParaRPr lang="sv-SE"/>
          </a:p>
        </p:txBody>
      </p:sp>
    </p:spTree>
    <p:extLst>
      <p:ext uri="{BB962C8B-B14F-4D97-AF65-F5344CB8AC3E}">
        <p14:creationId xmlns:p14="http://schemas.microsoft.com/office/powerpoint/2010/main" val="124795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innehåll, Lav">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0D0CCA-15B9-4731-9FBE-0779A017A379}"/>
              </a:ext>
            </a:extLst>
          </p:cNvPr>
          <p:cNvSpPr>
            <a:spLocks noGrp="1"/>
          </p:cNvSpPr>
          <p:nvPr>
            <p:ph type="title"/>
          </p:nvPr>
        </p:nvSpPr>
        <p:spPr/>
        <p:txBody>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70A651B9-342F-DE07-1919-719273794A81}"/>
              </a:ext>
            </a:extLst>
          </p:cNvPr>
          <p:cNvSpPr>
            <a:spLocks noGrp="1"/>
          </p:cNvSpPr>
          <p:nvPr>
            <p:ph type="dt" sz="half" idx="10"/>
          </p:nvPr>
        </p:nvSpPr>
        <p:spPr/>
        <p:txBody>
          <a:bodyPr/>
          <a:lstStyle/>
          <a:p>
            <a:fld id="{1CBBC240-852A-4941-AFB0-26BAF2A810A6}" type="datetime1">
              <a:rPr lang="sv-SE" smtClean="0"/>
              <a:t>2025-11-10</a:t>
            </a:fld>
            <a:endParaRPr lang="sv-SE"/>
          </a:p>
        </p:txBody>
      </p:sp>
      <p:sp>
        <p:nvSpPr>
          <p:cNvPr id="5" name="Platshållare för sidfot 4">
            <a:extLst>
              <a:ext uri="{FF2B5EF4-FFF2-40B4-BE49-F238E27FC236}">
                <a16:creationId xmlns:a16="http://schemas.microsoft.com/office/drawing/2014/main" id="{75240088-1AC9-1C6F-97FC-805FE2094DCB}"/>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BE3B2EEC-9A37-A2C4-90FA-3C4019C56FB8}"/>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7" name="Platshållare för innehåll 2">
            <a:extLst>
              <a:ext uri="{FF2B5EF4-FFF2-40B4-BE49-F238E27FC236}">
                <a16:creationId xmlns:a16="http://schemas.microsoft.com/office/drawing/2014/main" id="{934AE0B4-DE33-712A-4DFC-315878293FE1}"/>
              </a:ext>
            </a:extLst>
          </p:cNvPr>
          <p:cNvSpPr>
            <a:spLocks noGrp="1"/>
          </p:cNvSpPr>
          <p:nvPr>
            <p:ph idx="1"/>
          </p:nvPr>
        </p:nvSpPr>
        <p:spPr>
          <a:xfrm>
            <a:off x="557213" y="2084119"/>
            <a:ext cx="11075987" cy="4161106"/>
          </a:xfrm>
        </p:spPr>
        <p:txBody>
          <a:bodyPr/>
          <a:lstStyle>
            <a:lvl1pPr>
              <a:defRPr sz="1400"/>
            </a:lvl1pPr>
            <a:lvl2pPr>
              <a:defRPr sz="1200"/>
            </a:lvl2pPr>
            <a:lvl3pPr>
              <a:defRPr sz="1100"/>
            </a:lvl3pPr>
            <a:lvl4pPr>
              <a:defRPr sz="1050"/>
            </a:lvl4pPr>
            <a:lvl5pPr>
              <a:defRPr sz="105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43855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innehåll, Sand">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0D0CCA-15B9-4731-9FBE-0779A017A379}"/>
              </a:ext>
            </a:extLst>
          </p:cNvPr>
          <p:cNvSpPr>
            <a:spLocks noGrp="1"/>
          </p:cNvSpPr>
          <p:nvPr>
            <p:ph type="title"/>
          </p:nvPr>
        </p:nvSpPr>
        <p:spPr/>
        <p:txBody>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70A651B9-342F-DE07-1919-719273794A81}"/>
              </a:ext>
            </a:extLst>
          </p:cNvPr>
          <p:cNvSpPr>
            <a:spLocks noGrp="1"/>
          </p:cNvSpPr>
          <p:nvPr>
            <p:ph type="dt" sz="half" idx="10"/>
          </p:nvPr>
        </p:nvSpPr>
        <p:spPr/>
        <p:txBody>
          <a:bodyPr/>
          <a:lstStyle/>
          <a:p>
            <a:fld id="{1CBBC240-852A-4941-AFB0-26BAF2A810A6}" type="datetime1">
              <a:rPr lang="sv-SE" smtClean="0"/>
              <a:t>2025-11-10</a:t>
            </a:fld>
            <a:endParaRPr lang="sv-SE"/>
          </a:p>
        </p:txBody>
      </p:sp>
      <p:sp>
        <p:nvSpPr>
          <p:cNvPr id="5" name="Platshållare för sidfot 4">
            <a:extLst>
              <a:ext uri="{FF2B5EF4-FFF2-40B4-BE49-F238E27FC236}">
                <a16:creationId xmlns:a16="http://schemas.microsoft.com/office/drawing/2014/main" id="{75240088-1AC9-1C6F-97FC-805FE2094DCB}"/>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BE3B2EEC-9A37-A2C4-90FA-3C4019C56FB8}"/>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7" name="Platshållare för innehåll 2">
            <a:extLst>
              <a:ext uri="{FF2B5EF4-FFF2-40B4-BE49-F238E27FC236}">
                <a16:creationId xmlns:a16="http://schemas.microsoft.com/office/drawing/2014/main" id="{A4AF601D-735E-609C-D181-292CA073D11F}"/>
              </a:ext>
            </a:extLst>
          </p:cNvPr>
          <p:cNvSpPr>
            <a:spLocks noGrp="1"/>
          </p:cNvSpPr>
          <p:nvPr>
            <p:ph idx="1"/>
          </p:nvPr>
        </p:nvSpPr>
        <p:spPr>
          <a:xfrm>
            <a:off x="557213" y="2084119"/>
            <a:ext cx="11075987" cy="4161106"/>
          </a:xfrm>
        </p:spPr>
        <p:txBody>
          <a:bodyPr/>
          <a:lstStyle>
            <a:lvl1pPr>
              <a:defRPr sz="1400"/>
            </a:lvl1pPr>
            <a:lvl2pPr>
              <a:defRPr sz="1200"/>
            </a:lvl2pPr>
            <a:lvl3pPr>
              <a:defRPr sz="1100"/>
            </a:lvl3pPr>
            <a:lvl4pPr>
              <a:defRPr sz="1050"/>
            </a:lvl4pPr>
            <a:lvl5pPr>
              <a:defRPr sz="105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223170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2025-11-10</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8" name="Platshållare för innehåll 2">
            <a:extLst>
              <a:ext uri="{FF2B5EF4-FFF2-40B4-BE49-F238E27FC236}">
                <a16:creationId xmlns:a16="http://schemas.microsoft.com/office/drawing/2014/main" id="{DEEF520B-981B-7B31-51DD-024FE7A9F566}"/>
              </a:ext>
            </a:extLst>
          </p:cNvPr>
          <p:cNvSpPr>
            <a:spLocks noGrp="1"/>
          </p:cNvSpPr>
          <p:nvPr>
            <p:ph sz="half" idx="1"/>
          </p:nvPr>
        </p:nvSpPr>
        <p:spPr>
          <a:xfrm>
            <a:off x="557212" y="2102069"/>
            <a:ext cx="5462587" cy="4143156"/>
          </a:xfrm>
        </p:spPr>
        <p:txBody>
          <a:bodyPr/>
          <a:lstStyle>
            <a:lvl1pPr>
              <a:defRPr sz="1400"/>
            </a:lvl1pPr>
            <a:lvl2pPr>
              <a:defRPr sz="1200"/>
            </a:lvl2pPr>
            <a:lvl3pPr>
              <a:defRPr sz="1100"/>
            </a:lvl3pPr>
            <a:lvl4pPr>
              <a:defRPr sz="1050"/>
            </a:lvl4pPr>
            <a:lvl5pPr>
              <a:defRPr sz="105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innehåll 3">
            <a:extLst>
              <a:ext uri="{FF2B5EF4-FFF2-40B4-BE49-F238E27FC236}">
                <a16:creationId xmlns:a16="http://schemas.microsoft.com/office/drawing/2014/main" id="{F8C965E9-1B90-DF3C-0D2B-3F2DD8EA8248}"/>
              </a:ext>
            </a:extLst>
          </p:cNvPr>
          <p:cNvSpPr>
            <a:spLocks noGrp="1"/>
          </p:cNvSpPr>
          <p:nvPr>
            <p:ph sz="half" idx="2"/>
          </p:nvPr>
        </p:nvSpPr>
        <p:spPr>
          <a:xfrm>
            <a:off x="6172200" y="2102067"/>
            <a:ext cx="5461000" cy="4143158"/>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2014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Is">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2" y="2102069"/>
            <a:ext cx="5462587" cy="4143156"/>
          </a:xfrm>
        </p:spPr>
        <p:txBody>
          <a:bodyPr/>
          <a:lstStyle>
            <a:lvl1pPr>
              <a:defRPr sz="1400"/>
            </a:lvl1pPr>
            <a:lvl2pPr>
              <a:defRPr sz="1200"/>
            </a:lvl2pPr>
            <a:lvl3pPr>
              <a:defRPr sz="1100"/>
            </a:lvl3pPr>
            <a:lvl4pPr>
              <a:defRPr sz="1050"/>
            </a:lvl4pPr>
            <a:lvl5pPr>
              <a:defRPr sz="105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6172200" y="2102067"/>
            <a:ext cx="5461000" cy="4143158"/>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2025-11-10</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Tree>
    <p:extLst>
      <p:ext uri="{BB962C8B-B14F-4D97-AF65-F5344CB8AC3E}">
        <p14:creationId xmlns:p14="http://schemas.microsoft.com/office/powerpoint/2010/main" val="3777462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delar, Lav">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2" y="2102069"/>
            <a:ext cx="5462587" cy="4143156"/>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6172200" y="2102067"/>
            <a:ext cx="5461000" cy="4143158"/>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2025-11-10</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Tree>
    <p:extLst>
      <p:ext uri="{BB962C8B-B14F-4D97-AF65-F5344CB8AC3E}">
        <p14:creationId xmlns:p14="http://schemas.microsoft.com/office/powerpoint/2010/main" val="2458284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delar, Sand">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2" y="2102069"/>
            <a:ext cx="5462587" cy="4143156"/>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6172200" y="2102067"/>
            <a:ext cx="5461000" cy="4143158"/>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2025-11-10</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Tree>
    <p:extLst>
      <p:ext uri="{BB962C8B-B14F-4D97-AF65-F5344CB8AC3E}">
        <p14:creationId xmlns:p14="http://schemas.microsoft.com/office/powerpoint/2010/main" val="2069764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0/50">
    <p:bg>
      <p:bgPr>
        <a:solidFill>
          <a:schemeClr val="bg2"/>
        </a:solidFill>
        <a:effectLst/>
      </p:bgPr>
    </p:bg>
    <p:spTree>
      <p:nvGrpSpPr>
        <p:cNvPr id="1" name=""/>
        <p:cNvGrpSpPr/>
        <p:nvPr/>
      </p:nvGrpSpPr>
      <p:grpSpPr>
        <a:xfrm>
          <a:off x="0" y="0"/>
          <a:ext cx="0" cy="0"/>
          <a:chOff x="0" y="0"/>
          <a:chExt cx="0" cy="0"/>
        </a:xfrm>
      </p:grpSpPr>
      <p:sp>
        <p:nvSpPr>
          <p:cNvPr id="9" name="Frihandsfigur 8">
            <a:extLst>
              <a:ext uri="{FF2B5EF4-FFF2-40B4-BE49-F238E27FC236}">
                <a16:creationId xmlns:a16="http://schemas.microsoft.com/office/drawing/2014/main" id="{3D7A80A7-EA34-AA88-F300-11A240AC2A63}"/>
              </a:ext>
            </a:extLst>
          </p:cNvPr>
          <p:cNvSpPr/>
          <p:nvPr userDrawn="1"/>
        </p:nvSpPr>
        <p:spPr>
          <a:xfrm>
            <a:off x="-1" y="0"/>
            <a:ext cx="6539790" cy="6864263"/>
          </a:xfrm>
          <a:custGeom>
            <a:avLst/>
            <a:gdLst>
              <a:gd name="connsiteX0" fmla="*/ 0 w 6539790"/>
              <a:gd name="connsiteY0" fmla="*/ 0 h 6864263"/>
              <a:gd name="connsiteX1" fmla="*/ 741405 w 6539790"/>
              <a:gd name="connsiteY1" fmla="*/ 0 h 6864263"/>
              <a:gd name="connsiteX2" fmla="*/ 741405 w 6539790"/>
              <a:gd name="connsiteY2" fmla="*/ 6304 h 6864263"/>
              <a:gd name="connsiteX3" fmla="*/ 6527901 w 6539790"/>
              <a:gd name="connsiteY3" fmla="*/ 12357 h 6864263"/>
              <a:gd name="connsiteX4" fmla="*/ 6243694 w 6539790"/>
              <a:gd name="connsiteY4" fmla="*/ 6864263 h 6864263"/>
              <a:gd name="connsiteX5" fmla="*/ 701876 w 6539790"/>
              <a:gd name="connsiteY5" fmla="*/ 6864263 h 6864263"/>
              <a:gd name="connsiteX6" fmla="*/ 701876 w 6539790"/>
              <a:gd name="connsiteY6" fmla="*/ 6857999 h 6864263"/>
              <a:gd name="connsiteX7" fmla="*/ 0 w 6539790"/>
              <a:gd name="connsiteY7" fmla="*/ 6857999 h 686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9790" h="6864263">
                <a:moveTo>
                  <a:pt x="0" y="0"/>
                </a:moveTo>
                <a:lnTo>
                  <a:pt x="741405" y="0"/>
                </a:lnTo>
                <a:lnTo>
                  <a:pt x="741405" y="6304"/>
                </a:lnTo>
                <a:lnTo>
                  <a:pt x="6527901" y="12357"/>
                </a:lnTo>
                <a:cubicBezTo>
                  <a:pt x="6631286" y="2903246"/>
                  <a:pt x="6020245" y="3693175"/>
                  <a:pt x="6243694" y="6864263"/>
                </a:cubicBezTo>
                <a:lnTo>
                  <a:pt x="701876" y="6864263"/>
                </a:lnTo>
                <a:lnTo>
                  <a:pt x="701876" y="6857999"/>
                </a:lnTo>
                <a:lnTo>
                  <a:pt x="0" y="6857999"/>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E00E18E1-9166-E142-8501-115051DA9B43}" type="datetime1">
              <a:rPr lang="sv-SE" smtClean="0"/>
              <a:t>2025-11-10</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2215376"/>
            <a:ext cx="4883068"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9">
            <a:extLst>
              <a:ext uri="{FF2B5EF4-FFF2-40B4-BE49-F238E27FC236}">
                <a16:creationId xmlns:a16="http://schemas.microsoft.com/office/drawing/2014/main" id="{A7693BAF-5D33-114D-B8D1-683490E01FA5}"/>
              </a:ext>
            </a:extLst>
          </p:cNvPr>
          <p:cNvSpPr>
            <a:spLocks noGrp="1"/>
          </p:cNvSpPr>
          <p:nvPr>
            <p:ph sz="quarter" idx="14"/>
          </p:nvPr>
        </p:nvSpPr>
        <p:spPr>
          <a:xfrm>
            <a:off x="6748244" y="2215376"/>
            <a:ext cx="4884955"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Platshållare för text 6">
            <a:extLst>
              <a:ext uri="{FF2B5EF4-FFF2-40B4-BE49-F238E27FC236}">
                <a16:creationId xmlns:a16="http://schemas.microsoft.com/office/drawing/2014/main" id="{AFC3D761-81A0-324B-95F5-8A91B195677B}"/>
              </a:ext>
            </a:extLst>
          </p:cNvPr>
          <p:cNvSpPr>
            <a:spLocks noGrp="1"/>
          </p:cNvSpPr>
          <p:nvPr>
            <p:ph type="body" sz="quarter" idx="15" hasCustomPrompt="1"/>
          </p:nvPr>
        </p:nvSpPr>
        <p:spPr>
          <a:xfrm>
            <a:off x="6748244" y="863600"/>
            <a:ext cx="4884955" cy="1076325"/>
          </a:xfrm>
        </p:spPr>
        <p:txBody>
          <a:bodyPr anchor="t"/>
          <a:lstStyle>
            <a:lvl1pPr marL="0" indent="0" algn="l">
              <a:buNone/>
              <a:defRPr sz="3200" b="1">
                <a:solidFill>
                  <a:schemeClr val="accent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v-SE"/>
              <a:t>Skriv en rubrik här</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862007"/>
            <a:ext cx="4883067" cy="1077918"/>
          </a:xfrm>
        </p:spPr>
        <p:txBody>
          <a:bodyPr/>
          <a:lstStyle/>
          <a:p>
            <a:r>
              <a:rPr lang="sv-SE"/>
              <a:t>Klicka här för att ändra mall för rubrikformat</a:t>
            </a:r>
          </a:p>
        </p:txBody>
      </p:sp>
      <p:pic>
        <p:nvPicPr>
          <p:cNvPr id="8" name="Bild 7">
            <a:extLst>
              <a:ext uri="{FF2B5EF4-FFF2-40B4-BE49-F238E27FC236}">
                <a16:creationId xmlns:a16="http://schemas.microsoft.com/office/drawing/2014/main" id="{FA573C6D-CC56-A998-2E23-3FF3EB77C1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5752" y="1"/>
            <a:ext cx="580496" cy="556612"/>
          </a:xfrm>
          <a:prstGeom prst="rect">
            <a:avLst/>
          </a:prstGeom>
        </p:spPr>
      </p:pic>
    </p:spTree>
    <p:extLst>
      <p:ext uri="{BB962C8B-B14F-4D97-AF65-F5344CB8AC3E}">
        <p14:creationId xmlns:p14="http://schemas.microsoft.com/office/powerpoint/2010/main" val="1305766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2" name="Frihandsfigur 1">
            <a:extLst>
              <a:ext uri="{FF2B5EF4-FFF2-40B4-BE49-F238E27FC236}">
                <a16:creationId xmlns:a16="http://schemas.microsoft.com/office/drawing/2014/main" id="{C321D2F1-C80B-9F8D-B7F3-9E0BB3AF48EF}"/>
              </a:ext>
            </a:extLst>
          </p:cNvPr>
          <p:cNvSpPr/>
          <p:nvPr userDrawn="1"/>
        </p:nvSpPr>
        <p:spPr>
          <a:xfrm rot="10800000">
            <a:off x="-52086" y="-7434"/>
            <a:ext cx="1184199" cy="120217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Frihandsfigur 5">
            <a:extLst>
              <a:ext uri="{FF2B5EF4-FFF2-40B4-BE49-F238E27FC236}">
                <a16:creationId xmlns:a16="http://schemas.microsoft.com/office/drawing/2014/main" id="{7A4A9930-CE44-5050-584C-0B9D8243671F}"/>
              </a:ext>
            </a:extLst>
          </p:cNvPr>
          <p:cNvSpPr/>
          <p:nvPr userDrawn="1"/>
        </p:nvSpPr>
        <p:spPr>
          <a:xfrm rot="10800000">
            <a:off x="5274882" y="6132371"/>
            <a:ext cx="2742637" cy="806132"/>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 name="connsiteX0" fmla="*/ 4104463 w 4104463"/>
              <a:gd name="connsiteY0" fmla="*/ 0 h 567485"/>
              <a:gd name="connsiteX1" fmla="*/ 0 w 4104463"/>
              <a:gd name="connsiteY1" fmla="*/ 56913 h 567485"/>
              <a:gd name="connsiteX0" fmla="*/ 4112559 w 4112559"/>
              <a:gd name="connsiteY0" fmla="*/ 0 h 817622"/>
              <a:gd name="connsiteX1" fmla="*/ 8096 w 4112559"/>
              <a:gd name="connsiteY1" fmla="*/ 56913 h 817622"/>
              <a:gd name="connsiteX0" fmla="*/ 4114658 w 4114658"/>
              <a:gd name="connsiteY0" fmla="*/ 0 h 803864"/>
              <a:gd name="connsiteX1" fmla="*/ 10195 w 4114658"/>
              <a:gd name="connsiteY1" fmla="*/ 56913 h 803864"/>
              <a:gd name="connsiteX0" fmla="*/ 4114092 w 4114092"/>
              <a:gd name="connsiteY0" fmla="*/ 0 h 1017056"/>
              <a:gd name="connsiteX1" fmla="*/ 9629 w 4114092"/>
              <a:gd name="connsiteY1" fmla="*/ 56913 h 1017056"/>
            </a:gdLst>
            <a:ahLst/>
            <a:cxnLst>
              <a:cxn ang="0">
                <a:pos x="connsiteX0" y="connsiteY0"/>
              </a:cxn>
              <a:cxn ang="0">
                <a:pos x="connsiteX1" y="connsiteY1"/>
              </a:cxn>
            </a:cxnLst>
            <a:rect l="l" t="t" r="r" b="b"/>
            <a:pathLst>
              <a:path w="4114092" h="1017056">
                <a:moveTo>
                  <a:pt x="4114092" y="0"/>
                </a:moveTo>
                <a:cubicBezTo>
                  <a:pt x="3334155" y="1714176"/>
                  <a:pt x="-208192" y="929920"/>
                  <a:pt x="9629" y="56913"/>
                </a:cubicBezTo>
              </a:path>
            </a:pathLst>
          </a:custGeom>
          <a:noFill/>
          <a:ln w="12700">
            <a:solidFill>
              <a:schemeClr val="bg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bild 7">
            <a:extLst>
              <a:ext uri="{FF2B5EF4-FFF2-40B4-BE49-F238E27FC236}">
                <a16:creationId xmlns:a16="http://schemas.microsoft.com/office/drawing/2014/main" id="{4BC008C3-707B-CF74-6737-AB7D95357E82}"/>
              </a:ext>
            </a:extLst>
          </p:cNvPr>
          <p:cNvSpPr>
            <a:spLocks noGrp="1"/>
          </p:cNvSpPr>
          <p:nvPr>
            <p:ph type="pic" sz="quarter" idx="14" hasCustomPrompt="1"/>
          </p:nvPr>
        </p:nvSpPr>
        <p:spPr>
          <a:xfrm>
            <a:off x="6349274" y="-9426"/>
            <a:ext cx="5842726" cy="6886280"/>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txBody>
          <a:bodyPr wrap="square" anchor="ctr">
            <a:noAutofit/>
          </a:bodyPr>
          <a:lstStyle>
            <a:lvl1pPr marL="0" indent="0" algn="ctr">
              <a:buNone/>
              <a:defRPr/>
            </a:lvl1pPr>
          </a:lstStyle>
          <a:p>
            <a:r>
              <a:rPr lang="sv-SE" dirty="0"/>
              <a:t>Klicka på ikonen eller dra och släpp för att infoga en bild</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616DF962-4EA5-7A47-9A06-81A00265EDC4}" type="datetime1">
              <a:rPr lang="sv-SE" smtClean="0"/>
              <a:t>2025-11-10</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2215376"/>
            <a:ext cx="4883068"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862007"/>
            <a:ext cx="4883067" cy="1077918"/>
          </a:xfrm>
        </p:spPr>
        <p:txBody>
          <a:bodyPr/>
          <a:lstStyle/>
          <a:p>
            <a:r>
              <a:rPr lang="sv-SE"/>
              <a:t>Klicka här för att ändra mall för rubrikformat</a:t>
            </a:r>
          </a:p>
        </p:txBody>
      </p:sp>
    </p:spTree>
    <p:extLst>
      <p:ext uri="{BB962C8B-B14F-4D97-AF65-F5344CB8AC3E}">
        <p14:creationId xmlns:p14="http://schemas.microsoft.com/office/powerpoint/2010/main" val="292220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Rubrikbild fjä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65745A0-33D4-18FB-9F75-098CD6C24064}"/>
              </a:ext>
            </a:extLst>
          </p:cNvPr>
          <p:cNvSpPr/>
          <p:nvPr userDrawn="1"/>
        </p:nvSpPr>
        <p:spPr>
          <a:xfrm>
            <a:off x="0" y="0"/>
            <a:ext cx="12192000" cy="6858000"/>
          </a:xfrm>
          <a:prstGeom prst="rect">
            <a:avLst/>
          </a:prstGeom>
          <a:solidFill>
            <a:schemeClr val="tx1">
              <a:alpha val="2472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C89DCCC2-A437-A130-7E4F-BE5B6EF4CBCC}"/>
              </a:ext>
            </a:extLst>
          </p:cNvPr>
          <p:cNvSpPr>
            <a:spLocks noGrp="1"/>
          </p:cNvSpPr>
          <p:nvPr>
            <p:ph type="ctrTitle"/>
          </p:nvPr>
        </p:nvSpPr>
        <p:spPr>
          <a:xfrm>
            <a:off x="568324" y="2233287"/>
            <a:ext cx="9144000" cy="2387600"/>
          </a:xfrm>
        </p:spPr>
        <p:txBody>
          <a:bodyPr anchor="b"/>
          <a:lstStyle>
            <a:lvl1pPr algn="l">
              <a:defRPr sz="6600">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85DCE79F-0122-C243-7B97-B5DE7FC63822}"/>
              </a:ext>
            </a:extLst>
          </p:cNvPr>
          <p:cNvSpPr>
            <a:spLocks noGrp="1"/>
          </p:cNvSpPr>
          <p:nvPr>
            <p:ph type="subTitle" idx="1"/>
          </p:nvPr>
        </p:nvSpPr>
        <p:spPr>
          <a:xfrm>
            <a:off x="568325" y="4792557"/>
            <a:ext cx="6554788" cy="139667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2BA8F98F-DFB8-ECF7-9140-2E6398212AC0}"/>
              </a:ext>
            </a:extLst>
          </p:cNvPr>
          <p:cNvSpPr>
            <a:spLocks noGrp="1"/>
          </p:cNvSpPr>
          <p:nvPr>
            <p:ph type="dt" sz="half" idx="10"/>
          </p:nvPr>
        </p:nvSpPr>
        <p:spPr/>
        <p:txBody>
          <a:bodyPr/>
          <a:lstStyle/>
          <a:p>
            <a:fld id="{956AD743-14CC-7442-9123-964ED610E2A2}" type="datetime1">
              <a:rPr lang="sv-SE" smtClean="0"/>
              <a:t>2025-11-10</a:t>
            </a:fld>
            <a:endParaRPr lang="sv-SE"/>
          </a:p>
        </p:txBody>
      </p:sp>
      <p:sp>
        <p:nvSpPr>
          <p:cNvPr id="5" name="Platshållare för sidfot 4">
            <a:extLst>
              <a:ext uri="{FF2B5EF4-FFF2-40B4-BE49-F238E27FC236}">
                <a16:creationId xmlns:a16="http://schemas.microsoft.com/office/drawing/2014/main" id="{9999960E-BC16-1876-8453-AD53272D08C3}"/>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F9DA8841-D5D8-4A2F-E2A1-4D521E5D0737}"/>
              </a:ext>
            </a:extLst>
          </p:cNvPr>
          <p:cNvSpPr>
            <a:spLocks noGrp="1"/>
          </p:cNvSpPr>
          <p:nvPr>
            <p:ph type="sldNum" sz="quarter" idx="12"/>
          </p:nvPr>
        </p:nvSpPr>
        <p:spPr/>
        <p:txBody>
          <a:bodyPr/>
          <a:lstStyle/>
          <a:p>
            <a:fld id="{87D0077D-55B0-1E4E-8AB8-E051B9750EFC}" type="slidenum">
              <a:rPr lang="sv-SE" smtClean="0"/>
              <a:t>‹#›</a:t>
            </a:fld>
            <a:endParaRPr lang="sv-SE"/>
          </a:p>
        </p:txBody>
      </p:sp>
      <p:pic>
        <p:nvPicPr>
          <p:cNvPr id="7" name="Bild 6">
            <a:extLst>
              <a:ext uri="{FF2B5EF4-FFF2-40B4-BE49-F238E27FC236}">
                <a16:creationId xmlns:a16="http://schemas.microsoft.com/office/drawing/2014/main" id="{4233914E-581F-6134-C063-53EFC7FC6C4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10739" y="1"/>
            <a:ext cx="1170522" cy="1122362"/>
          </a:xfrm>
          <a:prstGeom prst="rect">
            <a:avLst/>
          </a:prstGeom>
        </p:spPr>
      </p:pic>
    </p:spTree>
    <p:extLst>
      <p:ext uri="{BB962C8B-B14F-4D97-AF65-F5344CB8AC3E}">
        <p14:creationId xmlns:p14="http://schemas.microsoft.com/office/powerpoint/2010/main" val="404334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ch bild, Is">
    <p:bg>
      <p:bgPr>
        <a:solidFill>
          <a:schemeClr val="bg2"/>
        </a:solidFill>
        <a:effectLst/>
      </p:bgPr>
    </p:bg>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4BC008C3-707B-CF74-6737-AB7D95357E82}"/>
              </a:ext>
            </a:extLst>
          </p:cNvPr>
          <p:cNvSpPr>
            <a:spLocks noGrp="1"/>
          </p:cNvSpPr>
          <p:nvPr>
            <p:ph type="pic" sz="quarter" idx="14" hasCustomPrompt="1"/>
          </p:nvPr>
        </p:nvSpPr>
        <p:spPr>
          <a:xfrm>
            <a:off x="6349274" y="-9426"/>
            <a:ext cx="5842726" cy="6886280"/>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txBody>
          <a:bodyPr wrap="square" anchor="ctr">
            <a:noAutofit/>
          </a:bodyPr>
          <a:lstStyle>
            <a:lvl1pPr marL="0" indent="0" algn="ctr">
              <a:buNone/>
              <a:defRPr/>
            </a:lvl1pPr>
          </a:lstStyle>
          <a:p>
            <a:r>
              <a:rPr lang="sv-SE" dirty="0"/>
              <a:t>Klicka på ikonen eller dra och släpp för att infoga en bild</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616DF962-4EA5-7A47-9A06-81A00265EDC4}" type="datetime1">
              <a:rPr lang="sv-SE" smtClean="0"/>
              <a:t>2025-11-10</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2215376"/>
            <a:ext cx="4883068"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862007"/>
            <a:ext cx="4883067" cy="1077918"/>
          </a:xfrm>
        </p:spPr>
        <p:txBody>
          <a:bodyPr/>
          <a:lstStyle/>
          <a:p>
            <a:r>
              <a:rPr lang="sv-SE"/>
              <a:t>Klicka här för att ändra mall för rubrikformat</a:t>
            </a:r>
          </a:p>
        </p:txBody>
      </p:sp>
      <p:sp>
        <p:nvSpPr>
          <p:cNvPr id="2" name="Frihandsfigur 1">
            <a:extLst>
              <a:ext uri="{FF2B5EF4-FFF2-40B4-BE49-F238E27FC236}">
                <a16:creationId xmlns:a16="http://schemas.microsoft.com/office/drawing/2014/main" id="{3BCCBDA5-528A-F2BC-4DB9-CA396A0DA6D1}"/>
              </a:ext>
            </a:extLst>
          </p:cNvPr>
          <p:cNvSpPr/>
          <p:nvPr userDrawn="1"/>
        </p:nvSpPr>
        <p:spPr>
          <a:xfrm rot="10800000">
            <a:off x="-52086" y="-7434"/>
            <a:ext cx="1184199" cy="120217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Frihandsfigur 5">
            <a:extLst>
              <a:ext uri="{FF2B5EF4-FFF2-40B4-BE49-F238E27FC236}">
                <a16:creationId xmlns:a16="http://schemas.microsoft.com/office/drawing/2014/main" id="{4D098F91-7129-D300-C89C-B8E035857665}"/>
              </a:ext>
            </a:extLst>
          </p:cNvPr>
          <p:cNvSpPr/>
          <p:nvPr userDrawn="1"/>
        </p:nvSpPr>
        <p:spPr>
          <a:xfrm rot="10800000">
            <a:off x="5274882" y="6132371"/>
            <a:ext cx="2742637" cy="806132"/>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 name="connsiteX0" fmla="*/ 4104463 w 4104463"/>
              <a:gd name="connsiteY0" fmla="*/ 0 h 567485"/>
              <a:gd name="connsiteX1" fmla="*/ 0 w 4104463"/>
              <a:gd name="connsiteY1" fmla="*/ 56913 h 567485"/>
              <a:gd name="connsiteX0" fmla="*/ 4112559 w 4112559"/>
              <a:gd name="connsiteY0" fmla="*/ 0 h 817622"/>
              <a:gd name="connsiteX1" fmla="*/ 8096 w 4112559"/>
              <a:gd name="connsiteY1" fmla="*/ 56913 h 817622"/>
              <a:gd name="connsiteX0" fmla="*/ 4114658 w 4114658"/>
              <a:gd name="connsiteY0" fmla="*/ 0 h 803864"/>
              <a:gd name="connsiteX1" fmla="*/ 10195 w 4114658"/>
              <a:gd name="connsiteY1" fmla="*/ 56913 h 803864"/>
              <a:gd name="connsiteX0" fmla="*/ 4114092 w 4114092"/>
              <a:gd name="connsiteY0" fmla="*/ 0 h 1017056"/>
              <a:gd name="connsiteX1" fmla="*/ 9629 w 4114092"/>
              <a:gd name="connsiteY1" fmla="*/ 56913 h 1017056"/>
            </a:gdLst>
            <a:ahLst/>
            <a:cxnLst>
              <a:cxn ang="0">
                <a:pos x="connsiteX0" y="connsiteY0"/>
              </a:cxn>
              <a:cxn ang="0">
                <a:pos x="connsiteX1" y="connsiteY1"/>
              </a:cxn>
            </a:cxnLst>
            <a:rect l="l" t="t" r="r" b="b"/>
            <a:pathLst>
              <a:path w="4114092" h="1017056">
                <a:moveTo>
                  <a:pt x="4114092" y="0"/>
                </a:moveTo>
                <a:cubicBezTo>
                  <a:pt x="3334155" y="1714176"/>
                  <a:pt x="-208192" y="929920"/>
                  <a:pt x="9629" y="56913"/>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96083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ch bild, Lav">
    <p:bg>
      <p:bgPr>
        <a:solidFill>
          <a:schemeClr val="accent2"/>
        </a:solidFill>
        <a:effectLst/>
      </p:bgPr>
    </p:bg>
    <p:spTree>
      <p:nvGrpSpPr>
        <p:cNvPr id="1" name=""/>
        <p:cNvGrpSpPr/>
        <p:nvPr/>
      </p:nvGrpSpPr>
      <p:grpSpPr>
        <a:xfrm>
          <a:off x="0" y="0"/>
          <a:ext cx="0" cy="0"/>
          <a:chOff x="0" y="0"/>
          <a:chExt cx="0" cy="0"/>
        </a:xfrm>
      </p:grpSpPr>
      <p:sp>
        <p:nvSpPr>
          <p:cNvPr id="2" name="Frihandsfigur 1">
            <a:extLst>
              <a:ext uri="{FF2B5EF4-FFF2-40B4-BE49-F238E27FC236}">
                <a16:creationId xmlns:a16="http://schemas.microsoft.com/office/drawing/2014/main" id="{58191CDD-C747-240D-3342-AB776A297949}"/>
              </a:ext>
            </a:extLst>
          </p:cNvPr>
          <p:cNvSpPr/>
          <p:nvPr userDrawn="1"/>
        </p:nvSpPr>
        <p:spPr>
          <a:xfrm rot="10800000">
            <a:off x="-52086" y="-7434"/>
            <a:ext cx="1184199" cy="120217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Frihandsfigur 5">
            <a:extLst>
              <a:ext uri="{FF2B5EF4-FFF2-40B4-BE49-F238E27FC236}">
                <a16:creationId xmlns:a16="http://schemas.microsoft.com/office/drawing/2014/main" id="{9F5B806A-7B8A-3796-04B6-DBFB3D622A53}"/>
              </a:ext>
            </a:extLst>
          </p:cNvPr>
          <p:cNvSpPr/>
          <p:nvPr userDrawn="1"/>
        </p:nvSpPr>
        <p:spPr>
          <a:xfrm rot="10800000">
            <a:off x="5274882" y="6132371"/>
            <a:ext cx="2742637" cy="806132"/>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 name="connsiteX0" fmla="*/ 4104463 w 4104463"/>
              <a:gd name="connsiteY0" fmla="*/ 0 h 567485"/>
              <a:gd name="connsiteX1" fmla="*/ 0 w 4104463"/>
              <a:gd name="connsiteY1" fmla="*/ 56913 h 567485"/>
              <a:gd name="connsiteX0" fmla="*/ 4112559 w 4112559"/>
              <a:gd name="connsiteY0" fmla="*/ 0 h 817622"/>
              <a:gd name="connsiteX1" fmla="*/ 8096 w 4112559"/>
              <a:gd name="connsiteY1" fmla="*/ 56913 h 817622"/>
              <a:gd name="connsiteX0" fmla="*/ 4114658 w 4114658"/>
              <a:gd name="connsiteY0" fmla="*/ 0 h 803864"/>
              <a:gd name="connsiteX1" fmla="*/ 10195 w 4114658"/>
              <a:gd name="connsiteY1" fmla="*/ 56913 h 803864"/>
              <a:gd name="connsiteX0" fmla="*/ 4114092 w 4114092"/>
              <a:gd name="connsiteY0" fmla="*/ 0 h 1017056"/>
              <a:gd name="connsiteX1" fmla="*/ 9629 w 4114092"/>
              <a:gd name="connsiteY1" fmla="*/ 56913 h 1017056"/>
            </a:gdLst>
            <a:ahLst/>
            <a:cxnLst>
              <a:cxn ang="0">
                <a:pos x="connsiteX0" y="connsiteY0"/>
              </a:cxn>
              <a:cxn ang="0">
                <a:pos x="connsiteX1" y="connsiteY1"/>
              </a:cxn>
            </a:cxnLst>
            <a:rect l="l" t="t" r="r" b="b"/>
            <a:pathLst>
              <a:path w="4114092" h="1017056">
                <a:moveTo>
                  <a:pt x="4114092" y="0"/>
                </a:moveTo>
                <a:cubicBezTo>
                  <a:pt x="3334155" y="1714176"/>
                  <a:pt x="-208192" y="929920"/>
                  <a:pt x="9629" y="56913"/>
                </a:cubicBezTo>
              </a:path>
            </a:pathLst>
          </a:custGeom>
          <a:noFill/>
          <a:ln w="12700">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bild 7">
            <a:extLst>
              <a:ext uri="{FF2B5EF4-FFF2-40B4-BE49-F238E27FC236}">
                <a16:creationId xmlns:a16="http://schemas.microsoft.com/office/drawing/2014/main" id="{4BC008C3-707B-CF74-6737-AB7D95357E82}"/>
              </a:ext>
            </a:extLst>
          </p:cNvPr>
          <p:cNvSpPr>
            <a:spLocks noGrp="1"/>
          </p:cNvSpPr>
          <p:nvPr>
            <p:ph type="pic" sz="quarter" idx="14" hasCustomPrompt="1"/>
          </p:nvPr>
        </p:nvSpPr>
        <p:spPr>
          <a:xfrm>
            <a:off x="6349274" y="-9426"/>
            <a:ext cx="5842726" cy="6886280"/>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txBody>
          <a:bodyPr wrap="square" anchor="ctr">
            <a:noAutofit/>
          </a:bodyPr>
          <a:lstStyle>
            <a:lvl1pPr marL="0" indent="0" algn="ctr">
              <a:buNone/>
              <a:defRPr/>
            </a:lvl1pPr>
          </a:lstStyle>
          <a:p>
            <a:r>
              <a:rPr lang="sv-SE" dirty="0"/>
              <a:t>Klicka på ikonen eller dra och släpp för att infoga en bild</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616DF962-4EA5-7A47-9A06-81A00265EDC4}" type="datetime1">
              <a:rPr lang="sv-SE" smtClean="0"/>
              <a:t>2025-11-10</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2215376"/>
            <a:ext cx="4883068"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862007"/>
            <a:ext cx="4883067" cy="1077918"/>
          </a:xfrm>
        </p:spPr>
        <p:txBody>
          <a:bodyPr/>
          <a:lstStyle/>
          <a:p>
            <a:r>
              <a:rPr lang="sv-SE"/>
              <a:t>Klicka här för att ändra mall för rubrikformat</a:t>
            </a:r>
          </a:p>
        </p:txBody>
      </p:sp>
    </p:spTree>
    <p:extLst>
      <p:ext uri="{BB962C8B-B14F-4D97-AF65-F5344CB8AC3E}">
        <p14:creationId xmlns:p14="http://schemas.microsoft.com/office/powerpoint/2010/main" val="770426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ch bild, Sand">
    <p:bg>
      <p:bgPr>
        <a:solidFill>
          <a:schemeClr val="accent5"/>
        </a:solidFill>
        <a:effectLst/>
      </p:bgPr>
    </p:bg>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4BC008C3-707B-CF74-6737-AB7D95357E82}"/>
              </a:ext>
            </a:extLst>
          </p:cNvPr>
          <p:cNvSpPr>
            <a:spLocks noGrp="1"/>
          </p:cNvSpPr>
          <p:nvPr>
            <p:ph type="pic" sz="quarter" idx="14" hasCustomPrompt="1"/>
          </p:nvPr>
        </p:nvSpPr>
        <p:spPr>
          <a:xfrm>
            <a:off x="6349274" y="-9426"/>
            <a:ext cx="5842726" cy="6886280"/>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txBody>
          <a:bodyPr wrap="square" anchor="ctr">
            <a:noAutofit/>
          </a:bodyPr>
          <a:lstStyle>
            <a:lvl1pPr marL="0" indent="0" algn="ctr">
              <a:buNone/>
              <a:defRPr/>
            </a:lvl1pPr>
          </a:lstStyle>
          <a:p>
            <a:r>
              <a:rPr lang="sv-SE" dirty="0"/>
              <a:t>Klicka på ikonen eller dra och släpp för att infoga en bild</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616DF962-4EA5-7A47-9A06-81A00265EDC4}" type="datetime1">
              <a:rPr lang="sv-SE" smtClean="0"/>
              <a:t>2025-11-10</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2215376"/>
            <a:ext cx="4883068"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862007"/>
            <a:ext cx="4883067" cy="1077918"/>
          </a:xfrm>
        </p:spPr>
        <p:txBody>
          <a:bodyPr/>
          <a:lstStyle/>
          <a:p>
            <a:r>
              <a:rPr lang="sv-SE"/>
              <a:t>Klicka här för att ändra mall för rubrikformat</a:t>
            </a:r>
          </a:p>
        </p:txBody>
      </p:sp>
      <p:sp>
        <p:nvSpPr>
          <p:cNvPr id="2" name="Frihandsfigur 1">
            <a:extLst>
              <a:ext uri="{FF2B5EF4-FFF2-40B4-BE49-F238E27FC236}">
                <a16:creationId xmlns:a16="http://schemas.microsoft.com/office/drawing/2014/main" id="{B0A71017-C7C3-14B7-C32D-188276CFDA85}"/>
              </a:ext>
            </a:extLst>
          </p:cNvPr>
          <p:cNvSpPr/>
          <p:nvPr userDrawn="1"/>
        </p:nvSpPr>
        <p:spPr>
          <a:xfrm rot="10800000">
            <a:off x="-52086" y="-7434"/>
            <a:ext cx="1184199" cy="120217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Frihandsfigur 5">
            <a:extLst>
              <a:ext uri="{FF2B5EF4-FFF2-40B4-BE49-F238E27FC236}">
                <a16:creationId xmlns:a16="http://schemas.microsoft.com/office/drawing/2014/main" id="{68F16645-52F2-1B97-75C9-97130E24D1F4}"/>
              </a:ext>
            </a:extLst>
          </p:cNvPr>
          <p:cNvSpPr/>
          <p:nvPr userDrawn="1"/>
        </p:nvSpPr>
        <p:spPr>
          <a:xfrm rot="10800000">
            <a:off x="5274882" y="6132371"/>
            <a:ext cx="2742637" cy="806132"/>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 name="connsiteX0" fmla="*/ 4104463 w 4104463"/>
              <a:gd name="connsiteY0" fmla="*/ 0 h 567485"/>
              <a:gd name="connsiteX1" fmla="*/ 0 w 4104463"/>
              <a:gd name="connsiteY1" fmla="*/ 56913 h 567485"/>
              <a:gd name="connsiteX0" fmla="*/ 4112559 w 4112559"/>
              <a:gd name="connsiteY0" fmla="*/ 0 h 817622"/>
              <a:gd name="connsiteX1" fmla="*/ 8096 w 4112559"/>
              <a:gd name="connsiteY1" fmla="*/ 56913 h 817622"/>
              <a:gd name="connsiteX0" fmla="*/ 4114658 w 4114658"/>
              <a:gd name="connsiteY0" fmla="*/ 0 h 803864"/>
              <a:gd name="connsiteX1" fmla="*/ 10195 w 4114658"/>
              <a:gd name="connsiteY1" fmla="*/ 56913 h 803864"/>
              <a:gd name="connsiteX0" fmla="*/ 4114092 w 4114092"/>
              <a:gd name="connsiteY0" fmla="*/ 0 h 1017056"/>
              <a:gd name="connsiteX1" fmla="*/ 9629 w 4114092"/>
              <a:gd name="connsiteY1" fmla="*/ 56913 h 1017056"/>
            </a:gdLst>
            <a:ahLst/>
            <a:cxnLst>
              <a:cxn ang="0">
                <a:pos x="connsiteX0" y="connsiteY0"/>
              </a:cxn>
              <a:cxn ang="0">
                <a:pos x="connsiteX1" y="connsiteY1"/>
              </a:cxn>
            </a:cxnLst>
            <a:rect l="l" t="t" r="r" b="b"/>
            <a:pathLst>
              <a:path w="4114092" h="1017056">
                <a:moveTo>
                  <a:pt x="4114092" y="0"/>
                </a:moveTo>
                <a:cubicBezTo>
                  <a:pt x="3334155" y="1714176"/>
                  <a:pt x="-208192" y="929920"/>
                  <a:pt x="9629" y="56913"/>
                </a:cubicBezTo>
              </a:path>
            </a:pathLst>
          </a:custGeom>
          <a:noFill/>
          <a:ln w="1270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26777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Hel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9F71327-CB52-1FD1-C03B-A7EAD9DA8897}"/>
              </a:ext>
            </a:extLst>
          </p:cNvPr>
          <p:cNvSpPr>
            <a:spLocks noGrp="1"/>
          </p:cNvSpPr>
          <p:nvPr>
            <p:ph type="pic" sz="quarter" idx="13"/>
          </p:nvPr>
        </p:nvSpPr>
        <p:spPr>
          <a:xfrm>
            <a:off x="0" y="0"/>
            <a:ext cx="12192000" cy="6858000"/>
          </a:xfrm>
        </p:spPr>
        <p:txBody>
          <a:bodyPr/>
          <a:lstStyle/>
          <a:p>
            <a:endParaRPr lang="sv-SE"/>
          </a:p>
        </p:txBody>
      </p:sp>
      <p:sp>
        <p:nvSpPr>
          <p:cNvPr id="3" name="Platshållare för datum 2">
            <a:extLst>
              <a:ext uri="{FF2B5EF4-FFF2-40B4-BE49-F238E27FC236}">
                <a16:creationId xmlns:a16="http://schemas.microsoft.com/office/drawing/2014/main" id="{B49B633A-8091-EE49-4FE7-9A84E0B0C7AE}"/>
              </a:ext>
            </a:extLst>
          </p:cNvPr>
          <p:cNvSpPr>
            <a:spLocks noGrp="1"/>
          </p:cNvSpPr>
          <p:nvPr>
            <p:ph type="dt" sz="half" idx="10"/>
          </p:nvPr>
        </p:nvSpPr>
        <p:spPr/>
        <p:txBody>
          <a:bodyPr/>
          <a:lstStyle/>
          <a:p>
            <a:fld id="{04D33F35-DF0E-D940-999A-5C8E1D8B5435}" type="datetime1">
              <a:rPr lang="sv-SE" smtClean="0"/>
              <a:t>2025-11-10</a:t>
            </a:fld>
            <a:endParaRPr lang="sv-SE"/>
          </a:p>
        </p:txBody>
      </p:sp>
      <p:sp>
        <p:nvSpPr>
          <p:cNvPr id="4" name="Platshållare för sidfot 3">
            <a:extLst>
              <a:ext uri="{FF2B5EF4-FFF2-40B4-BE49-F238E27FC236}">
                <a16:creationId xmlns:a16="http://schemas.microsoft.com/office/drawing/2014/main" id="{9648B5F1-8B59-67B6-24B9-A09EFD58918B}"/>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79F83265-EF99-AEF7-E3CC-687428E22275}"/>
              </a:ext>
            </a:extLst>
          </p:cNvPr>
          <p:cNvSpPr>
            <a:spLocks noGrp="1"/>
          </p:cNvSpPr>
          <p:nvPr>
            <p:ph type="sldNum" sz="quarter" idx="12"/>
          </p:nvPr>
        </p:nvSpPr>
        <p:spPr/>
        <p:txBody>
          <a:bodyPr/>
          <a:lstStyle/>
          <a:p>
            <a:fld id="{87D0077D-55B0-1E4E-8AB8-E051B9750EFC}" type="slidenum">
              <a:rPr lang="sv-SE" smtClean="0"/>
              <a:pPr/>
              <a:t>‹#›</a:t>
            </a:fld>
            <a:endParaRPr lang="sv-SE"/>
          </a:p>
        </p:txBody>
      </p:sp>
    </p:spTree>
    <p:extLst>
      <p:ext uri="{BB962C8B-B14F-4D97-AF65-F5344CB8AC3E}">
        <p14:creationId xmlns:p14="http://schemas.microsoft.com/office/powerpoint/2010/main" val="2657849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e bilder och text, Is">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47C6B0-EBC3-A927-8FD2-BAC15DF3ACF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1C911A4-9E44-B1D3-B2C2-27E141D98CA1}"/>
              </a:ext>
            </a:extLst>
          </p:cNvPr>
          <p:cNvSpPr>
            <a:spLocks noGrp="1"/>
          </p:cNvSpPr>
          <p:nvPr>
            <p:ph type="dt" sz="half" idx="10"/>
          </p:nvPr>
        </p:nvSpPr>
        <p:spPr/>
        <p:txBody>
          <a:bodyPr/>
          <a:lstStyle/>
          <a:p>
            <a:fld id="{04D33F35-DF0E-D940-999A-5C8E1D8B5435}" type="datetime1">
              <a:rPr lang="sv-SE" smtClean="0"/>
              <a:t>2025-11-10</a:t>
            </a:fld>
            <a:endParaRPr lang="sv-SE"/>
          </a:p>
        </p:txBody>
      </p:sp>
      <p:sp>
        <p:nvSpPr>
          <p:cNvPr id="4" name="Platshållare för sidfot 3">
            <a:extLst>
              <a:ext uri="{FF2B5EF4-FFF2-40B4-BE49-F238E27FC236}">
                <a16:creationId xmlns:a16="http://schemas.microsoft.com/office/drawing/2014/main" id="{E66D748F-F80D-3A22-DCC8-835945DCAB6E}"/>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3E17BBA3-3B23-942B-B661-78BC6C9EAEF8}"/>
              </a:ext>
            </a:extLst>
          </p:cNvPr>
          <p:cNvSpPr>
            <a:spLocks noGrp="1"/>
          </p:cNvSpPr>
          <p:nvPr>
            <p:ph type="sldNum" sz="quarter" idx="12"/>
          </p:nvPr>
        </p:nvSpPr>
        <p:spPr/>
        <p:txBody>
          <a:bodyPr/>
          <a:lstStyle/>
          <a:p>
            <a:fld id="{87D0077D-55B0-1E4E-8AB8-E051B9750EFC}" type="slidenum">
              <a:rPr lang="sv-SE" smtClean="0"/>
              <a:pPr/>
              <a:t>‹#›</a:t>
            </a:fld>
            <a:endParaRPr lang="sv-SE"/>
          </a:p>
        </p:txBody>
      </p:sp>
      <p:sp>
        <p:nvSpPr>
          <p:cNvPr id="14" name="Platshållare för bild 13">
            <a:extLst>
              <a:ext uri="{FF2B5EF4-FFF2-40B4-BE49-F238E27FC236}">
                <a16:creationId xmlns:a16="http://schemas.microsoft.com/office/drawing/2014/main" id="{33AB96FE-503D-D882-8B77-AC00ACCE9AA9}"/>
              </a:ext>
            </a:extLst>
          </p:cNvPr>
          <p:cNvSpPr>
            <a:spLocks noGrp="1"/>
          </p:cNvSpPr>
          <p:nvPr>
            <p:ph type="pic" sz="quarter" idx="13" hasCustomPrompt="1"/>
          </p:nvPr>
        </p:nvSpPr>
        <p:spPr>
          <a:xfrm>
            <a:off x="1809630" y="2129397"/>
            <a:ext cx="2063676" cy="2140395"/>
          </a:xfrm>
          <a:custGeom>
            <a:avLst/>
            <a:gdLst>
              <a:gd name="connsiteX0" fmla="*/ 1285170 w 2129393"/>
              <a:gd name="connsiteY0" fmla="*/ 113 h 2208555"/>
              <a:gd name="connsiteX1" fmla="*/ 1533921 w 2129393"/>
              <a:gd name="connsiteY1" fmla="*/ 57070 h 2208555"/>
              <a:gd name="connsiteX2" fmla="*/ 2111369 w 2129393"/>
              <a:gd name="connsiteY2" fmla="*/ 925386 h 2208555"/>
              <a:gd name="connsiteX3" fmla="*/ 1822792 w 2129393"/>
              <a:gd name="connsiteY3" fmla="*/ 1851911 h 2208555"/>
              <a:gd name="connsiteX4" fmla="*/ 462314 w 2129393"/>
              <a:gd name="connsiteY4" fmla="*/ 1893439 h 2208555"/>
              <a:gd name="connsiteX5" fmla="*/ 223839 w 2129393"/>
              <a:gd name="connsiteY5" fmla="*/ 613196 h 2208555"/>
              <a:gd name="connsiteX6" fmla="*/ 1285170 w 2129393"/>
              <a:gd name="connsiteY6" fmla="*/ 113 h 220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9393" h="2208555">
                <a:moveTo>
                  <a:pt x="1285170" y="113"/>
                </a:moveTo>
                <a:cubicBezTo>
                  <a:pt x="1374385" y="-1572"/>
                  <a:pt x="1458810" y="15506"/>
                  <a:pt x="1533921" y="57070"/>
                </a:cubicBezTo>
                <a:cubicBezTo>
                  <a:pt x="1913717" y="267291"/>
                  <a:pt x="2051809" y="606676"/>
                  <a:pt x="2111369" y="925386"/>
                </a:cubicBezTo>
                <a:cubicBezTo>
                  <a:pt x="2170870" y="1244096"/>
                  <a:pt x="2085172" y="1542600"/>
                  <a:pt x="1822792" y="1851911"/>
                </a:cubicBezTo>
                <a:cubicBezTo>
                  <a:pt x="1559413" y="2162339"/>
                  <a:pt x="1167399" y="2449213"/>
                  <a:pt x="462314" y="1893439"/>
                </a:cubicBezTo>
                <a:cubicBezTo>
                  <a:pt x="-242771" y="1337665"/>
                  <a:pt x="14146" y="873697"/>
                  <a:pt x="223839" y="613196"/>
                </a:cubicBezTo>
                <a:cubicBezTo>
                  <a:pt x="422038" y="367035"/>
                  <a:pt x="898571" y="7415"/>
                  <a:pt x="1285170" y="113"/>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5" name="Platshållare för bild 14">
            <a:extLst>
              <a:ext uri="{FF2B5EF4-FFF2-40B4-BE49-F238E27FC236}">
                <a16:creationId xmlns:a16="http://schemas.microsoft.com/office/drawing/2014/main" id="{A7372083-A5E4-8B48-3B85-141CBEE467B9}"/>
              </a:ext>
            </a:extLst>
          </p:cNvPr>
          <p:cNvSpPr>
            <a:spLocks noGrp="1"/>
          </p:cNvSpPr>
          <p:nvPr>
            <p:ph type="pic" sz="quarter" idx="14" hasCustomPrompt="1"/>
          </p:nvPr>
        </p:nvSpPr>
        <p:spPr>
          <a:xfrm>
            <a:off x="5012302" y="2161407"/>
            <a:ext cx="2162073" cy="2076375"/>
          </a:xfrm>
          <a:custGeom>
            <a:avLst/>
            <a:gdLst>
              <a:gd name="connsiteX0" fmla="*/ 1168008 w 2162073"/>
              <a:gd name="connsiteY0" fmla="*/ 171 h 2076375"/>
              <a:gd name="connsiteX1" fmla="*/ 1577093 w 2162073"/>
              <a:gd name="connsiteY1" fmla="*/ 73085 h 2076375"/>
              <a:gd name="connsiteX2" fmla="*/ 1577093 w 2162073"/>
              <a:gd name="connsiteY2" fmla="*/ 73144 h 2076375"/>
              <a:gd name="connsiteX3" fmla="*/ 2098799 w 2162073"/>
              <a:gd name="connsiteY3" fmla="*/ 1294355 h 2076375"/>
              <a:gd name="connsiteX4" fmla="*/ 989541 w 2162073"/>
              <a:gd name="connsiteY4" fmla="*/ 2024698 h 2076375"/>
              <a:gd name="connsiteX5" fmla="*/ 2928 w 2162073"/>
              <a:gd name="connsiteY5" fmla="*/ 1083370 h 2076375"/>
              <a:gd name="connsiteX6" fmla="*/ 602050 w 2162073"/>
              <a:gd name="connsiteY6" fmla="*/ 167065 h 2076375"/>
              <a:gd name="connsiteX7" fmla="*/ 1168008 w 2162073"/>
              <a:gd name="connsiteY7" fmla="*/ 171 h 20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073" h="2076375">
                <a:moveTo>
                  <a:pt x="1168008" y="171"/>
                </a:moveTo>
                <a:cubicBezTo>
                  <a:pt x="1293867" y="2397"/>
                  <a:pt x="1429141" y="26433"/>
                  <a:pt x="1577093" y="73085"/>
                </a:cubicBezTo>
                <a:lnTo>
                  <a:pt x="1577093" y="73144"/>
                </a:lnTo>
                <a:cubicBezTo>
                  <a:pt x="1973042" y="198020"/>
                  <a:pt x="2305438" y="478433"/>
                  <a:pt x="2098799" y="1294355"/>
                </a:cubicBezTo>
                <a:cubicBezTo>
                  <a:pt x="1874011" y="2181938"/>
                  <a:pt x="1317356" y="2118912"/>
                  <a:pt x="989541" y="2024698"/>
                </a:cubicBezTo>
                <a:cubicBezTo>
                  <a:pt x="608276" y="1915211"/>
                  <a:pt x="49918" y="1612008"/>
                  <a:pt x="2928" y="1083370"/>
                </a:cubicBezTo>
                <a:cubicBezTo>
                  <a:pt x="-36250" y="642369"/>
                  <a:pt x="325925" y="349034"/>
                  <a:pt x="602050" y="167065"/>
                </a:cubicBezTo>
                <a:cubicBezTo>
                  <a:pt x="774628" y="53335"/>
                  <a:pt x="958243" y="-3539"/>
                  <a:pt x="1168008" y="171"/>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6" name="Platshållare för bild 15">
            <a:extLst>
              <a:ext uri="{FF2B5EF4-FFF2-40B4-BE49-F238E27FC236}">
                <a16:creationId xmlns:a16="http://schemas.microsoft.com/office/drawing/2014/main" id="{04184549-1D94-26EB-D84A-5DFAE990A7DC}"/>
              </a:ext>
            </a:extLst>
          </p:cNvPr>
          <p:cNvSpPr>
            <a:spLocks noGrp="1"/>
          </p:cNvSpPr>
          <p:nvPr>
            <p:ph type="pic" sz="quarter" idx="15" hasCustomPrompt="1"/>
          </p:nvPr>
        </p:nvSpPr>
        <p:spPr>
          <a:xfrm>
            <a:off x="8318694" y="2199634"/>
            <a:ext cx="2063676" cy="1999921"/>
          </a:xfrm>
          <a:custGeom>
            <a:avLst/>
            <a:gdLst>
              <a:gd name="connsiteX0" fmla="*/ 921600 w 2063676"/>
              <a:gd name="connsiteY0" fmla="*/ 2444 h 1999921"/>
              <a:gd name="connsiteX1" fmla="*/ 1836762 w 2063676"/>
              <a:gd name="connsiteY1" fmla="*/ 360645 h 1999921"/>
              <a:gd name="connsiteX2" fmla="*/ 2002167 w 2063676"/>
              <a:gd name="connsiteY2" fmla="*/ 1334690 h 1999921"/>
              <a:gd name="connsiteX3" fmla="*/ 1009798 w 2063676"/>
              <a:gd name="connsiteY3" fmla="*/ 1996308 h 1999921"/>
              <a:gd name="connsiteX4" fmla="*/ 29645 w 2063676"/>
              <a:gd name="connsiteY4" fmla="*/ 1059035 h 1999921"/>
              <a:gd name="connsiteX5" fmla="*/ 525859 w 2063676"/>
              <a:gd name="connsiteY5" fmla="*/ 29895 h 1999921"/>
              <a:gd name="connsiteX6" fmla="*/ 525800 w 2063676"/>
              <a:gd name="connsiteY6" fmla="*/ 29836 h 1999921"/>
              <a:gd name="connsiteX7" fmla="*/ 921600 w 2063676"/>
              <a:gd name="connsiteY7" fmla="*/ 2444 h 19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676" h="1999921">
                <a:moveTo>
                  <a:pt x="921600" y="2444"/>
                </a:moveTo>
                <a:cubicBezTo>
                  <a:pt x="1309435" y="23518"/>
                  <a:pt x="1658656" y="178221"/>
                  <a:pt x="1836762" y="360645"/>
                </a:cubicBezTo>
                <a:cubicBezTo>
                  <a:pt x="2074238" y="603936"/>
                  <a:pt x="2117998" y="894511"/>
                  <a:pt x="2002167" y="1334690"/>
                </a:cubicBezTo>
                <a:cubicBezTo>
                  <a:pt x="1879700" y="1800301"/>
                  <a:pt x="1416143" y="1961888"/>
                  <a:pt x="1009798" y="1996308"/>
                </a:cubicBezTo>
                <a:cubicBezTo>
                  <a:pt x="612144" y="2029965"/>
                  <a:pt x="170556" y="1837012"/>
                  <a:pt x="29645" y="1059035"/>
                </a:cubicBezTo>
                <a:cubicBezTo>
                  <a:pt x="-81487" y="445462"/>
                  <a:pt x="127677" y="109543"/>
                  <a:pt x="525859" y="29895"/>
                </a:cubicBezTo>
                <a:lnTo>
                  <a:pt x="525800" y="29836"/>
                </a:lnTo>
                <a:cubicBezTo>
                  <a:pt x="658752" y="3243"/>
                  <a:pt x="792321" y="-4581"/>
                  <a:pt x="921600" y="2444"/>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8" name="Platshållare för text 17">
            <a:extLst>
              <a:ext uri="{FF2B5EF4-FFF2-40B4-BE49-F238E27FC236}">
                <a16:creationId xmlns:a16="http://schemas.microsoft.com/office/drawing/2014/main" id="{A7589DDD-01A5-56F7-416D-FB56230328FD}"/>
              </a:ext>
            </a:extLst>
          </p:cNvPr>
          <p:cNvSpPr>
            <a:spLocks noGrp="1"/>
          </p:cNvSpPr>
          <p:nvPr>
            <p:ph type="body" sz="quarter" idx="16"/>
          </p:nvPr>
        </p:nvSpPr>
        <p:spPr>
          <a:xfrm>
            <a:off x="1690823"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
        <p:nvSpPr>
          <p:cNvPr id="19" name="Platshållare för text 17">
            <a:extLst>
              <a:ext uri="{FF2B5EF4-FFF2-40B4-BE49-F238E27FC236}">
                <a16:creationId xmlns:a16="http://schemas.microsoft.com/office/drawing/2014/main" id="{23F8EDB7-F3B1-6A19-D49D-7047975046F2}"/>
              </a:ext>
            </a:extLst>
          </p:cNvPr>
          <p:cNvSpPr>
            <a:spLocks noGrp="1"/>
          </p:cNvSpPr>
          <p:nvPr>
            <p:ph type="body" sz="quarter" idx="17"/>
          </p:nvPr>
        </p:nvSpPr>
        <p:spPr>
          <a:xfrm>
            <a:off x="4947590"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
        <p:nvSpPr>
          <p:cNvPr id="20" name="Platshållare för text 17">
            <a:extLst>
              <a:ext uri="{FF2B5EF4-FFF2-40B4-BE49-F238E27FC236}">
                <a16:creationId xmlns:a16="http://schemas.microsoft.com/office/drawing/2014/main" id="{9F067CA8-24E4-A75B-782C-D58470309413}"/>
              </a:ext>
            </a:extLst>
          </p:cNvPr>
          <p:cNvSpPr>
            <a:spLocks noGrp="1"/>
          </p:cNvSpPr>
          <p:nvPr>
            <p:ph type="body" sz="quarter" idx="18"/>
          </p:nvPr>
        </p:nvSpPr>
        <p:spPr>
          <a:xfrm>
            <a:off x="8204357" y="4459265"/>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2723511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bilder och text, Lav">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47C6B0-EBC3-A927-8FD2-BAC15DF3ACF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1C911A4-9E44-B1D3-B2C2-27E141D98CA1}"/>
              </a:ext>
            </a:extLst>
          </p:cNvPr>
          <p:cNvSpPr>
            <a:spLocks noGrp="1"/>
          </p:cNvSpPr>
          <p:nvPr>
            <p:ph type="dt" sz="half" idx="10"/>
          </p:nvPr>
        </p:nvSpPr>
        <p:spPr/>
        <p:txBody>
          <a:bodyPr/>
          <a:lstStyle/>
          <a:p>
            <a:fld id="{04D33F35-DF0E-D940-999A-5C8E1D8B5435}" type="datetime1">
              <a:rPr lang="sv-SE" smtClean="0"/>
              <a:t>2025-11-10</a:t>
            </a:fld>
            <a:endParaRPr lang="sv-SE"/>
          </a:p>
        </p:txBody>
      </p:sp>
      <p:sp>
        <p:nvSpPr>
          <p:cNvPr id="4" name="Platshållare för sidfot 3">
            <a:extLst>
              <a:ext uri="{FF2B5EF4-FFF2-40B4-BE49-F238E27FC236}">
                <a16:creationId xmlns:a16="http://schemas.microsoft.com/office/drawing/2014/main" id="{E66D748F-F80D-3A22-DCC8-835945DCAB6E}"/>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3E17BBA3-3B23-942B-B661-78BC6C9EAEF8}"/>
              </a:ext>
            </a:extLst>
          </p:cNvPr>
          <p:cNvSpPr>
            <a:spLocks noGrp="1"/>
          </p:cNvSpPr>
          <p:nvPr>
            <p:ph type="sldNum" sz="quarter" idx="12"/>
          </p:nvPr>
        </p:nvSpPr>
        <p:spPr/>
        <p:txBody>
          <a:bodyPr/>
          <a:lstStyle/>
          <a:p>
            <a:fld id="{87D0077D-55B0-1E4E-8AB8-E051B9750EFC}" type="slidenum">
              <a:rPr lang="sv-SE" smtClean="0"/>
              <a:pPr/>
              <a:t>‹#›</a:t>
            </a:fld>
            <a:endParaRPr lang="sv-SE"/>
          </a:p>
        </p:txBody>
      </p:sp>
      <p:sp>
        <p:nvSpPr>
          <p:cNvPr id="14" name="Platshållare för bild 13">
            <a:extLst>
              <a:ext uri="{FF2B5EF4-FFF2-40B4-BE49-F238E27FC236}">
                <a16:creationId xmlns:a16="http://schemas.microsoft.com/office/drawing/2014/main" id="{33AB96FE-503D-D882-8B77-AC00ACCE9AA9}"/>
              </a:ext>
            </a:extLst>
          </p:cNvPr>
          <p:cNvSpPr>
            <a:spLocks noGrp="1"/>
          </p:cNvSpPr>
          <p:nvPr>
            <p:ph type="pic" sz="quarter" idx="13" hasCustomPrompt="1"/>
          </p:nvPr>
        </p:nvSpPr>
        <p:spPr>
          <a:xfrm>
            <a:off x="1809630" y="2129397"/>
            <a:ext cx="2063676" cy="2140395"/>
          </a:xfrm>
          <a:custGeom>
            <a:avLst/>
            <a:gdLst>
              <a:gd name="connsiteX0" fmla="*/ 1285170 w 2129393"/>
              <a:gd name="connsiteY0" fmla="*/ 113 h 2208555"/>
              <a:gd name="connsiteX1" fmla="*/ 1533921 w 2129393"/>
              <a:gd name="connsiteY1" fmla="*/ 57070 h 2208555"/>
              <a:gd name="connsiteX2" fmla="*/ 2111369 w 2129393"/>
              <a:gd name="connsiteY2" fmla="*/ 925386 h 2208555"/>
              <a:gd name="connsiteX3" fmla="*/ 1822792 w 2129393"/>
              <a:gd name="connsiteY3" fmla="*/ 1851911 h 2208555"/>
              <a:gd name="connsiteX4" fmla="*/ 462314 w 2129393"/>
              <a:gd name="connsiteY4" fmla="*/ 1893439 h 2208555"/>
              <a:gd name="connsiteX5" fmla="*/ 223839 w 2129393"/>
              <a:gd name="connsiteY5" fmla="*/ 613196 h 2208555"/>
              <a:gd name="connsiteX6" fmla="*/ 1285170 w 2129393"/>
              <a:gd name="connsiteY6" fmla="*/ 113 h 220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9393" h="2208555">
                <a:moveTo>
                  <a:pt x="1285170" y="113"/>
                </a:moveTo>
                <a:cubicBezTo>
                  <a:pt x="1374385" y="-1572"/>
                  <a:pt x="1458810" y="15506"/>
                  <a:pt x="1533921" y="57070"/>
                </a:cubicBezTo>
                <a:cubicBezTo>
                  <a:pt x="1913717" y="267291"/>
                  <a:pt x="2051809" y="606676"/>
                  <a:pt x="2111369" y="925386"/>
                </a:cubicBezTo>
                <a:cubicBezTo>
                  <a:pt x="2170870" y="1244096"/>
                  <a:pt x="2085172" y="1542600"/>
                  <a:pt x="1822792" y="1851911"/>
                </a:cubicBezTo>
                <a:cubicBezTo>
                  <a:pt x="1559413" y="2162339"/>
                  <a:pt x="1167399" y="2449213"/>
                  <a:pt x="462314" y="1893439"/>
                </a:cubicBezTo>
                <a:cubicBezTo>
                  <a:pt x="-242771" y="1337665"/>
                  <a:pt x="14146" y="873697"/>
                  <a:pt x="223839" y="613196"/>
                </a:cubicBezTo>
                <a:cubicBezTo>
                  <a:pt x="422038" y="367035"/>
                  <a:pt x="898571" y="7415"/>
                  <a:pt x="1285170" y="113"/>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5" name="Platshållare för bild 14">
            <a:extLst>
              <a:ext uri="{FF2B5EF4-FFF2-40B4-BE49-F238E27FC236}">
                <a16:creationId xmlns:a16="http://schemas.microsoft.com/office/drawing/2014/main" id="{A7372083-A5E4-8B48-3B85-141CBEE467B9}"/>
              </a:ext>
            </a:extLst>
          </p:cNvPr>
          <p:cNvSpPr>
            <a:spLocks noGrp="1"/>
          </p:cNvSpPr>
          <p:nvPr>
            <p:ph type="pic" sz="quarter" idx="14" hasCustomPrompt="1"/>
          </p:nvPr>
        </p:nvSpPr>
        <p:spPr>
          <a:xfrm>
            <a:off x="5012302" y="2161407"/>
            <a:ext cx="2162073" cy="2076375"/>
          </a:xfrm>
          <a:custGeom>
            <a:avLst/>
            <a:gdLst>
              <a:gd name="connsiteX0" fmla="*/ 1168008 w 2162073"/>
              <a:gd name="connsiteY0" fmla="*/ 171 h 2076375"/>
              <a:gd name="connsiteX1" fmla="*/ 1577093 w 2162073"/>
              <a:gd name="connsiteY1" fmla="*/ 73085 h 2076375"/>
              <a:gd name="connsiteX2" fmla="*/ 1577093 w 2162073"/>
              <a:gd name="connsiteY2" fmla="*/ 73144 h 2076375"/>
              <a:gd name="connsiteX3" fmla="*/ 2098799 w 2162073"/>
              <a:gd name="connsiteY3" fmla="*/ 1294355 h 2076375"/>
              <a:gd name="connsiteX4" fmla="*/ 989541 w 2162073"/>
              <a:gd name="connsiteY4" fmla="*/ 2024698 h 2076375"/>
              <a:gd name="connsiteX5" fmla="*/ 2928 w 2162073"/>
              <a:gd name="connsiteY5" fmla="*/ 1083370 h 2076375"/>
              <a:gd name="connsiteX6" fmla="*/ 602050 w 2162073"/>
              <a:gd name="connsiteY6" fmla="*/ 167065 h 2076375"/>
              <a:gd name="connsiteX7" fmla="*/ 1168008 w 2162073"/>
              <a:gd name="connsiteY7" fmla="*/ 171 h 20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073" h="2076375">
                <a:moveTo>
                  <a:pt x="1168008" y="171"/>
                </a:moveTo>
                <a:cubicBezTo>
                  <a:pt x="1293867" y="2397"/>
                  <a:pt x="1429141" y="26433"/>
                  <a:pt x="1577093" y="73085"/>
                </a:cubicBezTo>
                <a:lnTo>
                  <a:pt x="1577093" y="73144"/>
                </a:lnTo>
                <a:cubicBezTo>
                  <a:pt x="1973042" y="198020"/>
                  <a:pt x="2305438" y="478433"/>
                  <a:pt x="2098799" y="1294355"/>
                </a:cubicBezTo>
                <a:cubicBezTo>
                  <a:pt x="1874011" y="2181938"/>
                  <a:pt x="1317356" y="2118912"/>
                  <a:pt x="989541" y="2024698"/>
                </a:cubicBezTo>
                <a:cubicBezTo>
                  <a:pt x="608276" y="1915211"/>
                  <a:pt x="49918" y="1612008"/>
                  <a:pt x="2928" y="1083370"/>
                </a:cubicBezTo>
                <a:cubicBezTo>
                  <a:pt x="-36250" y="642369"/>
                  <a:pt x="325925" y="349034"/>
                  <a:pt x="602050" y="167065"/>
                </a:cubicBezTo>
                <a:cubicBezTo>
                  <a:pt x="774628" y="53335"/>
                  <a:pt x="958243" y="-3539"/>
                  <a:pt x="1168008" y="171"/>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6" name="Platshållare för bild 15">
            <a:extLst>
              <a:ext uri="{FF2B5EF4-FFF2-40B4-BE49-F238E27FC236}">
                <a16:creationId xmlns:a16="http://schemas.microsoft.com/office/drawing/2014/main" id="{04184549-1D94-26EB-D84A-5DFAE990A7DC}"/>
              </a:ext>
            </a:extLst>
          </p:cNvPr>
          <p:cNvSpPr>
            <a:spLocks noGrp="1"/>
          </p:cNvSpPr>
          <p:nvPr>
            <p:ph type="pic" sz="quarter" idx="15" hasCustomPrompt="1"/>
          </p:nvPr>
        </p:nvSpPr>
        <p:spPr>
          <a:xfrm>
            <a:off x="8318694" y="2199634"/>
            <a:ext cx="2063676" cy="1999921"/>
          </a:xfrm>
          <a:custGeom>
            <a:avLst/>
            <a:gdLst>
              <a:gd name="connsiteX0" fmla="*/ 921600 w 2063676"/>
              <a:gd name="connsiteY0" fmla="*/ 2444 h 1999921"/>
              <a:gd name="connsiteX1" fmla="*/ 1836762 w 2063676"/>
              <a:gd name="connsiteY1" fmla="*/ 360645 h 1999921"/>
              <a:gd name="connsiteX2" fmla="*/ 2002167 w 2063676"/>
              <a:gd name="connsiteY2" fmla="*/ 1334690 h 1999921"/>
              <a:gd name="connsiteX3" fmla="*/ 1009798 w 2063676"/>
              <a:gd name="connsiteY3" fmla="*/ 1996308 h 1999921"/>
              <a:gd name="connsiteX4" fmla="*/ 29645 w 2063676"/>
              <a:gd name="connsiteY4" fmla="*/ 1059035 h 1999921"/>
              <a:gd name="connsiteX5" fmla="*/ 525859 w 2063676"/>
              <a:gd name="connsiteY5" fmla="*/ 29895 h 1999921"/>
              <a:gd name="connsiteX6" fmla="*/ 525800 w 2063676"/>
              <a:gd name="connsiteY6" fmla="*/ 29836 h 1999921"/>
              <a:gd name="connsiteX7" fmla="*/ 921600 w 2063676"/>
              <a:gd name="connsiteY7" fmla="*/ 2444 h 19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676" h="1999921">
                <a:moveTo>
                  <a:pt x="921600" y="2444"/>
                </a:moveTo>
                <a:cubicBezTo>
                  <a:pt x="1309435" y="23518"/>
                  <a:pt x="1658656" y="178221"/>
                  <a:pt x="1836762" y="360645"/>
                </a:cubicBezTo>
                <a:cubicBezTo>
                  <a:pt x="2074238" y="603936"/>
                  <a:pt x="2117998" y="894511"/>
                  <a:pt x="2002167" y="1334690"/>
                </a:cubicBezTo>
                <a:cubicBezTo>
                  <a:pt x="1879700" y="1800301"/>
                  <a:pt x="1416143" y="1961888"/>
                  <a:pt x="1009798" y="1996308"/>
                </a:cubicBezTo>
                <a:cubicBezTo>
                  <a:pt x="612144" y="2029965"/>
                  <a:pt x="170556" y="1837012"/>
                  <a:pt x="29645" y="1059035"/>
                </a:cubicBezTo>
                <a:cubicBezTo>
                  <a:pt x="-81487" y="445462"/>
                  <a:pt x="127677" y="109543"/>
                  <a:pt x="525859" y="29895"/>
                </a:cubicBezTo>
                <a:lnTo>
                  <a:pt x="525800" y="29836"/>
                </a:lnTo>
                <a:cubicBezTo>
                  <a:pt x="658752" y="3243"/>
                  <a:pt x="792321" y="-4581"/>
                  <a:pt x="921600" y="2444"/>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8" name="Platshållare för text 17">
            <a:extLst>
              <a:ext uri="{FF2B5EF4-FFF2-40B4-BE49-F238E27FC236}">
                <a16:creationId xmlns:a16="http://schemas.microsoft.com/office/drawing/2014/main" id="{A7589DDD-01A5-56F7-416D-FB56230328FD}"/>
              </a:ext>
            </a:extLst>
          </p:cNvPr>
          <p:cNvSpPr>
            <a:spLocks noGrp="1"/>
          </p:cNvSpPr>
          <p:nvPr>
            <p:ph type="body" sz="quarter" idx="16"/>
          </p:nvPr>
        </p:nvSpPr>
        <p:spPr>
          <a:xfrm>
            <a:off x="1690823"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
        <p:nvSpPr>
          <p:cNvPr id="19" name="Platshållare för text 17">
            <a:extLst>
              <a:ext uri="{FF2B5EF4-FFF2-40B4-BE49-F238E27FC236}">
                <a16:creationId xmlns:a16="http://schemas.microsoft.com/office/drawing/2014/main" id="{23F8EDB7-F3B1-6A19-D49D-7047975046F2}"/>
              </a:ext>
            </a:extLst>
          </p:cNvPr>
          <p:cNvSpPr>
            <a:spLocks noGrp="1"/>
          </p:cNvSpPr>
          <p:nvPr>
            <p:ph type="body" sz="quarter" idx="17"/>
          </p:nvPr>
        </p:nvSpPr>
        <p:spPr>
          <a:xfrm>
            <a:off x="4947590"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
        <p:nvSpPr>
          <p:cNvPr id="20" name="Platshållare för text 17">
            <a:extLst>
              <a:ext uri="{FF2B5EF4-FFF2-40B4-BE49-F238E27FC236}">
                <a16:creationId xmlns:a16="http://schemas.microsoft.com/office/drawing/2014/main" id="{9F067CA8-24E4-A75B-782C-D58470309413}"/>
              </a:ext>
            </a:extLst>
          </p:cNvPr>
          <p:cNvSpPr>
            <a:spLocks noGrp="1"/>
          </p:cNvSpPr>
          <p:nvPr>
            <p:ph type="body" sz="quarter" idx="18"/>
          </p:nvPr>
        </p:nvSpPr>
        <p:spPr>
          <a:xfrm>
            <a:off x="8204357" y="4459265"/>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3934922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e bilder och text, Sand">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47C6B0-EBC3-A927-8FD2-BAC15DF3ACF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1C911A4-9E44-B1D3-B2C2-27E141D98CA1}"/>
              </a:ext>
            </a:extLst>
          </p:cNvPr>
          <p:cNvSpPr>
            <a:spLocks noGrp="1"/>
          </p:cNvSpPr>
          <p:nvPr>
            <p:ph type="dt" sz="half" idx="10"/>
          </p:nvPr>
        </p:nvSpPr>
        <p:spPr/>
        <p:txBody>
          <a:bodyPr/>
          <a:lstStyle/>
          <a:p>
            <a:fld id="{04D33F35-DF0E-D940-999A-5C8E1D8B5435}" type="datetime1">
              <a:rPr lang="sv-SE" smtClean="0"/>
              <a:t>2025-11-10</a:t>
            </a:fld>
            <a:endParaRPr lang="sv-SE"/>
          </a:p>
        </p:txBody>
      </p:sp>
      <p:sp>
        <p:nvSpPr>
          <p:cNvPr id="4" name="Platshållare för sidfot 3">
            <a:extLst>
              <a:ext uri="{FF2B5EF4-FFF2-40B4-BE49-F238E27FC236}">
                <a16:creationId xmlns:a16="http://schemas.microsoft.com/office/drawing/2014/main" id="{E66D748F-F80D-3A22-DCC8-835945DCAB6E}"/>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3E17BBA3-3B23-942B-B661-78BC6C9EAEF8}"/>
              </a:ext>
            </a:extLst>
          </p:cNvPr>
          <p:cNvSpPr>
            <a:spLocks noGrp="1"/>
          </p:cNvSpPr>
          <p:nvPr>
            <p:ph type="sldNum" sz="quarter" idx="12"/>
          </p:nvPr>
        </p:nvSpPr>
        <p:spPr/>
        <p:txBody>
          <a:bodyPr/>
          <a:lstStyle/>
          <a:p>
            <a:fld id="{87D0077D-55B0-1E4E-8AB8-E051B9750EFC}" type="slidenum">
              <a:rPr lang="sv-SE" smtClean="0"/>
              <a:pPr/>
              <a:t>‹#›</a:t>
            </a:fld>
            <a:endParaRPr lang="sv-SE"/>
          </a:p>
        </p:txBody>
      </p:sp>
      <p:sp>
        <p:nvSpPr>
          <p:cNvPr id="14" name="Platshållare för bild 13">
            <a:extLst>
              <a:ext uri="{FF2B5EF4-FFF2-40B4-BE49-F238E27FC236}">
                <a16:creationId xmlns:a16="http://schemas.microsoft.com/office/drawing/2014/main" id="{33AB96FE-503D-D882-8B77-AC00ACCE9AA9}"/>
              </a:ext>
            </a:extLst>
          </p:cNvPr>
          <p:cNvSpPr>
            <a:spLocks noGrp="1"/>
          </p:cNvSpPr>
          <p:nvPr>
            <p:ph type="pic" sz="quarter" idx="13" hasCustomPrompt="1"/>
          </p:nvPr>
        </p:nvSpPr>
        <p:spPr>
          <a:xfrm>
            <a:off x="1809630" y="2129397"/>
            <a:ext cx="2063676" cy="2140395"/>
          </a:xfrm>
          <a:custGeom>
            <a:avLst/>
            <a:gdLst>
              <a:gd name="connsiteX0" fmla="*/ 1285170 w 2129393"/>
              <a:gd name="connsiteY0" fmla="*/ 113 h 2208555"/>
              <a:gd name="connsiteX1" fmla="*/ 1533921 w 2129393"/>
              <a:gd name="connsiteY1" fmla="*/ 57070 h 2208555"/>
              <a:gd name="connsiteX2" fmla="*/ 2111369 w 2129393"/>
              <a:gd name="connsiteY2" fmla="*/ 925386 h 2208555"/>
              <a:gd name="connsiteX3" fmla="*/ 1822792 w 2129393"/>
              <a:gd name="connsiteY3" fmla="*/ 1851911 h 2208555"/>
              <a:gd name="connsiteX4" fmla="*/ 462314 w 2129393"/>
              <a:gd name="connsiteY4" fmla="*/ 1893439 h 2208555"/>
              <a:gd name="connsiteX5" fmla="*/ 223839 w 2129393"/>
              <a:gd name="connsiteY5" fmla="*/ 613196 h 2208555"/>
              <a:gd name="connsiteX6" fmla="*/ 1285170 w 2129393"/>
              <a:gd name="connsiteY6" fmla="*/ 113 h 220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9393" h="2208555">
                <a:moveTo>
                  <a:pt x="1285170" y="113"/>
                </a:moveTo>
                <a:cubicBezTo>
                  <a:pt x="1374385" y="-1572"/>
                  <a:pt x="1458810" y="15506"/>
                  <a:pt x="1533921" y="57070"/>
                </a:cubicBezTo>
                <a:cubicBezTo>
                  <a:pt x="1913717" y="267291"/>
                  <a:pt x="2051809" y="606676"/>
                  <a:pt x="2111369" y="925386"/>
                </a:cubicBezTo>
                <a:cubicBezTo>
                  <a:pt x="2170870" y="1244096"/>
                  <a:pt x="2085172" y="1542600"/>
                  <a:pt x="1822792" y="1851911"/>
                </a:cubicBezTo>
                <a:cubicBezTo>
                  <a:pt x="1559413" y="2162339"/>
                  <a:pt x="1167399" y="2449213"/>
                  <a:pt x="462314" y="1893439"/>
                </a:cubicBezTo>
                <a:cubicBezTo>
                  <a:pt x="-242771" y="1337665"/>
                  <a:pt x="14146" y="873697"/>
                  <a:pt x="223839" y="613196"/>
                </a:cubicBezTo>
                <a:cubicBezTo>
                  <a:pt x="422038" y="367035"/>
                  <a:pt x="898571" y="7415"/>
                  <a:pt x="1285170" y="113"/>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5" name="Platshållare för bild 14">
            <a:extLst>
              <a:ext uri="{FF2B5EF4-FFF2-40B4-BE49-F238E27FC236}">
                <a16:creationId xmlns:a16="http://schemas.microsoft.com/office/drawing/2014/main" id="{A7372083-A5E4-8B48-3B85-141CBEE467B9}"/>
              </a:ext>
            </a:extLst>
          </p:cNvPr>
          <p:cNvSpPr>
            <a:spLocks noGrp="1"/>
          </p:cNvSpPr>
          <p:nvPr>
            <p:ph type="pic" sz="quarter" idx="14" hasCustomPrompt="1"/>
          </p:nvPr>
        </p:nvSpPr>
        <p:spPr>
          <a:xfrm>
            <a:off x="5012302" y="2161407"/>
            <a:ext cx="2162073" cy="2076375"/>
          </a:xfrm>
          <a:custGeom>
            <a:avLst/>
            <a:gdLst>
              <a:gd name="connsiteX0" fmla="*/ 1168008 w 2162073"/>
              <a:gd name="connsiteY0" fmla="*/ 171 h 2076375"/>
              <a:gd name="connsiteX1" fmla="*/ 1577093 w 2162073"/>
              <a:gd name="connsiteY1" fmla="*/ 73085 h 2076375"/>
              <a:gd name="connsiteX2" fmla="*/ 1577093 w 2162073"/>
              <a:gd name="connsiteY2" fmla="*/ 73144 h 2076375"/>
              <a:gd name="connsiteX3" fmla="*/ 2098799 w 2162073"/>
              <a:gd name="connsiteY3" fmla="*/ 1294355 h 2076375"/>
              <a:gd name="connsiteX4" fmla="*/ 989541 w 2162073"/>
              <a:gd name="connsiteY4" fmla="*/ 2024698 h 2076375"/>
              <a:gd name="connsiteX5" fmla="*/ 2928 w 2162073"/>
              <a:gd name="connsiteY5" fmla="*/ 1083370 h 2076375"/>
              <a:gd name="connsiteX6" fmla="*/ 602050 w 2162073"/>
              <a:gd name="connsiteY6" fmla="*/ 167065 h 2076375"/>
              <a:gd name="connsiteX7" fmla="*/ 1168008 w 2162073"/>
              <a:gd name="connsiteY7" fmla="*/ 171 h 20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073" h="2076375">
                <a:moveTo>
                  <a:pt x="1168008" y="171"/>
                </a:moveTo>
                <a:cubicBezTo>
                  <a:pt x="1293867" y="2397"/>
                  <a:pt x="1429141" y="26433"/>
                  <a:pt x="1577093" y="73085"/>
                </a:cubicBezTo>
                <a:lnTo>
                  <a:pt x="1577093" y="73144"/>
                </a:lnTo>
                <a:cubicBezTo>
                  <a:pt x="1973042" y="198020"/>
                  <a:pt x="2305438" y="478433"/>
                  <a:pt x="2098799" y="1294355"/>
                </a:cubicBezTo>
                <a:cubicBezTo>
                  <a:pt x="1874011" y="2181938"/>
                  <a:pt x="1317356" y="2118912"/>
                  <a:pt x="989541" y="2024698"/>
                </a:cubicBezTo>
                <a:cubicBezTo>
                  <a:pt x="608276" y="1915211"/>
                  <a:pt x="49918" y="1612008"/>
                  <a:pt x="2928" y="1083370"/>
                </a:cubicBezTo>
                <a:cubicBezTo>
                  <a:pt x="-36250" y="642369"/>
                  <a:pt x="325925" y="349034"/>
                  <a:pt x="602050" y="167065"/>
                </a:cubicBezTo>
                <a:cubicBezTo>
                  <a:pt x="774628" y="53335"/>
                  <a:pt x="958243" y="-3539"/>
                  <a:pt x="1168008" y="171"/>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6" name="Platshållare för bild 15">
            <a:extLst>
              <a:ext uri="{FF2B5EF4-FFF2-40B4-BE49-F238E27FC236}">
                <a16:creationId xmlns:a16="http://schemas.microsoft.com/office/drawing/2014/main" id="{04184549-1D94-26EB-D84A-5DFAE990A7DC}"/>
              </a:ext>
            </a:extLst>
          </p:cNvPr>
          <p:cNvSpPr>
            <a:spLocks noGrp="1"/>
          </p:cNvSpPr>
          <p:nvPr>
            <p:ph type="pic" sz="quarter" idx="15" hasCustomPrompt="1"/>
          </p:nvPr>
        </p:nvSpPr>
        <p:spPr>
          <a:xfrm>
            <a:off x="8318694" y="2199634"/>
            <a:ext cx="2063676" cy="1999921"/>
          </a:xfrm>
          <a:custGeom>
            <a:avLst/>
            <a:gdLst>
              <a:gd name="connsiteX0" fmla="*/ 921600 w 2063676"/>
              <a:gd name="connsiteY0" fmla="*/ 2444 h 1999921"/>
              <a:gd name="connsiteX1" fmla="*/ 1836762 w 2063676"/>
              <a:gd name="connsiteY1" fmla="*/ 360645 h 1999921"/>
              <a:gd name="connsiteX2" fmla="*/ 2002167 w 2063676"/>
              <a:gd name="connsiteY2" fmla="*/ 1334690 h 1999921"/>
              <a:gd name="connsiteX3" fmla="*/ 1009798 w 2063676"/>
              <a:gd name="connsiteY3" fmla="*/ 1996308 h 1999921"/>
              <a:gd name="connsiteX4" fmla="*/ 29645 w 2063676"/>
              <a:gd name="connsiteY4" fmla="*/ 1059035 h 1999921"/>
              <a:gd name="connsiteX5" fmla="*/ 525859 w 2063676"/>
              <a:gd name="connsiteY5" fmla="*/ 29895 h 1999921"/>
              <a:gd name="connsiteX6" fmla="*/ 525800 w 2063676"/>
              <a:gd name="connsiteY6" fmla="*/ 29836 h 1999921"/>
              <a:gd name="connsiteX7" fmla="*/ 921600 w 2063676"/>
              <a:gd name="connsiteY7" fmla="*/ 2444 h 19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676" h="1999921">
                <a:moveTo>
                  <a:pt x="921600" y="2444"/>
                </a:moveTo>
                <a:cubicBezTo>
                  <a:pt x="1309435" y="23518"/>
                  <a:pt x="1658656" y="178221"/>
                  <a:pt x="1836762" y="360645"/>
                </a:cubicBezTo>
                <a:cubicBezTo>
                  <a:pt x="2074238" y="603936"/>
                  <a:pt x="2117998" y="894511"/>
                  <a:pt x="2002167" y="1334690"/>
                </a:cubicBezTo>
                <a:cubicBezTo>
                  <a:pt x="1879700" y="1800301"/>
                  <a:pt x="1416143" y="1961888"/>
                  <a:pt x="1009798" y="1996308"/>
                </a:cubicBezTo>
                <a:cubicBezTo>
                  <a:pt x="612144" y="2029965"/>
                  <a:pt x="170556" y="1837012"/>
                  <a:pt x="29645" y="1059035"/>
                </a:cubicBezTo>
                <a:cubicBezTo>
                  <a:pt x="-81487" y="445462"/>
                  <a:pt x="127677" y="109543"/>
                  <a:pt x="525859" y="29895"/>
                </a:cubicBezTo>
                <a:lnTo>
                  <a:pt x="525800" y="29836"/>
                </a:lnTo>
                <a:cubicBezTo>
                  <a:pt x="658752" y="3243"/>
                  <a:pt x="792321" y="-4581"/>
                  <a:pt x="921600" y="2444"/>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8" name="Platshållare för text 17">
            <a:extLst>
              <a:ext uri="{FF2B5EF4-FFF2-40B4-BE49-F238E27FC236}">
                <a16:creationId xmlns:a16="http://schemas.microsoft.com/office/drawing/2014/main" id="{A7589DDD-01A5-56F7-416D-FB56230328FD}"/>
              </a:ext>
            </a:extLst>
          </p:cNvPr>
          <p:cNvSpPr>
            <a:spLocks noGrp="1"/>
          </p:cNvSpPr>
          <p:nvPr>
            <p:ph type="body" sz="quarter" idx="16"/>
          </p:nvPr>
        </p:nvSpPr>
        <p:spPr>
          <a:xfrm>
            <a:off x="1690823"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
        <p:nvSpPr>
          <p:cNvPr id="19" name="Platshållare för text 17">
            <a:extLst>
              <a:ext uri="{FF2B5EF4-FFF2-40B4-BE49-F238E27FC236}">
                <a16:creationId xmlns:a16="http://schemas.microsoft.com/office/drawing/2014/main" id="{23F8EDB7-F3B1-6A19-D49D-7047975046F2}"/>
              </a:ext>
            </a:extLst>
          </p:cNvPr>
          <p:cNvSpPr>
            <a:spLocks noGrp="1"/>
          </p:cNvSpPr>
          <p:nvPr>
            <p:ph type="body" sz="quarter" idx="17"/>
          </p:nvPr>
        </p:nvSpPr>
        <p:spPr>
          <a:xfrm>
            <a:off x="4947590"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
        <p:nvSpPr>
          <p:cNvPr id="20" name="Platshållare för text 17">
            <a:extLst>
              <a:ext uri="{FF2B5EF4-FFF2-40B4-BE49-F238E27FC236}">
                <a16:creationId xmlns:a16="http://schemas.microsoft.com/office/drawing/2014/main" id="{9F067CA8-24E4-A75B-782C-D58470309413}"/>
              </a:ext>
            </a:extLst>
          </p:cNvPr>
          <p:cNvSpPr>
            <a:spLocks noGrp="1"/>
          </p:cNvSpPr>
          <p:nvPr>
            <p:ph type="body" sz="quarter" idx="18"/>
          </p:nvPr>
        </p:nvSpPr>
        <p:spPr>
          <a:xfrm>
            <a:off x="8204357" y="4459265"/>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2298916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re dela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3" y="2102069"/>
            <a:ext cx="3571876" cy="4143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4308475"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2025-11-10</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8" name="Platshållare för innehåll 3">
            <a:extLst>
              <a:ext uri="{FF2B5EF4-FFF2-40B4-BE49-F238E27FC236}">
                <a16:creationId xmlns:a16="http://schemas.microsoft.com/office/drawing/2014/main" id="{3FC88392-AC7F-EADA-DEA9-9F6262403414}"/>
              </a:ext>
            </a:extLst>
          </p:cNvPr>
          <p:cNvSpPr>
            <a:spLocks noGrp="1"/>
          </p:cNvSpPr>
          <p:nvPr>
            <p:ph sz="half" idx="13"/>
          </p:nvPr>
        </p:nvSpPr>
        <p:spPr>
          <a:xfrm>
            <a:off x="8064930"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71382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re delar, Is">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3" y="2102069"/>
            <a:ext cx="3571876" cy="4143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4308475"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2025-11-10</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8" name="Platshållare för innehåll 3">
            <a:extLst>
              <a:ext uri="{FF2B5EF4-FFF2-40B4-BE49-F238E27FC236}">
                <a16:creationId xmlns:a16="http://schemas.microsoft.com/office/drawing/2014/main" id="{3FC88392-AC7F-EADA-DEA9-9F6262403414}"/>
              </a:ext>
            </a:extLst>
          </p:cNvPr>
          <p:cNvSpPr>
            <a:spLocks noGrp="1"/>
          </p:cNvSpPr>
          <p:nvPr>
            <p:ph sz="half" idx="13"/>
          </p:nvPr>
        </p:nvSpPr>
        <p:spPr>
          <a:xfrm>
            <a:off x="8064930"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06184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re delar, Lav">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3" y="2102069"/>
            <a:ext cx="3571876" cy="4143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4308475"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2025-11-10</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8" name="Platshållare för innehåll 3">
            <a:extLst>
              <a:ext uri="{FF2B5EF4-FFF2-40B4-BE49-F238E27FC236}">
                <a16:creationId xmlns:a16="http://schemas.microsoft.com/office/drawing/2014/main" id="{3FC88392-AC7F-EADA-DEA9-9F6262403414}"/>
              </a:ext>
            </a:extLst>
          </p:cNvPr>
          <p:cNvSpPr>
            <a:spLocks noGrp="1"/>
          </p:cNvSpPr>
          <p:nvPr>
            <p:ph sz="half" idx="13"/>
          </p:nvPr>
        </p:nvSpPr>
        <p:spPr>
          <a:xfrm>
            <a:off x="8064930"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4878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Rubrikbild skog">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65745A0-33D4-18FB-9F75-098CD6C24064}"/>
              </a:ext>
            </a:extLst>
          </p:cNvPr>
          <p:cNvSpPr/>
          <p:nvPr userDrawn="1"/>
        </p:nvSpPr>
        <p:spPr>
          <a:xfrm>
            <a:off x="0" y="0"/>
            <a:ext cx="12192000" cy="6858000"/>
          </a:xfrm>
          <a:prstGeom prst="rect">
            <a:avLst/>
          </a:prstGeom>
          <a:gradFill>
            <a:gsLst>
              <a:gs pos="0">
                <a:schemeClr val="tx1">
                  <a:alpha val="30000"/>
                </a:schemeClr>
              </a:gs>
              <a:gs pos="100000">
                <a:schemeClr val="tx1">
                  <a:alpha val="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C89DCCC2-A437-A130-7E4F-BE5B6EF4CBCC}"/>
              </a:ext>
            </a:extLst>
          </p:cNvPr>
          <p:cNvSpPr>
            <a:spLocks noGrp="1"/>
          </p:cNvSpPr>
          <p:nvPr>
            <p:ph type="ctrTitle"/>
          </p:nvPr>
        </p:nvSpPr>
        <p:spPr>
          <a:xfrm>
            <a:off x="568324" y="2584443"/>
            <a:ext cx="9144000" cy="2387600"/>
          </a:xfrm>
        </p:spPr>
        <p:txBody>
          <a:bodyPr anchor="b"/>
          <a:lstStyle>
            <a:lvl1pPr algn="l">
              <a:defRPr sz="6600">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85DCE79F-0122-C243-7B97-B5DE7FC63822}"/>
              </a:ext>
            </a:extLst>
          </p:cNvPr>
          <p:cNvSpPr>
            <a:spLocks noGrp="1"/>
          </p:cNvSpPr>
          <p:nvPr>
            <p:ph type="subTitle" idx="1"/>
          </p:nvPr>
        </p:nvSpPr>
        <p:spPr>
          <a:xfrm>
            <a:off x="568325" y="5143713"/>
            <a:ext cx="6554788" cy="139667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2BA8F98F-DFB8-ECF7-9140-2E6398212AC0}"/>
              </a:ext>
            </a:extLst>
          </p:cNvPr>
          <p:cNvSpPr>
            <a:spLocks noGrp="1"/>
          </p:cNvSpPr>
          <p:nvPr>
            <p:ph type="dt" sz="half" idx="10"/>
          </p:nvPr>
        </p:nvSpPr>
        <p:spPr/>
        <p:txBody>
          <a:bodyPr/>
          <a:lstStyle/>
          <a:p>
            <a:fld id="{956AD743-14CC-7442-9123-964ED610E2A2}" type="datetime1">
              <a:rPr lang="sv-SE" smtClean="0"/>
              <a:t>2025-11-10</a:t>
            </a:fld>
            <a:endParaRPr lang="sv-SE"/>
          </a:p>
        </p:txBody>
      </p:sp>
      <p:sp>
        <p:nvSpPr>
          <p:cNvPr id="5" name="Platshållare för sidfot 4">
            <a:extLst>
              <a:ext uri="{FF2B5EF4-FFF2-40B4-BE49-F238E27FC236}">
                <a16:creationId xmlns:a16="http://schemas.microsoft.com/office/drawing/2014/main" id="{9999960E-BC16-1876-8453-AD53272D08C3}"/>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F9DA8841-D5D8-4A2F-E2A1-4D521E5D0737}"/>
              </a:ext>
            </a:extLst>
          </p:cNvPr>
          <p:cNvSpPr>
            <a:spLocks noGrp="1"/>
          </p:cNvSpPr>
          <p:nvPr>
            <p:ph type="sldNum" sz="quarter" idx="12"/>
          </p:nvPr>
        </p:nvSpPr>
        <p:spPr/>
        <p:txBody>
          <a:bodyPr/>
          <a:lstStyle/>
          <a:p>
            <a:fld id="{87D0077D-55B0-1E4E-8AB8-E051B9750EFC}" type="slidenum">
              <a:rPr lang="sv-SE" smtClean="0"/>
              <a:t>‹#›</a:t>
            </a:fld>
            <a:endParaRPr lang="sv-SE"/>
          </a:p>
        </p:txBody>
      </p:sp>
      <p:pic>
        <p:nvPicPr>
          <p:cNvPr id="7" name="Bild 6">
            <a:extLst>
              <a:ext uri="{FF2B5EF4-FFF2-40B4-BE49-F238E27FC236}">
                <a16:creationId xmlns:a16="http://schemas.microsoft.com/office/drawing/2014/main" id="{4233914E-581F-6134-C063-53EFC7FC6C4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10739" y="1"/>
            <a:ext cx="1170522" cy="1122362"/>
          </a:xfrm>
          <a:prstGeom prst="rect">
            <a:avLst/>
          </a:prstGeom>
        </p:spPr>
      </p:pic>
    </p:spTree>
    <p:extLst>
      <p:ext uri="{BB962C8B-B14F-4D97-AF65-F5344CB8AC3E}">
        <p14:creationId xmlns:p14="http://schemas.microsoft.com/office/powerpoint/2010/main" val="371995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re delar, Sand">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3" y="2102069"/>
            <a:ext cx="3571876" cy="4143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4308475"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2025-11-10</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8" name="Platshållare för innehåll 3">
            <a:extLst>
              <a:ext uri="{FF2B5EF4-FFF2-40B4-BE49-F238E27FC236}">
                <a16:creationId xmlns:a16="http://schemas.microsoft.com/office/drawing/2014/main" id="{3FC88392-AC7F-EADA-DEA9-9F6262403414}"/>
              </a:ext>
            </a:extLst>
          </p:cNvPr>
          <p:cNvSpPr>
            <a:spLocks noGrp="1"/>
          </p:cNvSpPr>
          <p:nvPr>
            <p:ph sz="half" idx="13"/>
          </p:nvPr>
        </p:nvSpPr>
        <p:spPr>
          <a:xfrm>
            <a:off x="8064930"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456416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ogotyp">
    <p:bg>
      <p:bgPr>
        <a:solidFill>
          <a:schemeClr val="bg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E83922C5-D8C0-53FE-9464-48C035CBB551}"/>
              </a:ext>
            </a:extLst>
          </p:cNvPr>
          <p:cNvSpPr>
            <a:spLocks noGrp="1"/>
          </p:cNvSpPr>
          <p:nvPr>
            <p:ph type="dt" sz="half" idx="10"/>
          </p:nvPr>
        </p:nvSpPr>
        <p:spPr/>
        <p:txBody>
          <a:bodyPr/>
          <a:lstStyle/>
          <a:p>
            <a:fld id="{EE510D1E-6943-DF48-8FD2-0B0099C95204}" type="datetime1">
              <a:rPr lang="sv-SE" smtClean="0"/>
              <a:t>2025-11-10</a:t>
            </a:fld>
            <a:endParaRPr lang="sv-SE"/>
          </a:p>
        </p:txBody>
      </p:sp>
      <p:sp>
        <p:nvSpPr>
          <p:cNvPr id="4" name="Platshållare för sidfot 3">
            <a:extLst>
              <a:ext uri="{FF2B5EF4-FFF2-40B4-BE49-F238E27FC236}">
                <a16:creationId xmlns:a16="http://schemas.microsoft.com/office/drawing/2014/main" id="{8DB99BF5-4B91-A558-5696-066B8B79ACBD}"/>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83056BB0-8499-88B1-78CB-12FA71E1E5DF}"/>
              </a:ext>
            </a:extLst>
          </p:cNvPr>
          <p:cNvSpPr>
            <a:spLocks noGrp="1"/>
          </p:cNvSpPr>
          <p:nvPr>
            <p:ph type="sldNum" sz="quarter" idx="12"/>
          </p:nvPr>
        </p:nvSpPr>
        <p:spPr/>
        <p:txBody>
          <a:bodyPr/>
          <a:lstStyle/>
          <a:p>
            <a:fld id="{87D0077D-55B0-1E4E-8AB8-E051B9750EFC}" type="slidenum">
              <a:rPr lang="sv-SE" smtClean="0"/>
              <a:pPr/>
              <a:t>‹#›</a:t>
            </a:fld>
            <a:endParaRPr lang="sv-SE"/>
          </a:p>
        </p:txBody>
      </p:sp>
      <p:pic>
        <p:nvPicPr>
          <p:cNvPr id="6" name="Bild 5">
            <a:extLst>
              <a:ext uri="{FF2B5EF4-FFF2-40B4-BE49-F238E27FC236}">
                <a16:creationId xmlns:a16="http://schemas.microsoft.com/office/drawing/2014/main" id="{C0A446E1-F2D2-96D2-FDE7-9E9035E4E9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71827" y="1839342"/>
            <a:ext cx="2667371" cy="2557618"/>
          </a:xfrm>
          <a:prstGeom prst="rect">
            <a:avLst/>
          </a:prstGeom>
        </p:spPr>
      </p:pic>
      <p:sp>
        <p:nvSpPr>
          <p:cNvPr id="2" name="Frihandsfigur 1">
            <a:extLst>
              <a:ext uri="{FF2B5EF4-FFF2-40B4-BE49-F238E27FC236}">
                <a16:creationId xmlns:a16="http://schemas.microsoft.com/office/drawing/2014/main" id="{55091404-60EE-3AB0-AFD0-DD7126301C65}"/>
              </a:ext>
            </a:extLst>
          </p:cNvPr>
          <p:cNvSpPr/>
          <p:nvPr userDrawn="1"/>
        </p:nvSpPr>
        <p:spPr>
          <a:xfrm rot="9900000">
            <a:off x="376324" y="3809454"/>
            <a:ext cx="1864674" cy="3346873"/>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Lst>
            <a:ahLst/>
            <a:cxnLst>
              <a:cxn ang="0">
                <a:pos x="connsiteX0" y="connsiteY0"/>
              </a:cxn>
              <a:cxn ang="0">
                <a:pos x="connsiteX1" y="connsiteY1"/>
              </a:cxn>
              <a:cxn ang="0">
                <a:pos x="connsiteX2" y="connsiteY2"/>
              </a:cxn>
            </a:cxnLst>
            <a:rect l="l" t="t" r="r" b="b"/>
            <a:pathLst>
              <a:path w="2374282" h="3846496">
                <a:moveTo>
                  <a:pt x="2374282" y="3846496"/>
                </a:moveTo>
                <a:cubicBezTo>
                  <a:pt x="1137493" y="3782284"/>
                  <a:pt x="1564614" y="2710818"/>
                  <a:pt x="1177655" y="2069735"/>
                </a:cubicBezTo>
                <a:cubicBezTo>
                  <a:pt x="790697" y="1428652"/>
                  <a:pt x="-243467" y="1435483"/>
                  <a:pt x="52531" y="0"/>
                </a:cubicBezTo>
              </a:path>
            </a:pathLst>
          </a:custGeom>
          <a:noFill/>
          <a:ln w="1270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Frihandsfigur 6">
            <a:extLst>
              <a:ext uri="{FF2B5EF4-FFF2-40B4-BE49-F238E27FC236}">
                <a16:creationId xmlns:a16="http://schemas.microsoft.com/office/drawing/2014/main" id="{A060CD6B-2EA9-2E5F-F98F-DDA3902F4349}"/>
              </a:ext>
            </a:extLst>
          </p:cNvPr>
          <p:cNvSpPr/>
          <p:nvPr userDrawn="1"/>
        </p:nvSpPr>
        <p:spPr>
          <a:xfrm rot="16200000">
            <a:off x="8432899" y="-215658"/>
            <a:ext cx="3554413" cy="398572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Lst>
            <a:ahLst/>
            <a:cxnLst>
              <a:cxn ang="0">
                <a:pos x="connsiteX0" y="connsiteY0"/>
              </a:cxn>
              <a:cxn ang="0">
                <a:pos x="connsiteX1" y="connsiteY1"/>
              </a:cxn>
              <a:cxn ang="0">
                <a:pos x="connsiteX2" y="connsiteY2"/>
              </a:cxn>
            </a:cxnLst>
            <a:rect l="l" t="t" r="r" b="b"/>
            <a:pathLst>
              <a:path w="2510445" h="4530437">
                <a:moveTo>
                  <a:pt x="0" y="4530437"/>
                </a:moveTo>
                <a:cubicBezTo>
                  <a:pt x="27016" y="3269327"/>
                  <a:pt x="1061258" y="3456710"/>
                  <a:pt x="1479666" y="2701637"/>
                </a:cubicBezTo>
                <a:cubicBezTo>
                  <a:pt x="1898074" y="1946564"/>
                  <a:pt x="1485901" y="693"/>
                  <a:pt x="2510445"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55417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ogotyp och tagline">
    <p:bg>
      <p:bgPr>
        <a:solidFill>
          <a:schemeClr val="bg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E83922C5-D8C0-53FE-9464-48C035CBB551}"/>
              </a:ext>
            </a:extLst>
          </p:cNvPr>
          <p:cNvSpPr>
            <a:spLocks noGrp="1"/>
          </p:cNvSpPr>
          <p:nvPr>
            <p:ph type="dt" sz="half" idx="10"/>
          </p:nvPr>
        </p:nvSpPr>
        <p:spPr/>
        <p:txBody>
          <a:bodyPr/>
          <a:lstStyle/>
          <a:p>
            <a:fld id="{A0291967-95C7-904E-806C-ABDFA41866F0}" type="datetime1">
              <a:rPr lang="sv-SE" smtClean="0"/>
              <a:t>2025-11-10</a:t>
            </a:fld>
            <a:endParaRPr lang="sv-SE"/>
          </a:p>
        </p:txBody>
      </p:sp>
      <p:sp>
        <p:nvSpPr>
          <p:cNvPr id="4" name="Platshållare för sidfot 3">
            <a:extLst>
              <a:ext uri="{FF2B5EF4-FFF2-40B4-BE49-F238E27FC236}">
                <a16:creationId xmlns:a16="http://schemas.microsoft.com/office/drawing/2014/main" id="{8DB99BF5-4B91-A558-5696-066B8B79ACBD}"/>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83056BB0-8499-88B1-78CB-12FA71E1E5DF}"/>
              </a:ext>
            </a:extLst>
          </p:cNvPr>
          <p:cNvSpPr>
            <a:spLocks noGrp="1"/>
          </p:cNvSpPr>
          <p:nvPr>
            <p:ph type="sldNum" sz="quarter" idx="12"/>
          </p:nvPr>
        </p:nvSpPr>
        <p:spPr/>
        <p:txBody>
          <a:bodyPr/>
          <a:lstStyle/>
          <a:p>
            <a:fld id="{87D0077D-55B0-1E4E-8AB8-E051B9750EFC}" type="slidenum">
              <a:rPr lang="sv-SE" smtClean="0"/>
              <a:pPr/>
              <a:t>‹#›</a:t>
            </a:fld>
            <a:endParaRPr lang="sv-SE"/>
          </a:p>
        </p:txBody>
      </p:sp>
      <p:pic>
        <p:nvPicPr>
          <p:cNvPr id="6" name="Bild 5">
            <a:extLst>
              <a:ext uri="{FF2B5EF4-FFF2-40B4-BE49-F238E27FC236}">
                <a16:creationId xmlns:a16="http://schemas.microsoft.com/office/drawing/2014/main" id="{C0A446E1-F2D2-96D2-FDE7-9E9035E4E9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71827" y="1322753"/>
            <a:ext cx="2667371" cy="2557618"/>
          </a:xfrm>
          <a:prstGeom prst="rect">
            <a:avLst/>
          </a:prstGeom>
        </p:spPr>
      </p:pic>
      <p:sp>
        <p:nvSpPr>
          <p:cNvPr id="2" name="textruta 1">
            <a:extLst>
              <a:ext uri="{FF2B5EF4-FFF2-40B4-BE49-F238E27FC236}">
                <a16:creationId xmlns:a16="http://schemas.microsoft.com/office/drawing/2014/main" id="{444CD988-A630-FC16-3CA7-1566EB534F9A}"/>
              </a:ext>
            </a:extLst>
          </p:cNvPr>
          <p:cNvSpPr txBox="1"/>
          <p:nvPr userDrawn="1"/>
        </p:nvSpPr>
        <p:spPr>
          <a:xfrm>
            <a:off x="3709851" y="4399005"/>
            <a:ext cx="4591321" cy="646331"/>
          </a:xfrm>
          <a:prstGeom prst="rect">
            <a:avLst/>
          </a:prstGeom>
          <a:noFill/>
        </p:spPr>
        <p:txBody>
          <a:bodyPr wrap="none" rtlCol="0">
            <a:spAutoFit/>
          </a:bodyPr>
          <a:lstStyle/>
          <a:p>
            <a:pPr algn="ctr"/>
            <a:r>
              <a:rPr lang="sv-SE" sz="3600" b="1" dirty="0">
                <a:solidFill>
                  <a:schemeClr val="accent1"/>
                </a:solidFill>
              </a:rPr>
              <a:t>Låt äventyret börja!</a:t>
            </a:r>
          </a:p>
        </p:txBody>
      </p:sp>
      <p:grpSp>
        <p:nvGrpSpPr>
          <p:cNvPr id="9" name="Grupp 8">
            <a:extLst>
              <a:ext uri="{FF2B5EF4-FFF2-40B4-BE49-F238E27FC236}">
                <a16:creationId xmlns:a16="http://schemas.microsoft.com/office/drawing/2014/main" id="{7BBB8DA4-B9B4-402A-E3FB-218BB3BF6820}"/>
              </a:ext>
            </a:extLst>
          </p:cNvPr>
          <p:cNvGrpSpPr/>
          <p:nvPr userDrawn="1"/>
        </p:nvGrpSpPr>
        <p:grpSpPr>
          <a:xfrm rot="10800000">
            <a:off x="0" y="-298329"/>
            <a:ext cx="11826644" cy="7156329"/>
            <a:chOff x="376324" y="-2"/>
            <a:chExt cx="11826644" cy="7156329"/>
          </a:xfrm>
        </p:grpSpPr>
        <p:sp>
          <p:nvSpPr>
            <p:cNvPr id="7" name="Frihandsfigur 6">
              <a:extLst>
                <a:ext uri="{FF2B5EF4-FFF2-40B4-BE49-F238E27FC236}">
                  <a16:creationId xmlns:a16="http://schemas.microsoft.com/office/drawing/2014/main" id="{7E30C176-80F6-40A0-CB38-345ACF0825C1}"/>
                </a:ext>
              </a:extLst>
            </p:cNvPr>
            <p:cNvSpPr/>
            <p:nvPr userDrawn="1"/>
          </p:nvSpPr>
          <p:spPr>
            <a:xfrm rot="9900000">
              <a:off x="376324" y="3809454"/>
              <a:ext cx="1864674" cy="3346873"/>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Lst>
              <a:ahLst/>
              <a:cxnLst>
                <a:cxn ang="0">
                  <a:pos x="connsiteX0" y="connsiteY0"/>
                </a:cxn>
                <a:cxn ang="0">
                  <a:pos x="connsiteX1" y="connsiteY1"/>
                </a:cxn>
                <a:cxn ang="0">
                  <a:pos x="connsiteX2" y="connsiteY2"/>
                </a:cxn>
              </a:cxnLst>
              <a:rect l="l" t="t" r="r" b="b"/>
              <a:pathLst>
                <a:path w="2374282" h="3846496">
                  <a:moveTo>
                    <a:pt x="2374282" y="3846496"/>
                  </a:moveTo>
                  <a:cubicBezTo>
                    <a:pt x="1137493" y="3782284"/>
                    <a:pt x="1564614" y="2710818"/>
                    <a:pt x="1177655" y="2069735"/>
                  </a:cubicBezTo>
                  <a:cubicBezTo>
                    <a:pt x="790697" y="1428652"/>
                    <a:pt x="-243467" y="1435483"/>
                    <a:pt x="52531" y="0"/>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Frihandsfigur 7">
              <a:extLst>
                <a:ext uri="{FF2B5EF4-FFF2-40B4-BE49-F238E27FC236}">
                  <a16:creationId xmlns:a16="http://schemas.microsoft.com/office/drawing/2014/main" id="{83C8075B-AE3A-1A37-DEFC-145F87028004}"/>
                </a:ext>
              </a:extLst>
            </p:cNvPr>
            <p:cNvSpPr/>
            <p:nvPr userDrawn="1"/>
          </p:nvSpPr>
          <p:spPr>
            <a:xfrm rot="16200000">
              <a:off x="8432899" y="-215658"/>
              <a:ext cx="3554413" cy="398572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Lst>
              <a:ahLst/>
              <a:cxnLst>
                <a:cxn ang="0">
                  <a:pos x="connsiteX0" y="connsiteY0"/>
                </a:cxn>
                <a:cxn ang="0">
                  <a:pos x="connsiteX1" y="connsiteY1"/>
                </a:cxn>
                <a:cxn ang="0">
                  <a:pos x="connsiteX2" y="connsiteY2"/>
                </a:cxn>
              </a:cxnLst>
              <a:rect l="l" t="t" r="r" b="b"/>
              <a:pathLst>
                <a:path w="2510445" h="4530437">
                  <a:moveTo>
                    <a:pt x="0" y="4530437"/>
                  </a:moveTo>
                  <a:cubicBezTo>
                    <a:pt x="27016" y="3269327"/>
                    <a:pt x="1061258" y="3456710"/>
                    <a:pt x="1479666" y="2701637"/>
                  </a:cubicBezTo>
                  <a:cubicBezTo>
                    <a:pt x="1898074" y="1946564"/>
                    <a:pt x="1485901" y="693"/>
                    <a:pt x="2510445"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555742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struktioner">
    <p:spTree>
      <p:nvGrpSpPr>
        <p:cNvPr id="1" name=""/>
        <p:cNvGrpSpPr/>
        <p:nvPr/>
      </p:nvGrpSpPr>
      <p:grpSpPr>
        <a:xfrm>
          <a:off x="0" y="0"/>
          <a:ext cx="0" cy="0"/>
          <a:chOff x="0" y="0"/>
          <a:chExt cx="0" cy="0"/>
        </a:xfrm>
      </p:grpSpPr>
      <p:pic>
        <p:nvPicPr>
          <p:cNvPr id="3" name="Bildobjekt 2" descr="En bild som visar skärmbild, Färggrann, kvadrat, Rektangel&#10;&#10;Automatiskt genererad beskrivning">
            <a:extLst>
              <a:ext uri="{FF2B5EF4-FFF2-40B4-BE49-F238E27FC236}">
                <a16:creationId xmlns:a16="http://schemas.microsoft.com/office/drawing/2014/main" id="{57C8D9CB-FCF4-49BD-65D1-6824643E9A88}"/>
              </a:ext>
            </a:extLst>
          </p:cNvPr>
          <p:cNvPicPr>
            <a:picLocks noChangeAspect="1"/>
          </p:cNvPicPr>
          <p:nvPr userDrawn="1"/>
        </p:nvPicPr>
        <p:blipFill>
          <a:blip r:embed="rId2"/>
          <a:stretch>
            <a:fillRect/>
          </a:stretch>
        </p:blipFill>
        <p:spPr>
          <a:xfrm>
            <a:off x="5440586" y="3664175"/>
            <a:ext cx="1165329" cy="1478844"/>
          </a:xfrm>
          <a:prstGeom prst="rect">
            <a:avLst/>
          </a:prstGeom>
        </p:spPr>
      </p:pic>
      <p:sp>
        <p:nvSpPr>
          <p:cNvPr id="7" name="Rubrik 1">
            <a:extLst>
              <a:ext uri="{FF2B5EF4-FFF2-40B4-BE49-F238E27FC236}">
                <a16:creationId xmlns:a16="http://schemas.microsoft.com/office/drawing/2014/main" id="{36E19E6B-E7C2-0EF8-E7D9-1B460FFE28C7}"/>
              </a:ext>
            </a:extLst>
          </p:cNvPr>
          <p:cNvSpPr txBox="1">
            <a:spLocks/>
          </p:cNvSpPr>
          <p:nvPr userDrawn="1"/>
        </p:nvSpPr>
        <p:spPr>
          <a:xfrm>
            <a:off x="557213" y="863600"/>
            <a:ext cx="11075986" cy="10779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sv-SE" dirty="0"/>
              <a:t>Så här använder du mallen</a:t>
            </a:r>
          </a:p>
        </p:txBody>
      </p:sp>
      <p:sp>
        <p:nvSpPr>
          <p:cNvPr id="125" name="textruta 124">
            <a:extLst>
              <a:ext uri="{FF2B5EF4-FFF2-40B4-BE49-F238E27FC236}">
                <a16:creationId xmlns:a16="http://schemas.microsoft.com/office/drawing/2014/main" id="{14815E4C-D54F-349D-F39A-2D984E66F247}"/>
              </a:ext>
            </a:extLst>
          </p:cNvPr>
          <p:cNvSpPr txBox="1"/>
          <p:nvPr userDrawn="1"/>
        </p:nvSpPr>
        <p:spPr>
          <a:xfrm>
            <a:off x="660254" y="2472816"/>
            <a:ext cx="1807372" cy="577081"/>
          </a:xfrm>
          <a:prstGeom prst="rect">
            <a:avLst/>
          </a:prstGeom>
          <a:noFill/>
        </p:spPr>
        <p:txBody>
          <a:bodyPr wrap="square" lIns="0" tIns="0" rIns="0" bIns="0" rtlCol="0">
            <a:spAutoFit/>
          </a:bodyPr>
          <a:lstStyle/>
          <a:p>
            <a:r>
              <a:rPr lang="sv-SE" sz="1050" b="1" dirty="0">
                <a:solidFill>
                  <a:schemeClr val="tx2"/>
                </a:solidFill>
              </a:rPr>
              <a:t>Mallsidor</a:t>
            </a:r>
          </a:p>
          <a:p>
            <a:r>
              <a:rPr lang="sv-SE" sz="900" dirty="0"/>
              <a:t>Klicka på </a:t>
            </a:r>
            <a:r>
              <a:rPr lang="sv-SE" sz="900" i="1" dirty="0"/>
              <a:t>Ny bild</a:t>
            </a:r>
            <a:r>
              <a:rPr lang="sv-SE" sz="900" dirty="0"/>
              <a:t> för att få upp mallens olika förinställda sidor. Välj en som passar dina behov. </a:t>
            </a:r>
          </a:p>
        </p:txBody>
      </p:sp>
      <p:sp>
        <p:nvSpPr>
          <p:cNvPr id="126" name="textruta 125">
            <a:extLst>
              <a:ext uri="{FF2B5EF4-FFF2-40B4-BE49-F238E27FC236}">
                <a16:creationId xmlns:a16="http://schemas.microsoft.com/office/drawing/2014/main" id="{CFE64757-31A7-05B8-24C6-15832FE53ED5}"/>
              </a:ext>
            </a:extLst>
          </p:cNvPr>
          <p:cNvSpPr txBox="1"/>
          <p:nvPr userDrawn="1"/>
        </p:nvSpPr>
        <p:spPr>
          <a:xfrm>
            <a:off x="660255" y="3704986"/>
            <a:ext cx="1807372" cy="553998"/>
          </a:xfrm>
          <a:prstGeom prst="rect">
            <a:avLst/>
          </a:prstGeom>
          <a:noFill/>
        </p:spPr>
        <p:txBody>
          <a:bodyPr wrap="square" lIns="0" tIns="0" rIns="0" bIns="0" rtlCol="0">
            <a:spAutoFit/>
          </a:bodyPr>
          <a:lstStyle/>
          <a:p>
            <a:r>
              <a:rPr lang="sv-SE" sz="900" b="1" dirty="0">
                <a:solidFill>
                  <a:schemeClr val="tx2"/>
                </a:solidFill>
              </a:rPr>
              <a:t>Layout</a:t>
            </a:r>
          </a:p>
          <a:p>
            <a:r>
              <a:rPr lang="sv-SE" sz="900" dirty="0"/>
              <a:t>Vill du byta design eller färg på en befintlig sida i din presentation kan du enkelt göra det via </a:t>
            </a:r>
            <a:r>
              <a:rPr lang="sv-SE" sz="900" i="1" dirty="0"/>
              <a:t>Layout</a:t>
            </a:r>
            <a:r>
              <a:rPr lang="sv-SE" sz="900" dirty="0"/>
              <a:t>.</a:t>
            </a:r>
          </a:p>
        </p:txBody>
      </p:sp>
      <p:sp>
        <p:nvSpPr>
          <p:cNvPr id="127" name="textruta 126">
            <a:extLst>
              <a:ext uri="{FF2B5EF4-FFF2-40B4-BE49-F238E27FC236}">
                <a16:creationId xmlns:a16="http://schemas.microsoft.com/office/drawing/2014/main" id="{327F5C08-CD1F-BCD8-2E0C-E0388E0E2EF3}"/>
              </a:ext>
            </a:extLst>
          </p:cNvPr>
          <p:cNvSpPr txBox="1"/>
          <p:nvPr userDrawn="1"/>
        </p:nvSpPr>
        <p:spPr>
          <a:xfrm>
            <a:off x="660254" y="4777620"/>
            <a:ext cx="1807372" cy="692497"/>
          </a:xfrm>
          <a:prstGeom prst="rect">
            <a:avLst/>
          </a:prstGeom>
          <a:noFill/>
        </p:spPr>
        <p:txBody>
          <a:bodyPr wrap="square" lIns="0" tIns="0" rIns="0" bIns="0" rtlCol="0">
            <a:spAutoFit/>
          </a:bodyPr>
          <a:lstStyle/>
          <a:p>
            <a:r>
              <a:rPr lang="sv-SE" sz="900" b="1" dirty="0">
                <a:solidFill>
                  <a:schemeClr val="tx2"/>
                </a:solidFill>
              </a:rPr>
              <a:t>Återställ</a:t>
            </a:r>
          </a:p>
          <a:p>
            <a:r>
              <a:rPr lang="sv-SE" sz="900" dirty="0"/>
              <a:t>Återställ din sida till mallsidans grunddesign genom att klicka på </a:t>
            </a:r>
            <a:r>
              <a:rPr lang="sv-SE" sz="900" i="1" dirty="0"/>
              <a:t>Återställ. </a:t>
            </a:r>
            <a:r>
              <a:rPr lang="sv-SE" sz="900" dirty="0"/>
              <a:t>Till exempel om din bild inte längre har en ”vågig” form.</a:t>
            </a:r>
          </a:p>
        </p:txBody>
      </p:sp>
      <p:sp>
        <p:nvSpPr>
          <p:cNvPr id="128" name="textruta 127">
            <a:extLst>
              <a:ext uri="{FF2B5EF4-FFF2-40B4-BE49-F238E27FC236}">
                <a16:creationId xmlns:a16="http://schemas.microsoft.com/office/drawing/2014/main" id="{EF4E8DEE-C9DB-591E-2AF9-B8F24312FBF3}"/>
              </a:ext>
            </a:extLst>
          </p:cNvPr>
          <p:cNvSpPr txBox="1"/>
          <p:nvPr userDrawn="1"/>
        </p:nvSpPr>
        <p:spPr>
          <a:xfrm>
            <a:off x="5440586" y="2019909"/>
            <a:ext cx="1348521" cy="1269578"/>
          </a:xfrm>
          <a:prstGeom prst="rect">
            <a:avLst/>
          </a:prstGeom>
          <a:noFill/>
        </p:spPr>
        <p:txBody>
          <a:bodyPr wrap="square" lIns="0" tIns="0" rIns="0" bIns="0" rtlCol="0">
            <a:spAutoFit/>
          </a:bodyPr>
          <a:lstStyle/>
          <a:p>
            <a:r>
              <a:rPr lang="sv-SE" sz="1050" b="1" dirty="0">
                <a:solidFill>
                  <a:schemeClr val="tx2"/>
                </a:solidFill>
              </a:rPr>
              <a:t>Färger</a:t>
            </a:r>
          </a:p>
          <a:p>
            <a:r>
              <a:rPr lang="sv-SE" sz="900" dirty="0"/>
              <a:t>Mallen är programmerad med Friluftsfrämjandets färger. Dessa färger är den översta raden under </a:t>
            </a:r>
            <a:r>
              <a:rPr lang="sv-SE" sz="900" i="1" dirty="0"/>
              <a:t>Temafärger</a:t>
            </a:r>
            <a:r>
              <a:rPr lang="sv-SE" sz="900" dirty="0"/>
              <a:t> samt alla färgrutor under </a:t>
            </a:r>
            <a:r>
              <a:rPr lang="sv-SE" sz="900" i="1" dirty="0"/>
              <a:t>Egna färger</a:t>
            </a:r>
            <a:r>
              <a:rPr lang="sv-SE" sz="900" dirty="0"/>
              <a:t>. Använd dessa till innehåll i din design.</a:t>
            </a:r>
          </a:p>
        </p:txBody>
      </p:sp>
      <p:sp>
        <p:nvSpPr>
          <p:cNvPr id="132" name="Rektangel med rundade hörn 131">
            <a:extLst>
              <a:ext uri="{FF2B5EF4-FFF2-40B4-BE49-F238E27FC236}">
                <a16:creationId xmlns:a16="http://schemas.microsoft.com/office/drawing/2014/main" id="{5E9263EC-9049-7057-3B7D-EFFD230902F8}"/>
              </a:ext>
            </a:extLst>
          </p:cNvPr>
          <p:cNvSpPr/>
          <p:nvPr/>
        </p:nvSpPr>
        <p:spPr>
          <a:xfrm>
            <a:off x="5471850" y="3827440"/>
            <a:ext cx="1102588" cy="137644"/>
          </a:xfrm>
          <a:prstGeom prst="roundRect">
            <a:avLst/>
          </a:prstGeom>
          <a:noFill/>
          <a:ln w="15875">
            <a:solidFill>
              <a:srgbClr val="2FBA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6" name="Grupp 5">
            <a:extLst>
              <a:ext uri="{FF2B5EF4-FFF2-40B4-BE49-F238E27FC236}">
                <a16:creationId xmlns:a16="http://schemas.microsoft.com/office/drawing/2014/main" id="{546C4DFA-EE32-08CB-784F-0251470F26CF}"/>
              </a:ext>
            </a:extLst>
          </p:cNvPr>
          <p:cNvGrpSpPr/>
          <p:nvPr userDrawn="1"/>
        </p:nvGrpSpPr>
        <p:grpSpPr>
          <a:xfrm>
            <a:off x="5708874" y="3990136"/>
            <a:ext cx="858777" cy="481012"/>
            <a:chOff x="5708874" y="3990136"/>
            <a:chExt cx="835025" cy="481012"/>
          </a:xfrm>
        </p:grpSpPr>
        <p:sp>
          <p:nvSpPr>
            <p:cNvPr id="131" name="Rektangel med rundade hörn 130">
              <a:extLst>
                <a:ext uri="{FF2B5EF4-FFF2-40B4-BE49-F238E27FC236}">
                  <a16:creationId xmlns:a16="http://schemas.microsoft.com/office/drawing/2014/main" id="{7F7CE449-2EE6-B805-3065-EEEDB31644E7}"/>
                </a:ext>
              </a:extLst>
            </p:cNvPr>
            <p:cNvSpPr/>
            <p:nvPr/>
          </p:nvSpPr>
          <p:spPr>
            <a:xfrm>
              <a:off x="5708874" y="3990136"/>
              <a:ext cx="835025" cy="481012"/>
            </a:xfrm>
            <a:prstGeom prst="roundRect">
              <a:avLst>
                <a:gd name="adj" fmla="val 2307"/>
              </a:avLst>
            </a:prstGeom>
            <a:solidFill>
              <a:srgbClr val="F9535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34" name="Rak 133">
              <a:extLst>
                <a:ext uri="{FF2B5EF4-FFF2-40B4-BE49-F238E27FC236}">
                  <a16:creationId xmlns:a16="http://schemas.microsoft.com/office/drawing/2014/main" id="{9BC3BB16-4813-50FE-3EA4-3250B1D8628B}"/>
                </a:ext>
              </a:extLst>
            </p:cNvPr>
            <p:cNvCxnSpPr>
              <a:cxnSpLocks/>
            </p:cNvCxnSpPr>
            <p:nvPr/>
          </p:nvCxnSpPr>
          <p:spPr>
            <a:xfrm>
              <a:off x="5708874" y="3994784"/>
              <a:ext cx="835025" cy="473075"/>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cxnSp>
          <p:nvCxnSpPr>
            <p:cNvPr id="135" name="Rak 134">
              <a:extLst>
                <a:ext uri="{FF2B5EF4-FFF2-40B4-BE49-F238E27FC236}">
                  <a16:creationId xmlns:a16="http://schemas.microsoft.com/office/drawing/2014/main" id="{30008C78-FFFE-6FEA-F49C-1443CCDEFD30}"/>
                </a:ext>
              </a:extLst>
            </p:cNvPr>
            <p:cNvCxnSpPr>
              <a:cxnSpLocks/>
            </p:cNvCxnSpPr>
            <p:nvPr/>
          </p:nvCxnSpPr>
          <p:spPr>
            <a:xfrm flipH="1">
              <a:off x="5708874" y="3994784"/>
              <a:ext cx="835025" cy="473075"/>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grpSp>
      <p:sp>
        <p:nvSpPr>
          <p:cNvPr id="136" name="textruta 135">
            <a:extLst>
              <a:ext uri="{FF2B5EF4-FFF2-40B4-BE49-F238E27FC236}">
                <a16:creationId xmlns:a16="http://schemas.microsoft.com/office/drawing/2014/main" id="{F2574CA0-EC46-7D1D-64F7-3DFBA06FA32C}"/>
              </a:ext>
            </a:extLst>
          </p:cNvPr>
          <p:cNvSpPr txBox="1"/>
          <p:nvPr userDrawn="1"/>
        </p:nvSpPr>
        <p:spPr>
          <a:xfrm>
            <a:off x="6675160" y="3969446"/>
            <a:ext cx="654826" cy="461665"/>
          </a:xfrm>
          <a:prstGeom prst="rect">
            <a:avLst/>
          </a:prstGeom>
          <a:noFill/>
        </p:spPr>
        <p:txBody>
          <a:bodyPr wrap="square" lIns="0" tIns="0" rIns="0" bIns="0" rtlCol="0">
            <a:spAutoFit/>
          </a:bodyPr>
          <a:lstStyle/>
          <a:p>
            <a:r>
              <a:rPr lang="sv-SE" sz="600" dirty="0">
                <a:solidFill>
                  <a:srgbClr val="F9535C"/>
                </a:solidFill>
              </a:rPr>
              <a:t>Använd </a:t>
            </a:r>
            <a:r>
              <a:rPr lang="sv-SE" sz="600" u="sng" dirty="0">
                <a:solidFill>
                  <a:srgbClr val="F9535C"/>
                </a:solidFill>
              </a:rPr>
              <a:t>inte</a:t>
            </a:r>
            <a:r>
              <a:rPr lang="sv-SE" sz="600" dirty="0">
                <a:solidFill>
                  <a:srgbClr val="F9535C"/>
                </a:solidFill>
              </a:rPr>
              <a:t> de nyanser PowerPoint själv genererat, de är inte korrekta. </a:t>
            </a:r>
          </a:p>
        </p:txBody>
      </p:sp>
      <p:pic>
        <p:nvPicPr>
          <p:cNvPr id="137" name="Picture 2" descr="Platshållare i PowerPoint">
            <a:extLst>
              <a:ext uri="{FF2B5EF4-FFF2-40B4-BE49-F238E27FC236}">
                <a16:creationId xmlns:a16="http://schemas.microsoft.com/office/drawing/2014/main" id="{F1032F8A-1BBB-EBA7-6098-2FA15E77C172}"/>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665627" y="2019909"/>
            <a:ext cx="208322" cy="399881"/>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Platshållare i PowerPoint">
            <a:extLst>
              <a:ext uri="{FF2B5EF4-FFF2-40B4-BE49-F238E27FC236}">
                <a16:creationId xmlns:a16="http://schemas.microsoft.com/office/drawing/2014/main" id="{65418DF4-724D-AE45-3057-86F83797C3C1}"/>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60255" y="3512157"/>
            <a:ext cx="383773" cy="133432"/>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 descr="Platshållare i PowerPoint">
            <a:extLst>
              <a:ext uri="{FF2B5EF4-FFF2-40B4-BE49-F238E27FC236}">
                <a16:creationId xmlns:a16="http://schemas.microsoft.com/office/drawing/2014/main" id="{9A24B67E-AD8A-1310-6FBA-9E90E1C7BE5D}"/>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660254" y="4590814"/>
            <a:ext cx="383773" cy="133432"/>
          </a:xfrm>
          <a:prstGeom prst="rect">
            <a:avLst/>
          </a:prstGeom>
          <a:noFill/>
          <a:extLst>
            <a:ext uri="{909E8E84-426E-40DD-AFC4-6F175D3DCCD1}">
              <a14:hiddenFill xmlns:a14="http://schemas.microsoft.com/office/drawing/2010/main">
                <a:solidFill>
                  <a:srgbClr val="FFFFFF"/>
                </a:solidFill>
              </a14:hiddenFill>
            </a:ext>
          </a:extLst>
        </p:spPr>
      </p:pic>
      <p:sp>
        <p:nvSpPr>
          <p:cNvPr id="140" name="textruta 139">
            <a:extLst>
              <a:ext uri="{FF2B5EF4-FFF2-40B4-BE49-F238E27FC236}">
                <a16:creationId xmlns:a16="http://schemas.microsoft.com/office/drawing/2014/main" id="{C5EA605F-31F9-4362-A9F9-E9F34A977AE2}"/>
              </a:ext>
            </a:extLst>
          </p:cNvPr>
          <p:cNvSpPr txBox="1"/>
          <p:nvPr userDrawn="1"/>
        </p:nvSpPr>
        <p:spPr>
          <a:xfrm>
            <a:off x="7630147" y="2019909"/>
            <a:ext cx="1792710" cy="2192908"/>
          </a:xfrm>
          <a:prstGeom prst="rect">
            <a:avLst/>
          </a:prstGeom>
          <a:noFill/>
        </p:spPr>
        <p:txBody>
          <a:bodyPr wrap="square" lIns="0" tIns="0" rIns="0" bIns="0" rtlCol="0">
            <a:spAutoFit/>
          </a:bodyPr>
          <a:lstStyle/>
          <a:p>
            <a:r>
              <a:rPr lang="sv-SE" sz="1050" b="1" dirty="0">
                <a:solidFill>
                  <a:schemeClr val="tx2"/>
                </a:solidFill>
              </a:rPr>
              <a:t>Ändra bilders utsnitt</a:t>
            </a:r>
          </a:p>
          <a:p>
            <a:r>
              <a:rPr lang="sv-SE" sz="900" dirty="0"/>
              <a:t>När en bild monteras in i en platshållare beskär Powerpoint automatiskt bilden för att passa platshållaren. Vill du justera vilken del av bilden som visas?</a:t>
            </a:r>
          </a:p>
          <a:p>
            <a:pPr marL="228600" indent="-228600">
              <a:spcBef>
                <a:spcPts val="600"/>
              </a:spcBef>
              <a:spcAft>
                <a:spcPts val="0"/>
              </a:spcAft>
              <a:buAutoNum type="arabicPeriod"/>
            </a:pPr>
            <a:r>
              <a:rPr lang="sv-SE" sz="900" dirty="0"/>
              <a:t>Markera bilden och gå till menyfliken </a:t>
            </a:r>
            <a:r>
              <a:rPr lang="sv-SE" sz="900" i="1" dirty="0"/>
              <a:t>Bildformat</a:t>
            </a:r>
            <a:r>
              <a:rPr lang="sv-SE" sz="900" dirty="0"/>
              <a:t>.</a:t>
            </a:r>
          </a:p>
          <a:p>
            <a:pPr marL="228600" indent="-228600">
              <a:spcBef>
                <a:spcPts val="600"/>
              </a:spcBef>
              <a:spcAft>
                <a:spcPts val="0"/>
              </a:spcAft>
              <a:buAutoNum type="arabicPeriod"/>
            </a:pPr>
            <a:r>
              <a:rPr lang="sv-SE" sz="900" dirty="0"/>
              <a:t>Välj </a:t>
            </a:r>
            <a:r>
              <a:rPr lang="sv-SE" sz="900" i="1" dirty="0"/>
              <a:t>Beskär</a:t>
            </a:r>
            <a:r>
              <a:rPr lang="sv-SE" sz="900" dirty="0"/>
              <a:t>. Nu visas även de delar av bilden som inte får plats i platshållaren. </a:t>
            </a:r>
          </a:p>
          <a:p>
            <a:pPr marL="228600" indent="-228600">
              <a:spcBef>
                <a:spcPts val="600"/>
              </a:spcBef>
              <a:spcAft>
                <a:spcPts val="0"/>
              </a:spcAft>
              <a:buAutoNum type="arabicPeriod"/>
            </a:pPr>
            <a:r>
              <a:rPr lang="sv-SE" sz="900" dirty="0"/>
              <a:t>Nu kan du flytta runt bilden i platshållaren eller zooma in genom att dra i bildens hörn. </a:t>
            </a:r>
          </a:p>
        </p:txBody>
      </p:sp>
      <p:sp>
        <p:nvSpPr>
          <p:cNvPr id="142" name="textruta 141">
            <a:extLst>
              <a:ext uri="{FF2B5EF4-FFF2-40B4-BE49-F238E27FC236}">
                <a16:creationId xmlns:a16="http://schemas.microsoft.com/office/drawing/2014/main" id="{7DD2ED31-7162-7A68-2C27-19996F553705}"/>
              </a:ext>
            </a:extLst>
          </p:cNvPr>
          <p:cNvSpPr txBox="1"/>
          <p:nvPr userDrawn="1"/>
        </p:nvSpPr>
        <p:spPr>
          <a:xfrm>
            <a:off x="9811915" y="2019909"/>
            <a:ext cx="1792710" cy="1361911"/>
          </a:xfrm>
          <a:prstGeom prst="rect">
            <a:avLst/>
          </a:prstGeom>
          <a:noFill/>
        </p:spPr>
        <p:txBody>
          <a:bodyPr wrap="square" lIns="0" tIns="0" rIns="0" bIns="0" rtlCol="0">
            <a:spAutoFit/>
          </a:bodyPr>
          <a:lstStyle/>
          <a:p>
            <a:r>
              <a:rPr lang="sv-SE" sz="1050" b="1" dirty="0">
                <a:solidFill>
                  <a:schemeClr val="tx2"/>
                </a:solidFill>
              </a:rPr>
              <a:t>Infoga bakgrundsbild</a:t>
            </a:r>
          </a:p>
          <a:p>
            <a:pPr marL="228600" indent="-228600">
              <a:spcAft>
                <a:spcPts val="600"/>
              </a:spcAft>
              <a:buAutoNum type="arabicPeriod"/>
            </a:pPr>
            <a:r>
              <a:rPr lang="sv-SE" sz="900" dirty="0"/>
              <a:t>Högerklicka på den sida där du vill infoga en bakgrundsbild. </a:t>
            </a:r>
          </a:p>
          <a:p>
            <a:pPr marL="228600" indent="-228600">
              <a:spcAft>
                <a:spcPts val="600"/>
              </a:spcAft>
              <a:buAutoNum type="arabicPeriod"/>
            </a:pPr>
            <a:r>
              <a:rPr lang="sv-SE" sz="900" dirty="0"/>
              <a:t>Välj </a:t>
            </a:r>
            <a:r>
              <a:rPr lang="sv-SE" sz="900" i="1" dirty="0"/>
              <a:t>Formatera bakgrund</a:t>
            </a:r>
            <a:r>
              <a:rPr lang="sv-SE" sz="900" dirty="0"/>
              <a:t>.</a:t>
            </a:r>
            <a:endParaRPr lang="sv-SE" sz="900" i="1" dirty="0"/>
          </a:p>
          <a:p>
            <a:pPr marL="228600" indent="-228600">
              <a:spcAft>
                <a:spcPts val="600"/>
              </a:spcAft>
              <a:buAutoNum type="arabicPeriod"/>
            </a:pPr>
            <a:r>
              <a:rPr lang="sv-SE" sz="900" dirty="0"/>
              <a:t>Välj </a:t>
            </a:r>
            <a:r>
              <a:rPr lang="sv-SE" sz="900" i="1" dirty="0"/>
              <a:t>Bild eller strukturfyllning</a:t>
            </a:r>
            <a:r>
              <a:rPr lang="sv-SE" sz="900" dirty="0"/>
              <a:t>.</a:t>
            </a:r>
          </a:p>
          <a:p>
            <a:pPr marL="228600" indent="-228600">
              <a:spcAft>
                <a:spcPts val="600"/>
              </a:spcAft>
              <a:buAutoNum type="arabicPeriod"/>
            </a:pPr>
            <a:r>
              <a:rPr lang="sv-SE" sz="900" dirty="0"/>
              <a:t>Klicka på </a:t>
            </a:r>
            <a:r>
              <a:rPr lang="sv-SE" sz="900" i="1" dirty="0"/>
              <a:t>Fil…</a:t>
            </a:r>
            <a:r>
              <a:rPr lang="sv-SE" sz="900" dirty="0"/>
              <a:t> för att infoga önskad bild.</a:t>
            </a:r>
          </a:p>
        </p:txBody>
      </p:sp>
      <p:pic>
        <p:nvPicPr>
          <p:cNvPr id="144" name="Bildobjekt 143">
            <a:extLst>
              <a:ext uri="{FF2B5EF4-FFF2-40B4-BE49-F238E27FC236}">
                <a16:creationId xmlns:a16="http://schemas.microsoft.com/office/drawing/2014/main" id="{4D7D265D-798E-B133-7A48-3A057424212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548635" y="4370581"/>
            <a:ext cx="2144005" cy="1446367"/>
          </a:xfrm>
          <a:prstGeom prst="rect">
            <a:avLst/>
          </a:prstGeom>
        </p:spPr>
      </p:pic>
      <p:sp>
        <p:nvSpPr>
          <p:cNvPr id="5" name="Rektangel med rundade hörn 4">
            <a:extLst>
              <a:ext uri="{FF2B5EF4-FFF2-40B4-BE49-F238E27FC236}">
                <a16:creationId xmlns:a16="http://schemas.microsoft.com/office/drawing/2014/main" id="{2C1048E7-523E-B454-5353-D8881F629D7B}"/>
              </a:ext>
            </a:extLst>
          </p:cNvPr>
          <p:cNvSpPr/>
          <p:nvPr userDrawn="1"/>
        </p:nvSpPr>
        <p:spPr>
          <a:xfrm>
            <a:off x="5471850" y="4640899"/>
            <a:ext cx="1102588" cy="137644"/>
          </a:xfrm>
          <a:prstGeom prst="roundRect">
            <a:avLst/>
          </a:prstGeom>
          <a:noFill/>
          <a:ln w="15875">
            <a:solidFill>
              <a:srgbClr val="2FBA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Grupp 7">
            <a:extLst>
              <a:ext uri="{FF2B5EF4-FFF2-40B4-BE49-F238E27FC236}">
                <a16:creationId xmlns:a16="http://schemas.microsoft.com/office/drawing/2014/main" id="{EB8850E7-DB49-79B3-E49E-E7BC64DF8E55}"/>
              </a:ext>
            </a:extLst>
          </p:cNvPr>
          <p:cNvGrpSpPr/>
          <p:nvPr userDrawn="1"/>
        </p:nvGrpSpPr>
        <p:grpSpPr>
          <a:xfrm>
            <a:off x="5489252" y="4951020"/>
            <a:ext cx="1078399" cy="137645"/>
            <a:chOff x="5708874" y="3990136"/>
            <a:chExt cx="835025" cy="481012"/>
          </a:xfrm>
        </p:grpSpPr>
        <p:sp>
          <p:nvSpPr>
            <p:cNvPr id="9" name="Rektangel med rundade hörn 8">
              <a:extLst>
                <a:ext uri="{FF2B5EF4-FFF2-40B4-BE49-F238E27FC236}">
                  <a16:creationId xmlns:a16="http://schemas.microsoft.com/office/drawing/2014/main" id="{4160215F-D4B5-4E23-7A32-DEB5F7EAF309}"/>
                </a:ext>
              </a:extLst>
            </p:cNvPr>
            <p:cNvSpPr/>
            <p:nvPr/>
          </p:nvSpPr>
          <p:spPr>
            <a:xfrm>
              <a:off x="5708874" y="3990136"/>
              <a:ext cx="835025" cy="481012"/>
            </a:xfrm>
            <a:prstGeom prst="roundRect">
              <a:avLst>
                <a:gd name="adj" fmla="val 2307"/>
              </a:avLst>
            </a:prstGeom>
            <a:solidFill>
              <a:srgbClr val="F9535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9">
              <a:extLst>
                <a:ext uri="{FF2B5EF4-FFF2-40B4-BE49-F238E27FC236}">
                  <a16:creationId xmlns:a16="http://schemas.microsoft.com/office/drawing/2014/main" id="{0D4AF6BD-AF95-2576-D13F-57F4CBA3BB78}"/>
                </a:ext>
              </a:extLst>
            </p:cNvPr>
            <p:cNvCxnSpPr>
              <a:cxnSpLocks/>
            </p:cNvCxnSpPr>
            <p:nvPr/>
          </p:nvCxnSpPr>
          <p:spPr>
            <a:xfrm>
              <a:off x="5708874" y="3994784"/>
              <a:ext cx="835025" cy="473075"/>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1CC73357-13EB-DECE-4D2D-5898B8AF324E}"/>
                </a:ext>
              </a:extLst>
            </p:cNvPr>
            <p:cNvCxnSpPr>
              <a:cxnSpLocks/>
            </p:cNvCxnSpPr>
            <p:nvPr/>
          </p:nvCxnSpPr>
          <p:spPr>
            <a:xfrm flipH="1">
              <a:off x="5708874" y="3994784"/>
              <a:ext cx="835025" cy="473075"/>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grpSp>
      <p:pic>
        <p:nvPicPr>
          <p:cNvPr id="4" name="Bildobjekt 3" descr="En bild som visar text, skärmbild, Teckensnitt, Parallell&#10;&#10;Automatiskt genererad beskrivning">
            <a:extLst>
              <a:ext uri="{FF2B5EF4-FFF2-40B4-BE49-F238E27FC236}">
                <a16:creationId xmlns:a16="http://schemas.microsoft.com/office/drawing/2014/main" id="{63BBC6A2-55D9-EAD6-250F-5A866521EA9B}"/>
              </a:ext>
            </a:extLst>
          </p:cNvPr>
          <p:cNvPicPr>
            <a:picLocks noChangeAspect="1"/>
          </p:cNvPicPr>
          <p:nvPr userDrawn="1"/>
        </p:nvPicPr>
        <p:blipFill>
          <a:blip r:embed="rId7"/>
          <a:stretch>
            <a:fillRect/>
          </a:stretch>
        </p:blipFill>
        <p:spPr>
          <a:xfrm>
            <a:off x="2680970" y="2009815"/>
            <a:ext cx="2304203" cy="2350941"/>
          </a:xfrm>
          <a:prstGeom prst="rect">
            <a:avLst/>
          </a:prstGeom>
        </p:spPr>
      </p:pic>
    </p:spTree>
    <p:extLst>
      <p:ext uri="{BB962C8B-B14F-4D97-AF65-F5344CB8AC3E}">
        <p14:creationId xmlns:p14="http://schemas.microsoft.com/office/powerpoint/2010/main" val="340728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Rubrikbild vatt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65745A0-33D4-18FB-9F75-098CD6C24064}"/>
              </a:ext>
            </a:extLst>
          </p:cNvPr>
          <p:cNvSpPr/>
          <p:nvPr userDrawn="1"/>
        </p:nvSpPr>
        <p:spPr>
          <a:xfrm>
            <a:off x="0" y="0"/>
            <a:ext cx="12192000" cy="6858000"/>
          </a:xfrm>
          <a:prstGeom prst="rect">
            <a:avLst/>
          </a:prstGeom>
          <a:solidFill>
            <a:schemeClr val="tx1">
              <a:alpha val="2472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C89DCCC2-A437-A130-7E4F-BE5B6EF4CBCC}"/>
              </a:ext>
            </a:extLst>
          </p:cNvPr>
          <p:cNvSpPr>
            <a:spLocks noGrp="1"/>
          </p:cNvSpPr>
          <p:nvPr>
            <p:ph type="ctrTitle"/>
          </p:nvPr>
        </p:nvSpPr>
        <p:spPr>
          <a:xfrm>
            <a:off x="568324" y="2902056"/>
            <a:ext cx="9144000" cy="2387600"/>
          </a:xfrm>
        </p:spPr>
        <p:txBody>
          <a:bodyPr anchor="b"/>
          <a:lstStyle>
            <a:lvl1pPr algn="l">
              <a:defRPr sz="6600">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85DCE79F-0122-C243-7B97-B5DE7FC63822}"/>
              </a:ext>
            </a:extLst>
          </p:cNvPr>
          <p:cNvSpPr>
            <a:spLocks noGrp="1"/>
          </p:cNvSpPr>
          <p:nvPr>
            <p:ph type="subTitle" idx="1"/>
          </p:nvPr>
        </p:nvSpPr>
        <p:spPr>
          <a:xfrm>
            <a:off x="568325" y="5461326"/>
            <a:ext cx="6554788" cy="77088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2BA8F98F-DFB8-ECF7-9140-2E6398212AC0}"/>
              </a:ext>
            </a:extLst>
          </p:cNvPr>
          <p:cNvSpPr>
            <a:spLocks noGrp="1"/>
          </p:cNvSpPr>
          <p:nvPr>
            <p:ph type="dt" sz="half" idx="10"/>
          </p:nvPr>
        </p:nvSpPr>
        <p:spPr/>
        <p:txBody>
          <a:bodyPr/>
          <a:lstStyle/>
          <a:p>
            <a:fld id="{956AD743-14CC-7442-9123-964ED610E2A2}" type="datetime1">
              <a:rPr lang="sv-SE" smtClean="0"/>
              <a:t>2025-11-10</a:t>
            </a:fld>
            <a:endParaRPr lang="sv-SE"/>
          </a:p>
        </p:txBody>
      </p:sp>
      <p:sp>
        <p:nvSpPr>
          <p:cNvPr id="5" name="Platshållare för sidfot 4">
            <a:extLst>
              <a:ext uri="{FF2B5EF4-FFF2-40B4-BE49-F238E27FC236}">
                <a16:creationId xmlns:a16="http://schemas.microsoft.com/office/drawing/2014/main" id="{9999960E-BC16-1876-8453-AD53272D08C3}"/>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F9DA8841-D5D8-4A2F-E2A1-4D521E5D0737}"/>
              </a:ext>
            </a:extLst>
          </p:cNvPr>
          <p:cNvSpPr>
            <a:spLocks noGrp="1"/>
          </p:cNvSpPr>
          <p:nvPr>
            <p:ph type="sldNum" sz="quarter" idx="12"/>
          </p:nvPr>
        </p:nvSpPr>
        <p:spPr/>
        <p:txBody>
          <a:bodyPr/>
          <a:lstStyle/>
          <a:p>
            <a:fld id="{87D0077D-55B0-1E4E-8AB8-E051B9750EFC}" type="slidenum">
              <a:rPr lang="sv-SE" smtClean="0"/>
              <a:t>‹#›</a:t>
            </a:fld>
            <a:endParaRPr lang="sv-SE"/>
          </a:p>
        </p:txBody>
      </p:sp>
      <p:pic>
        <p:nvPicPr>
          <p:cNvPr id="7" name="Bild 6">
            <a:extLst>
              <a:ext uri="{FF2B5EF4-FFF2-40B4-BE49-F238E27FC236}">
                <a16:creationId xmlns:a16="http://schemas.microsoft.com/office/drawing/2014/main" id="{4233914E-581F-6134-C063-53EFC7FC6C4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10739" y="1"/>
            <a:ext cx="1170522" cy="1122362"/>
          </a:xfrm>
          <a:prstGeom prst="rect">
            <a:avLst/>
          </a:prstGeom>
        </p:spPr>
      </p:pic>
    </p:spTree>
    <p:extLst>
      <p:ext uri="{BB962C8B-B14F-4D97-AF65-F5344CB8AC3E}">
        <p14:creationId xmlns:p14="http://schemas.microsoft.com/office/powerpoint/2010/main" val="1300096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Kapitel Is">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ED214B-E8DF-A9AD-5C4E-386684FC62BE}"/>
              </a:ext>
            </a:extLst>
          </p:cNvPr>
          <p:cNvSpPr>
            <a:spLocks noGrp="1"/>
          </p:cNvSpPr>
          <p:nvPr>
            <p:ph type="title"/>
          </p:nvPr>
        </p:nvSpPr>
        <p:spPr>
          <a:xfrm>
            <a:off x="1309832" y="1939925"/>
            <a:ext cx="9559636" cy="2852737"/>
          </a:xfrm>
        </p:spPr>
        <p:txBody>
          <a:bodyPr anchor="ctr"/>
          <a:lstStyle>
            <a:lvl1pPr algn="ct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2B422907-884B-90AD-94AD-AC4694D87B39}"/>
              </a:ext>
            </a:extLst>
          </p:cNvPr>
          <p:cNvSpPr>
            <a:spLocks noGrp="1"/>
          </p:cNvSpPr>
          <p:nvPr>
            <p:ph type="body" idx="1"/>
          </p:nvPr>
        </p:nvSpPr>
        <p:spPr>
          <a:xfrm>
            <a:off x="1309832" y="5097929"/>
            <a:ext cx="9559636" cy="991721"/>
          </a:xfrm>
        </p:spPr>
        <p:txBody>
          <a:bodyPr/>
          <a:lstStyle>
            <a:lvl1pPr marL="0" indent="0" algn="ctr">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3CB39DED-C566-6C59-FE59-08D31DD8810C}"/>
              </a:ext>
            </a:extLst>
          </p:cNvPr>
          <p:cNvSpPr>
            <a:spLocks noGrp="1"/>
          </p:cNvSpPr>
          <p:nvPr>
            <p:ph type="dt" sz="half" idx="10"/>
          </p:nvPr>
        </p:nvSpPr>
        <p:spPr/>
        <p:txBody>
          <a:bodyPr/>
          <a:lstStyle/>
          <a:p>
            <a:fld id="{7406E31F-06A3-AF49-B621-0519643BEDE9}" type="datetime1">
              <a:rPr lang="sv-SE" smtClean="0"/>
              <a:t>2025-11-10</a:t>
            </a:fld>
            <a:endParaRPr lang="sv-SE"/>
          </a:p>
        </p:txBody>
      </p:sp>
      <p:sp>
        <p:nvSpPr>
          <p:cNvPr id="5" name="Platshållare för sidfot 4">
            <a:extLst>
              <a:ext uri="{FF2B5EF4-FFF2-40B4-BE49-F238E27FC236}">
                <a16:creationId xmlns:a16="http://schemas.microsoft.com/office/drawing/2014/main" id="{F198C71B-C841-3CD7-91DF-F6FB96ACCC9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B960BDF-0BE6-BA20-81D2-B32297355C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7" name="Frihandsfigur 6">
            <a:extLst>
              <a:ext uri="{FF2B5EF4-FFF2-40B4-BE49-F238E27FC236}">
                <a16:creationId xmlns:a16="http://schemas.microsoft.com/office/drawing/2014/main" id="{A7EB1C4B-A7C7-2078-334E-52340DA15CC0}"/>
              </a:ext>
            </a:extLst>
          </p:cNvPr>
          <p:cNvSpPr/>
          <p:nvPr userDrawn="1"/>
        </p:nvSpPr>
        <p:spPr>
          <a:xfrm rot="10800000">
            <a:off x="-52085" y="-7434"/>
            <a:ext cx="1932923" cy="1962264"/>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Frihandsfigur 7">
            <a:extLst>
              <a:ext uri="{FF2B5EF4-FFF2-40B4-BE49-F238E27FC236}">
                <a16:creationId xmlns:a16="http://schemas.microsoft.com/office/drawing/2014/main" id="{427CA06C-B4A9-275D-1838-D89832F4E990}"/>
              </a:ext>
            </a:extLst>
          </p:cNvPr>
          <p:cNvSpPr/>
          <p:nvPr userDrawn="1"/>
        </p:nvSpPr>
        <p:spPr>
          <a:xfrm rot="10800000">
            <a:off x="10987893" y="5770829"/>
            <a:ext cx="1323054" cy="1087171"/>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Lst>
            <a:ahLst/>
            <a:cxnLst>
              <a:cxn ang="0">
                <a:pos x="connsiteX0" y="connsiteY0"/>
              </a:cxn>
              <a:cxn ang="0">
                <a:pos x="connsiteX1" y="connsiteY1"/>
              </a:cxn>
            </a:cxnLst>
            <a:rect l="l" t="t" r="r" b="b"/>
            <a:pathLst>
              <a:path w="1984647" h="1371630">
                <a:moveTo>
                  <a:pt x="1984647" y="0"/>
                </a:moveTo>
                <a:cubicBezTo>
                  <a:pt x="1911316" y="1224746"/>
                  <a:pt x="779739" y="1401870"/>
                  <a:pt x="0" y="1367883"/>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5292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 Lav">
    <p:bg>
      <p:bgPr>
        <a:solidFill>
          <a:schemeClr val="accent2"/>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3CB39DED-C566-6C59-FE59-08D31DD8810C}"/>
              </a:ext>
            </a:extLst>
          </p:cNvPr>
          <p:cNvSpPr>
            <a:spLocks noGrp="1"/>
          </p:cNvSpPr>
          <p:nvPr>
            <p:ph type="dt" sz="half" idx="10"/>
          </p:nvPr>
        </p:nvSpPr>
        <p:spPr/>
        <p:txBody>
          <a:bodyPr/>
          <a:lstStyle/>
          <a:p>
            <a:fld id="{73E3C711-982B-D046-BF52-A66AACCAAE39}" type="datetime1">
              <a:rPr lang="sv-SE" smtClean="0"/>
              <a:t>2025-11-10</a:t>
            </a:fld>
            <a:endParaRPr lang="sv-SE"/>
          </a:p>
        </p:txBody>
      </p:sp>
      <p:sp>
        <p:nvSpPr>
          <p:cNvPr id="5" name="Platshållare för sidfot 4">
            <a:extLst>
              <a:ext uri="{FF2B5EF4-FFF2-40B4-BE49-F238E27FC236}">
                <a16:creationId xmlns:a16="http://schemas.microsoft.com/office/drawing/2014/main" id="{F198C71B-C841-3CD7-91DF-F6FB96ACCC9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B960BDF-0BE6-BA20-81D2-B32297355C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7" name="Frihandsfigur 6">
            <a:extLst>
              <a:ext uri="{FF2B5EF4-FFF2-40B4-BE49-F238E27FC236}">
                <a16:creationId xmlns:a16="http://schemas.microsoft.com/office/drawing/2014/main" id="{A7EB1C4B-A7C7-2078-334E-52340DA15CC0}"/>
              </a:ext>
            </a:extLst>
          </p:cNvPr>
          <p:cNvSpPr/>
          <p:nvPr userDrawn="1"/>
        </p:nvSpPr>
        <p:spPr>
          <a:xfrm rot="10800000">
            <a:off x="-52085" y="-7434"/>
            <a:ext cx="1932923" cy="1962264"/>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Frihandsfigur 7">
            <a:extLst>
              <a:ext uri="{FF2B5EF4-FFF2-40B4-BE49-F238E27FC236}">
                <a16:creationId xmlns:a16="http://schemas.microsoft.com/office/drawing/2014/main" id="{427CA06C-B4A9-275D-1838-D89832F4E990}"/>
              </a:ext>
            </a:extLst>
          </p:cNvPr>
          <p:cNvSpPr/>
          <p:nvPr userDrawn="1"/>
        </p:nvSpPr>
        <p:spPr>
          <a:xfrm rot="10800000">
            <a:off x="10987893" y="5770829"/>
            <a:ext cx="1323054" cy="1087171"/>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Lst>
            <a:ahLst/>
            <a:cxnLst>
              <a:cxn ang="0">
                <a:pos x="connsiteX0" y="connsiteY0"/>
              </a:cxn>
              <a:cxn ang="0">
                <a:pos x="connsiteX1" y="connsiteY1"/>
              </a:cxn>
            </a:cxnLst>
            <a:rect l="l" t="t" r="r" b="b"/>
            <a:pathLst>
              <a:path w="1984647" h="1371630">
                <a:moveTo>
                  <a:pt x="1984647" y="0"/>
                </a:moveTo>
                <a:cubicBezTo>
                  <a:pt x="1911316" y="1224746"/>
                  <a:pt x="779739" y="1401870"/>
                  <a:pt x="0" y="1367883"/>
                </a:cubicBezTo>
              </a:path>
            </a:pathLst>
          </a:custGeom>
          <a:noFill/>
          <a:ln w="12700">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1">
            <a:extLst>
              <a:ext uri="{FF2B5EF4-FFF2-40B4-BE49-F238E27FC236}">
                <a16:creationId xmlns:a16="http://schemas.microsoft.com/office/drawing/2014/main" id="{791B5D01-31F5-8272-4EC8-B3F222E09EA7}"/>
              </a:ext>
            </a:extLst>
          </p:cNvPr>
          <p:cNvSpPr>
            <a:spLocks noGrp="1"/>
          </p:cNvSpPr>
          <p:nvPr>
            <p:ph type="title"/>
          </p:nvPr>
        </p:nvSpPr>
        <p:spPr>
          <a:xfrm>
            <a:off x="1309832" y="1939925"/>
            <a:ext cx="9559636" cy="2852737"/>
          </a:xfrm>
        </p:spPr>
        <p:txBody>
          <a:bodyPr anchor="ctr"/>
          <a:lstStyle>
            <a:lvl1pPr algn="ctr">
              <a:defRPr sz="6000"/>
            </a:lvl1pPr>
          </a:lstStyle>
          <a:p>
            <a:r>
              <a:rPr lang="sv-SE"/>
              <a:t>Klicka här för att ändra mall för rubrikformat</a:t>
            </a:r>
          </a:p>
        </p:txBody>
      </p:sp>
      <p:sp>
        <p:nvSpPr>
          <p:cNvPr id="10" name="Platshållare för text 2">
            <a:extLst>
              <a:ext uri="{FF2B5EF4-FFF2-40B4-BE49-F238E27FC236}">
                <a16:creationId xmlns:a16="http://schemas.microsoft.com/office/drawing/2014/main" id="{2E9A86DA-3BD2-E4C2-82BB-86FED21AB176}"/>
              </a:ext>
            </a:extLst>
          </p:cNvPr>
          <p:cNvSpPr>
            <a:spLocks noGrp="1"/>
          </p:cNvSpPr>
          <p:nvPr>
            <p:ph type="body" idx="1"/>
          </p:nvPr>
        </p:nvSpPr>
        <p:spPr>
          <a:xfrm>
            <a:off x="1309832" y="5097929"/>
            <a:ext cx="9559636" cy="991721"/>
          </a:xfrm>
        </p:spPr>
        <p:txBody>
          <a:bodyPr/>
          <a:lstStyle>
            <a:lvl1pPr marL="0" indent="0" algn="ctr">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562653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 Sand">
    <p:bg>
      <p:bgPr>
        <a:solidFill>
          <a:schemeClr val="accent5"/>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3CB39DED-C566-6C59-FE59-08D31DD8810C}"/>
              </a:ext>
            </a:extLst>
          </p:cNvPr>
          <p:cNvSpPr>
            <a:spLocks noGrp="1"/>
          </p:cNvSpPr>
          <p:nvPr>
            <p:ph type="dt" sz="half" idx="10"/>
          </p:nvPr>
        </p:nvSpPr>
        <p:spPr/>
        <p:txBody>
          <a:bodyPr/>
          <a:lstStyle/>
          <a:p>
            <a:fld id="{C11CD55A-F24F-C646-A4C4-57E77EDF72BF}" type="datetime1">
              <a:rPr lang="sv-SE" smtClean="0"/>
              <a:t>2025-11-10</a:t>
            </a:fld>
            <a:endParaRPr lang="sv-SE"/>
          </a:p>
        </p:txBody>
      </p:sp>
      <p:sp>
        <p:nvSpPr>
          <p:cNvPr id="5" name="Platshållare för sidfot 4">
            <a:extLst>
              <a:ext uri="{FF2B5EF4-FFF2-40B4-BE49-F238E27FC236}">
                <a16:creationId xmlns:a16="http://schemas.microsoft.com/office/drawing/2014/main" id="{F198C71B-C841-3CD7-91DF-F6FB96ACCC9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B960BDF-0BE6-BA20-81D2-B32297355C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7" name="Frihandsfigur 6">
            <a:extLst>
              <a:ext uri="{FF2B5EF4-FFF2-40B4-BE49-F238E27FC236}">
                <a16:creationId xmlns:a16="http://schemas.microsoft.com/office/drawing/2014/main" id="{A7EB1C4B-A7C7-2078-334E-52340DA15CC0}"/>
              </a:ext>
            </a:extLst>
          </p:cNvPr>
          <p:cNvSpPr/>
          <p:nvPr userDrawn="1"/>
        </p:nvSpPr>
        <p:spPr>
          <a:xfrm rot="10800000">
            <a:off x="-52085" y="-7434"/>
            <a:ext cx="1932923" cy="1962264"/>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Frihandsfigur 7">
            <a:extLst>
              <a:ext uri="{FF2B5EF4-FFF2-40B4-BE49-F238E27FC236}">
                <a16:creationId xmlns:a16="http://schemas.microsoft.com/office/drawing/2014/main" id="{427CA06C-B4A9-275D-1838-D89832F4E990}"/>
              </a:ext>
            </a:extLst>
          </p:cNvPr>
          <p:cNvSpPr/>
          <p:nvPr userDrawn="1"/>
        </p:nvSpPr>
        <p:spPr>
          <a:xfrm rot="10800000">
            <a:off x="10987893" y="5770829"/>
            <a:ext cx="1323054" cy="1087171"/>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Lst>
            <a:ahLst/>
            <a:cxnLst>
              <a:cxn ang="0">
                <a:pos x="connsiteX0" y="connsiteY0"/>
              </a:cxn>
              <a:cxn ang="0">
                <a:pos x="connsiteX1" y="connsiteY1"/>
              </a:cxn>
            </a:cxnLst>
            <a:rect l="l" t="t" r="r" b="b"/>
            <a:pathLst>
              <a:path w="1984647" h="1371630">
                <a:moveTo>
                  <a:pt x="1984647" y="0"/>
                </a:moveTo>
                <a:cubicBezTo>
                  <a:pt x="1911316" y="1224746"/>
                  <a:pt x="779739" y="1401870"/>
                  <a:pt x="0" y="1367883"/>
                </a:cubicBezTo>
              </a:path>
            </a:pathLst>
          </a:custGeom>
          <a:noFill/>
          <a:ln w="1270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1">
            <a:extLst>
              <a:ext uri="{FF2B5EF4-FFF2-40B4-BE49-F238E27FC236}">
                <a16:creationId xmlns:a16="http://schemas.microsoft.com/office/drawing/2014/main" id="{4555BF2C-0915-7823-2EB9-57D0E7D6CD1E}"/>
              </a:ext>
            </a:extLst>
          </p:cNvPr>
          <p:cNvSpPr>
            <a:spLocks noGrp="1"/>
          </p:cNvSpPr>
          <p:nvPr>
            <p:ph type="title"/>
          </p:nvPr>
        </p:nvSpPr>
        <p:spPr>
          <a:xfrm>
            <a:off x="1309832" y="1939925"/>
            <a:ext cx="9559636" cy="2852737"/>
          </a:xfrm>
        </p:spPr>
        <p:txBody>
          <a:bodyPr anchor="ctr"/>
          <a:lstStyle>
            <a:lvl1pPr algn="ctr">
              <a:defRPr sz="6000"/>
            </a:lvl1pPr>
          </a:lstStyle>
          <a:p>
            <a:r>
              <a:rPr lang="sv-SE"/>
              <a:t>Klicka här för att ändra mall för rubrikformat</a:t>
            </a:r>
          </a:p>
        </p:txBody>
      </p:sp>
      <p:sp>
        <p:nvSpPr>
          <p:cNvPr id="10" name="Platshållare för text 2">
            <a:extLst>
              <a:ext uri="{FF2B5EF4-FFF2-40B4-BE49-F238E27FC236}">
                <a16:creationId xmlns:a16="http://schemas.microsoft.com/office/drawing/2014/main" id="{435E3B75-117D-0763-B906-784B8DF1E3EE}"/>
              </a:ext>
            </a:extLst>
          </p:cNvPr>
          <p:cNvSpPr>
            <a:spLocks noGrp="1"/>
          </p:cNvSpPr>
          <p:nvPr>
            <p:ph type="body" idx="1"/>
          </p:nvPr>
        </p:nvSpPr>
        <p:spPr>
          <a:xfrm>
            <a:off x="1309832" y="5097929"/>
            <a:ext cx="9559636" cy="991721"/>
          </a:xfrm>
        </p:spPr>
        <p:txBody>
          <a:bodyPr/>
          <a:lstStyle>
            <a:lvl1pPr marL="0" indent="0" algn="ctr">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254908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B4483E-7602-DA4B-91E4-B22B477EE2EA}"/>
              </a:ext>
            </a:extLst>
          </p:cNvPr>
          <p:cNvSpPr>
            <a:spLocks noGrp="1"/>
          </p:cNvSpPr>
          <p:nvPr>
            <p:ph type="title"/>
          </p:nvPr>
        </p:nvSpPr>
        <p:spPr>
          <a:xfrm>
            <a:off x="1374775" y="1760111"/>
            <a:ext cx="3182938" cy="1285875"/>
          </a:xfrm>
        </p:spPr>
        <p:txBody>
          <a:bodyPr anchor="t"/>
          <a:lstStyle>
            <a:lvl1pPr>
              <a:defRPr sz="2800"/>
            </a:lvl1pPr>
          </a:lstStyle>
          <a:p>
            <a:r>
              <a:rPr lang="sv-SE"/>
              <a:t>Klicka här för att ändra mall för rubrikformat</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C4739231-CDFD-2548-9407-618138BBA176}" type="datetime1">
              <a:rPr lang="sv-SE" smtClean="0"/>
              <a:t>2025-11-10</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4737100" y="1805049"/>
            <a:ext cx="6080125" cy="4411601"/>
          </a:xfrm>
        </p:spPr>
        <p:txBody>
          <a:bodyPr/>
          <a:lstStyle>
            <a:lvl1pPr marL="228600" indent="-228600">
              <a:lnSpc>
                <a:spcPct val="100000"/>
              </a:lnSpc>
              <a:spcBef>
                <a:spcPts val="2000"/>
              </a:spcBef>
              <a:buClr>
                <a:schemeClr val="accent1"/>
              </a:buClr>
              <a:buFont typeface="Arial" panose="020B0604020202020204" pitchFamily="34" charset="0"/>
              <a:buChar char="•"/>
              <a:defRPr sz="2000"/>
            </a:lvl1pPr>
            <a:lvl2pPr marL="685800" indent="-228600">
              <a:lnSpc>
                <a:spcPct val="100000"/>
              </a:lnSpc>
              <a:spcBef>
                <a:spcPts val="2300"/>
              </a:spcBef>
              <a:buClr>
                <a:schemeClr val="accent1"/>
              </a:buClr>
              <a:buFont typeface="Arial" panose="020B0604020202020204" pitchFamily="34" charset="0"/>
              <a:buChar char="•"/>
              <a:defRPr sz="1800"/>
            </a:lvl2pPr>
            <a:lvl3pPr marL="1143000" indent="-228600">
              <a:lnSpc>
                <a:spcPct val="100000"/>
              </a:lnSpc>
              <a:spcBef>
                <a:spcPts val="1700"/>
              </a:spcBef>
              <a:buClr>
                <a:schemeClr val="accent1"/>
              </a:buClr>
              <a:buFont typeface="Arial" panose="020B0604020202020204" pitchFamily="34" charset="0"/>
              <a:buChar char="•"/>
              <a:defRPr sz="1600"/>
            </a:lvl3pPr>
            <a:lvl4pPr marL="1600200" indent="-228600">
              <a:lnSpc>
                <a:spcPct val="100000"/>
              </a:lnSpc>
              <a:spcBef>
                <a:spcPts val="1700"/>
              </a:spcBef>
              <a:buClr>
                <a:schemeClr val="accent1"/>
              </a:buClr>
              <a:buFont typeface="Arial" panose="020B0604020202020204" pitchFamily="34" charset="0"/>
              <a:buChar char="•"/>
              <a:defRPr sz="1400"/>
            </a:lvl4pPr>
            <a:lvl5pPr marL="2057400" indent="-228600">
              <a:lnSpc>
                <a:spcPct val="100000"/>
              </a:lnSpc>
              <a:spcBef>
                <a:spcPts val="1700"/>
              </a:spcBef>
              <a:buClr>
                <a:schemeClr val="accent1"/>
              </a:buClr>
              <a:buFont typeface="Arial" panose="020B0604020202020204" pitchFamily="34" charset="0"/>
              <a:buChar char="•"/>
              <a:defRPr sz="12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Frihandsfigur 5">
            <a:extLst>
              <a:ext uri="{FF2B5EF4-FFF2-40B4-BE49-F238E27FC236}">
                <a16:creationId xmlns:a16="http://schemas.microsoft.com/office/drawing/2014/main" id="{B4834D1F-85A2-FE1C-1832-8B8C901D140D}"/>
              </a:ext>
            </a:extLst>
          </p:cNvPr>
          <p:cNvSpPr/>
          <p:nvPr userDrawn="1"/>
        </p:nvSpPr>
        <p:spPr>
          <a:xfrm rot="4324246">
            <a:off x="9957670" y="3782349"/>
            <a:ext cx="1864674" cy="3346873"/>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Lst>
            <a:ahLst/>
            <a:cxnLst>
              <a:cxn ang="0">
                <a:pos x="connsiteX0" y="connsiteY0"/>
              </a:cxn>
              <a:cxn ang="0">
                <a:pos x="connsiteX1" y="connsiteY1"/>
              </a:cxn>
              <a:cxn ang="0">
                <a:pos x="connsiteX2" y="connsiteY2"/>
              </a:cxn>
            </a:cxnLst>
            <a:rect l="l" t="t" r="r" b="b"/>
            <a:pathLst>
              <a:path w="2374282" h="3846496">
                <a:moveTo>
                  <a:pt x="2374282" y="3846496"/>
                </a:moveTo>
                <a:cubicBezTo>
                  <a:pt x="1137493" y="3782284"/>
                  <a:pt x="1564614" y="2710818"/>
                  <a:pt x="1177655" y="2069735"/>
                </a:cubicBezTo>
                <a:cubicBezTo>
                  <a:pt x="790697" y="1428652"/>
                  <a:pt x="-243467" y="1435483"/>
                  <a:pt x="52531" y="0"/>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Frihandsfigur 6">
            <a:extLst>
              <a:ext uri="{FF2B5EF4-FFF2-40B4-BE49-F238E27FC236}">
                <a16:creationId xmlns:a16="http://schemas.microsoft.com/office/drawing/2014/main" id="{4F39EB9E-7488-C86F-F2FC-C9778F33A969}"/>
              </a:ext>
            </a:extLst>
          </p:cNvPr>
          <p:cNvSpPr/>
          <p:nvPr userDrawn="1"/>
        </p:nvSpPr>
        <p:spPr>
          <a:xfrm rot="5400000">
            <a:off x="41843" y="732395"/>
            <a:ext cx="1210330" cy="1294018"/>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734882"/>
              <a:gd name="connsiteY0" fmla="*/ 2602461 h 2602461"/>
              <a:gd name="connsiteX1" fmla="*/ 1479666 w 1734882"/>
              <a:gd name="connsiteY1" fmla="*/ 773661 h 2602461"/>
              <a:gd name="connsiteX2" fmla="*/ 1734882 w 1734882"/>
              <a:gd name="connsiteY2" fmla="*/ 0 h 2602461"/>
              <a:gd name="connsiteX0" fmla="*/ 0 w 1734882"/>
              <a:gd name="connsiteY0" fmla="*/ 2602461 h 2602461"/>
              <a:gd name="connsiteX1" fmla="*/ 1734882 w 1734882"/>
              <a:gd name="connsiteY1" fmla="*/ 0 h 2602461"/>
              <a:gd name="connsiteX0" fmla="*/ 0 w 1734882"/>
              <a:gd name="connsiteY0" fmla="*/ 2602461 h 2602461"/>
              <a:gd name="connsiteX1" fmla="*/ 1734882 w 1734882"/>
              <a:gd name="connsiteY1" fmla="*/ 0 h 2602461"/>
              <a:gd name="connsiteX0" fmla="*/ 0 w 1734882"/>
              <a:gd name="connsiteY0" fmla="*/ 2602461 h 2602461"/>
              <a:gd name="connsiteX1" fmla="*/ 1734882 w 1734882"/>
              <a:gd name="connsiteY1" fmla="*/ 0 h 2602461"/>
              <a:gd name="connsiteX0" fmla="*/ 0 w 1673652"/>
              <a:gd name="connsiteY0" fmla="*/ 2602461 h 2602461"/>
              <a:gd name="connsiteX1" fmla="*/ 1673652 w 1673652"/>
              <a:gd name="connsiteY1" fmla="*/ 0 h 2602461"/>
              <a:gd name="connsiteX0" fmla="*/ 0 w 1674914"/>
              <a:gd name="connsiteY0" fmla="*/ 2602461 h 2602461"/>
              <a:gd name="connsiteX1" fmla="*/ 1673652 w 1674914"/>
              <a:gd name="connsiteY1" fmla="*/ 0 h 2602461"/>
            </a:gdLst>
            <a:ahLst/>
            <a:cxnLst>
              <a:cxn ang="0">
                <a:pos x="connsiteX0" y="connsiteY0"/>
              </a:cxn>
              <a:cxn ang="0">
                <a:pos x="connsiteX1" y="connsiteY1"/>
              </a:cxn>
            </a:cxnLst>
            <a:rect l="l" t="t" r="r" b="b"/>
            <a:pathLst>
              <a:path w="1674914" h="2602461">
                <a:moveTo>
                  <a:pt x="0" y="2602461"/>
                </a:moveTo>
                <a:cubicBezTo>
                  <a:pt x="6827" y="889631"/>
                  <a:pt x="1728054" y="1193761"/>
                  <a:pt x="1673652"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80209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med bild">
    <p:bg>
      <p:bgPr>
        <a:solidFill>
          <a:schemeClr val="bg2"/>
        </a:solidFill>
        <a:effectLst/>
      </p:bgPr>
    </p:bg>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4BC008C3-707B-CF74-6737-AB7D95357E82}"/>
              </a:ext>
            </a:extLst>
          </p:cNvPr>
          <p:cNvSpPr>
            <a:spLocks noGrp="1"/>
          </p:cNvSpPr>
          <p:nvPr>
            <p:ph type="pic" sz="quarter" idx="14" hasCustomPrompt="1"/>
          </p:nvPr>
        </p:nvSpPr>
        <p:spPr>
          <a:xfrm>
            <a:off x="6349274" y="-9426"/>
            <a:ext cx="5842726" cy="6886280"/>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txBody>
          <a:bodyPr wrap="square" anchor="ctr">
            <a:noAutofit/>
          </a:bodyPr>
          <a:lstStyle>
            <a:lvl1pPr marL="0" indent="0" algn="ctr">
              <a:buNone/>
              <a:defRPr/>
            </a:lvl1pPr>
          </a:lstStyle>
          <a:p>
            <a:r>
              <a:rPr lang="sv-SE" dirty="0"/>
              <a:t>Klicka på ikonen eller dra och släpp för att infoga en bild</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616DF962-4EA5-7A47-9A06-81A00265EDC4}" type="datetime1">
              <a:rPr lang="sv-SE" smtClean="0"/>
              <a:t>2025-11-10</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3018118"/>
            <a:ext cx="4883068" cy="3227107"/>
          </a:xfrm>
        </p:spPr>
        <p:txBody>
          <a:bodyPr/>
          <a:lstStyle>
            <a:lvl1pPr>
              <a:defRPr sz="2000"/>
            </a:lvl1pPr>
            <a:lvl2pPr>
              <a:defRPr sz="1800"/>
            </a:lvl2pPr>
            <a:lvl3pPr>
              <a:defRPr sz="1600"/>
            </a:lvl3pPr>
            <a:lvl4pPr>
              <a:defRPr sz="1400"/>
            </a:lvl4pPr>
            <a:lvl5pPr>
              <a:defRPr sz="14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1778712"/>
            <a:ext cx="4883067" cy="1077918"/>
          </a:xfrm>
        </p:spPr>
        <p:txBody>
          <a:bodyPr/>
          <a:lstStyle/>
          <a:p>
            <a:r>
              <a:rPr lang="sv-SE"/>
              <a:t>Klicka här för att ändra mall för rubrikformat</a:t>
            </a:r>
          </a:p>
        </p:txBody>
      </p:sp>
      <p:sp>
        <p:nvSpPr>
          <p:cNvPr id="2" name="Frihandsfigur 1">
            <a:extLst>
              <a:ext uri="{FF2B5EF4-FFF2-40B4-BE49-F238E27FC236}">
                <a16:creationId xmlns:a16="http://schemas.microsoft.com/office/drawing/2014/main" id="{51C7F583-E203-EB6A-D76F-5A1DC32AA1D8}"/>
              </a:ext>
            </a:extLst>
          </p:cNvPr>
          <p:cNvSpPr/>
          <p:nvPr userDrawn="1"/>
        </p:nvSpPr>
        <p:spPr>
          <a:xfrm>
            <a:off x="-51814" y="-50665"/>
            <a:ext cx="1323054" cy="1087171"/>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Lst>
            <a:ahLst/>
            <a:cxnLst>
              <a:cxn ang="0">
                <a:pos x="connsiteX0" y="connsiteY0"/>
              </a:cxn>
              <a:cxn ang="0">
                <a:pos x="connsiteX1" y="connsiteY1"/>
              </a:cxn>
            </a:cxnLst>
            <a:rect l="l" t="t" r="r" b="b"/>
            <a:pathLst>
              <a:path w="1984647" h="1371630">
                <a:moveTo>
                  <a:pt x="1984647" y="0"/>
                </a:moveTo>
                <a:cubicBezTo>
                  <a:pt x="1911316" y="1224746"/>
                  <a:pt x="779739" y="1401870"/>
                  <a:pt x="0" y="1367883"/>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369558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37412A2-B2BC-62BE-DCE7-EB8C5EDE592F}"/>
              </a:ext>
            </a:extLst>
          </p:cNvPr>
          <p:cNvSpPr>
            <a:spLocks noGrp="1"/>
          </p:cNvSpPr>
          <p:nvPr>
            <p:ph type="title"/>
          </p:nvPr>
        </p:nvSpPr>
        <p:spPr>
          <a:xfrm>
            <a:off x="557214" y="862007"/>
            <a:ext cx="11075986" cy="1077918"/>
          </a:xfrm>
          <a:prstGeom prst="rect">
            <a:avLst/>
          </a:prstGeom>
        </p:spPr>
        <p:txBody>
          <a:bodyPr vert="horz" lIns="91440" tIns="45720" rIns="91440" bIns="45720" rtlCol="0" anchor="t">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5CEA1A1-03B6-7C2C-A464-972B478892F5}"/>
              </a:ext>
            </a:extLst>
          </p:cNvPr>
          <p:cNvSpPr>
            <a:spLocks noGrp="1"/>
          </p:cNvSpPr>
          <p:nvPr>
            <p:ph type="body" idx="1"/>
          </p:nvPr>
        </p:nvSpPr>
        <p:spPr>
          <a:xfrm>
            <a:off x="557213" y="2084119"/>
            <a:ext cx="11075987" cy="4161106"/>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6E4C8E3-FDC2-E7BF-6348-2A4F5DF3A11D}"/>
              </a:ext>
            </a:extLst>
          </p:cNvPr>
          <p:cNvSpPr>
            <a:spLocks noGrp="1"/>
          </p:cNvSpPr>
          <p:nvPr>
            <p:ph type="dt" sz="half" idx="2"/>
          </p:nvPr>
        </p:nvSpPr>
        <p:spPr>
          <a:xfrm>
            <a:off x="3459015" y="6416238"/>
            <a:ext cx="2706688" cy="257733"/>
          </a:xfrm>
          <a:prstGeom prst="rect">
            <a:avLst/>
          </a:prstGeom>
        </p:spPr>
        <p:txBody>
          <a:bodyPr vert="horz" lIns="91440" tIns="45720" rIns="91440" bIns="45720" rtlCol="0" anchor="t"/>
          <a:lstStyle>
            <a:lvl1pPr algn="l">
              <a:defRPr sz="800">
                <a:solidFill>
                  <a:schemeClr val="tx1">
                    <a:tint val="82000"/>
                  </a:schemeClr>
                </a:solidFill>
              </a:defRPr>
            </a:lvl1pPr>
          </a:lstStyle>
          <a:p>
            <a:fld id="{04D33F35-DF0E-D940-999A-5C8E1D8B5435}" type="datetime1">
              <a:rPr lang="sv-SE" smtClean="0"/>
              <a:t>2025-11-10</a:t>
            </a:fld>
            <a:endParaRPr lang="sv-SE"/>
          </a:p>
        </p:txBody>
      </p:sp>
      <p:sp>
        <p:nvSpPr>
          <p:cNvPr id="5" name="Platshållare för sidfot 4">
            <a:extLst>
              <a:ext uri="{FF2B5EF4-FFF2-40B4-BE49-F238E27FC236}">
                <a16:creationId xmlns:a16="http://schemas.microsoft.com/office/drawing/2014/main" id="{4A4C122B-590B-BEAE-0075-E88C4B5ABBD8}"/>
              </a:ext>
            </a:extLst>
          </p:cNvPr>
          <p:cNvSpPr>
            <a:spLocks noGrp="1"/>
          </p:cNvSpPr>
          <p:nvPr>
            <p:ph type="ftr" sz="quarter" idx="3"/>
          </p:nvPr>
        </p:nvSpPr>
        <p:spPr>
          <a:xfrm>
            <a:off x="557213" y="6416238"/>
            <a:ext cx="2706688" cy="257733"/>
          </a:xfrm>
          <a:prstGeom prst="rect">
            <a:avLst/>
          </a:prstGeom>
        </p:spPr>
        <p:txBody>
          <a:bodyPr vert="horz" lIns="91440" tIns="45720" rIns="91440" bIns="45720" rtlCol="0" anchor="t"/>
          <a:lstStyle>
            <a:lvl1pPr algn="l">
              <a:defRPr sz="800">
                <a:solidFill>
                  <a:schemeClr val="tx1">
                    <a:tint val="82000"/>
                  </a:schemeClr>
                </a:solidFill>
              </a:defRPr>
            </a:lvl1pPr>
          </a:lstStyle>
          <a:p>
            <a:r>
              <a:rPr lang="sv-SE"/>
              <a:t>Sidfot</a:t>
            </a:r>
          </a:p>
        </p:txBody>
      </p:sp>
      <p:sp>
        <p:nvSpPr>
          <p:cNvPr id="6" name="Platshållare för bildnummer 5">
            <a:extLst>
              <a:ext uri="{FF2B5EF4-FFF2-40B4-BE49-F238E27FC236}">
                <a16:creationId xmlns:a16="http://schemas.microsoft.com/office/drawing/2014/main" id="{121E6D19-364F-102B-8EC5-D0364480CF6F}"/>
              </a:ext>
            </a:extLst>
          </p:cNvPr>
          <p:cNvSpPr>
            <a:spLocks noGrp="1"/>
          </p:cNvSpPr>
          <p:nvPr>
            <p:ph type="sldNum" sz="quarter" idx="4"/>
          </p:nvPr>
        </p:nvSpPr>
        <p:spPr>
          <a:xfrm>
            <a:off x="8926512" y="6416238"/>
            <a:ext cx="2706688" cy="257733"/>
          </a:xfrm>
          <a:prstGeom prst="rect">
            <a:avLst/>
          </a:prstGeom>
        </p:spPr>
        <p:txBody>
          <a:bodyPr vert="horz" lIns="91440" tIns="45720" rIns="91440" bIns="45720" rtlCol="0" anchor="t"/>
          <a:lstStyle>
            <a:lvl1pPr algn="r">
              <a:defRPr sz="800">
                <a:solidFill>
                  <a:schemeClr val="tx1">
                    <a:tint val="82000"/>
                  </a:schemeClr>
                </a:solidFill>
              </a:defRPr>
            </a:lvl1pPr>
          </a:lstStyle>
          <a:p>
            <a:fld id="{87D0077D-55B0-1E4E-8AB8-E051B9750EFC}" type="slidenum">
              <a:rPr lang="sv-SE" smtClean="0"/>
              <a:pPr/>
              <a:t>‹#›</a:t>
            </a:fld>
            <a:endParaRPr lang="sv-SE"/>
          </a:p>
        </p:txBody>
      </p:sp>
      <p:pic>
        <p:nvPicPr>
          <p:cNvPr id="8" name="Bild 7">
            <a:extLst>
              <a:ext uri="{FF2B5EF4-FFF2-40B4-BE49-F238E27FC236}">
                <a16:creationId xmlns:a16="http://schemas.microsoft.com/office/drawing/2014/main" id="{ACE8D82B-602D-B6F5-F305-D7D21FEB4657}"/>
              </a:ext>
            </a:extLst>
          </p:cNvPr>
          <p:cNvPicPr>
            <a:picLocks noChangeAspect="1"/>
          </p:cNvPicPr>
          <p:nvPr userDrawn="1"/>
        </p:nvPicPr>
        <p:blipFill>
          <a:blip r:embed="rId35" cstate="print">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5805752" y="1"/>
            <a:ext cx="580496" cy="556612"/>
          </a:xfrm>
          <a:prstGeom prst="rect">
            <a:avLst/>
          </a:prstGeom>
        </p:spPr>
      </p:pic>
    </p:spTree>
    <p:extLst>
      <p:ext uri="{BB962C8B-B14F-4D97-AF65-F5344CB8AC3E}">
        <p14:creationId xmlns:p14="http://schemas.microsoft.com/office/powerpoint/2010/main" val="3150588790"/>
      </p:ext>
    </p:extLst>
  </p:cSld>
  <p:clrMap bg1="lt1" tx1="dk1" bg2="lt2" tx2="dk2" accent1="accent1" accent2="accent2" accent3="accent3" accent4="accent4" accent5="accent5" accent6="accent6" hlink="hlink" folHlink="folHlink"/>
  <p:sldLayoutIdLst>
    <p:sldLayoutId id="2147483792" r:id="rId1"/>
    <p:sldLayoutId id="2147483811" r:id="rId2"/>
    <p:sldLayoutId id="2147483812" r:id="rId3"/>
    <p:sldLayoutId id="2147483813" r:id="rId4"/>
    <p:sldLayoutId id="2147483794" r:id="rId5"/>
    <p:sldLayoutId id="2147483795" r:id="rId6"/>
    <p:sldLayoutId id="2147483796" r:id="rId7"/>
    <p:sldLayoutId id="2147483798" r:id="rId8"/>
    <p:sldLayoutId id="2147483826" r:id="rId9"/>
    <p:sldLayoutId id="2147483830" r:id="rId10"/>
    <p:sldLayoutId id="2147483793" r:id="rId11"/>
    <p:sldLayoutId id="2147483817" r:id="rId12"/>
    <p:sldLayoutId id="2147483820" r:id="rId13"/>
    <p:sldLayoutId id="2147483831" r:id="rId14"/>
    <p:sldLayoutId id="2147483797" r:id="rId15"/>
    <p:sldLayoutId id="2147483818" r:id="rId16"/>
    <p:sldLayoutId id="2147483821" r:id="rId17"/>
    <p:sldLayoutId id="2147483802" r:id="rId18"/>
    <p:sldLayoutId id="2147483803" r:id="rId19"/>
    <p:sldLayoutId id="2147483827" r:id="rId20"/>
    <p:sldLayoutId id="2147483828" r:id="rId21"/>
    <p:sldLayoutId id="2147483829" r:id="rId22"/>
    <p:sldLayoutId id="2147483825" r:id="rId23"/>
    <p:sldLayoutId id="2147483815" r:id="rId24"/>
    <p:sldLayoutId id="2147483823" r:id="rId25"/>
    <p:sldLayoutId id="2147483824" r:id="rId26"/>
    <p:sldLayoutId id="2147483832" r:id="rId27"/>
    <p:sldLayoutId id="2147483814" r:id="rId28"/>
    <p:sldLayoutId id="2147483819" r:id="rId29"/>
    <p:sldLayoutId id="2147483822" r:id="rId30"/>
    <p:sldLayoutId id="2147483806" r:id="rId31"/>
    <p:sldLayoutId id="2147483810" r:id="rId32"/>
    <p:sldLayoutId id="2147483816" r:id="rId33"/>
  </p:sldLayoutIdLst>
  <p:hf sldNum="0" hdr="0" ft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2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351" userDrawn="1">
          <p15:clr>
            <a:srgbClr val="F26B43"/>
          </p15:clr>
        </p15:guide>
        <p15:guide id="4" pos="828" userDrawn="1">
          <p15:clr>
            <a:srgbClr val="F26B43"/>
          </p15:clr>
        </p15:guide>
        <p15:guide id="5" pos="942" userDrawn="1">
          <p15:clr>
            <a:srgbClr val="F26B43"/>
          </p15:clr>
        </p15:guide>
        <p15:guide id="6" pos="1419" userDrawn="1">
          <p15:clr>
            <a:srgbClr val="F26B43"/>
          </p15:clr>
        </p15:guide>
        <p15:guide id="7" pos="1533" userDrawn="1">
          <p15:clr>
            <a:srgbClr val="F26B43"/>
          </p15:clr>
        </p15:guide>
        <p15:guide id="8" pos="2010" userDrawn="1">
          <p15:clr>
            <a:srgbClr val="F26B43"/>
          </p15:clr>
        </p15:guide>
        <p15:guide id="9" pos="2124" userDrawn="1">
          <p15:clr>
            <a:srgbClr val="F26B43"/>
          </p15:clr>
        </p15:guide>
        <p15:guide id="10" pos="2601" userDrawn="1">
          <p15:clr>
            <a:srgbClr val="F26B43"/>
          </p15:clr>
        </p15:guide>
        <p15:guide id="11" pos="2714" userDrawn="1">
          <p15:clr>
            <a:srgbClr val="F26B43"/>
          </p15:clr>
        </p15:guide>
        <p15:guide id="12" pos="3192" userDrawn="1">
          <p15:clr>
            <a:srgbClr val="F26B43"/>
          </p15:clr>
        </p15:guide>
        <p15:guide id="13" pos="3305" userDrawn="1">
          <p15:clr>
            <a:srgbClr val="F26B43"/>
          </p15:clr>
        </p15:guide>
        <p15:guide id="14" pos="3783" userDrawn="1">
          <p15:clr>
            <a:srgbClr val="F26B43"/>
          </p15:clr>
        </p15:guide>
        <p15:guide id="15" pos="3896" userDrawn="1">
          <p15:clr>
            <a:srgbClr val="F26B43"/>
          </p15:clr>
        </p15:guide>
        <p15:guide id="16" pos="4374" userDrawn="1">
          <p15:clr>
            <a:srgbClr val="F26B43"/>
          </p15:clr>
        </p15:guide>
        <p15:guide id="17" pos="4487" userDrawn="1">
          <p15:clr>
            <a:srgbClr val="F26B43"/>
          </p15:clr>
        </p15:guide>
        <p15:guide id="18" pos="4965" userDrawn="1">
          <p15:clr>
            <a:srgbClr val="F26B43"/>
          </p15:clr>
        </p15:guide>
        <p15:guide id="19" pos="5078" userDrawn="1">
          <p15:clr>
            <a:srgbClr val="F26B43"/>
          </p15:clr>
        </p15:guide>
        <p15:guide id="20" pos="5555" userDrawn="1">
          <p15:clr>
            <a:srgbClr val="F26B43"/>
          </p15:clr>
        </p15:guide>
        <p15:guide id="21" pos="5669" userDrawn="1">
          <p15:clr>
            <a:srgbClr val="F26B43"/>
          </p15:clr>
        </p15:guide>
        <p15:guide id="22" pos="6146" userDrawn="1">
          <p15:clr>
            <a:srgbClr val="F26B43"/>
          </p15:clr>
        </p15:guide>
        <p15:guide id="23" pos="6260" userDrawn="1">
          <p15:clr>
            <a:srgbClr val="F26B43"/>
          </p15:clr>
        </p15:guide>
        <p15:guide id="24" pos="6737" userDrawn="1">
          <p15:clr>
            <a:srgbClr val="F26B43"/>
          </p15:clr>
        </p15:guide>
        <p15:guide id="25" pos="6851" userDrawn="1">
          <p15:clr>
            <a:srgbClr val="F26B43"/>
          </p15:clr>
        </p15:guide>
        <p15:guide id="26" pos="7328" userDrawn="1">
          <p15:clr>
            <a:srgbClr val="F26B43"/>
          </p15:clr>
        </p15:guide>
        <p15:guide id="27" orient="horz" userDrawn="1">
          <p15:clr>
            <a:srgbClr val="F26B43"/>
          </p15:clr>
        </p15:guide>
        <p15:guide id="28" orient="horz" pos="4320" userDrawn="1">
          <p15:clr>
            <a:srgbClr val="F26B43"/>
          </p15:clr>
        </p15:guide>
        <p15:guide id="29" orient="horz" pos="544" userDrawn="1">
          <p15:clr>
            <a:srgbClr val="F26B43"/>
          </p15:clr>
        </p15:guide>
        <p15:guide id="30" orient="horz" pos="883" userDrawn="1">
          <p15:clr>
            <a:srgbClr val="F26B43"/>
          </p15:clr>
        </p15:guide>
        <p15:guide id="31" orient="horz" pos="1222" userDrawn="1">
          <p15:clr>
            <a:srgbClr val="F26B43"/>
          </p15:clr>
        </p15:guide>
        <p15:guide id="32" orient="horz" pos="1561" userDrawn="1">
          <p15:clr>
            <a:srgbClr val="F26B43"/>
          </p15:clr>
        </p15:guide>
        <p15:guide id="33" orient="horz" pos="1900" userDrawn="1">
          <p15:clr>
            <a:srgbClr val="F26B43"/>
          </p15:clr>
        </p15:guide>
        <p15:guide id="34" orient="horz" pos="2239" userDrawn="1">
          <p15:clr>
            <a:srgbClr val="F26B43"/>
          </p15:clr>
        </p15:guide>
        <p15:guide id="35" orient="horz" pos="2578" userDrawn="1">
          <p15:clr>
            <a:srgbClr val="F26B43"/>
          </p15:clr>
        </p15:guide>
        <p15:guide id="36" orient="horz" pos="2917" userDrawn="1">
          <p15:clr>
            <a:srgbClr val="F26B43"/>
          </p15:clr>
        </p15:guide>
        <p15:guide id="37" orient="horz" pos="3256" userDrawn="1">
          <p15:clr>
            <a:srgbClr val="F26B43"/>
          </p15:clr>
        </p15:guide>
        <p15:guide id="38" orient="horz" pos="3595" userDrawn="1">
          <p15:clr>
            <a:srgbClr val="F26B43"/>
          </p15:clr>
        </p15:guide>
        <p15:guide id="39" orient="horz" pos="393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2.xml"/><Relationship Id="rId5" Type="http://schemas.openxmlformats.org/officeDocument/2006/relationships/image" Target="../media/image38.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hyperlink" Target="http://www.friluftsframjandet.se/om-oss/"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hyperlink" Target="mailto:pontus.bjorkman@friluftsframjandet.s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hyperlink" Target="https://www.friluftsframjandet.se/rapporter"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hyperlink" Target="https://www.naturvardsverket.se/4a9668/globalassets/media/publikationer-pdf/7100/978-91-620-7116-5.pdf"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C1F7CF-2117-4560-AD26-1C122556EE56}"/>
              </a:ext>
            </a:extLst>
          </p:cNvPr>
          <p:cNvSpPr>
            <a:spLocks noGrp="1"/>
          </p:cNvSpPr>
          <p:nvPr>
            <p:ph type="ctrTitle"/>
          </p:nvPr>
        </p:nvSpPr>
        <p:spPr>
          <a:xfrm>
            <a:off x="250271" y="-1576304"/>
            <a:ext cx="8575675" cy="4084147"/>
          </a:xfrm>
        </p:spPr>
        <p:txBody>
          <a:bodyPr/>
          <a:lstStyle/>
          <a:p>
            <a:r>
              <a:rPr lang="sv-SE" sz="4800" dirty="0">
                <a:solidFill>
                  <a:prstClr val="white"/>
                </a:solidFill>
              </a:rPr>
              <a:t>”Så kan kommunen stärka folkhälsan genom friluftsliv”</a:t>
            </a:r>
            <a:endParaRPr lang="sv-SE" sz="4800" dirty="0"/>
          </a:p>
        </p:txBody>
      </p:sp>
      <p:sp>
        <p:nvSpPr>
          <p:cNvPr id="3" name="Underrubrik 2">
            <a:extLst>
              <a:ext uri="{FF2B5EF4-FFF2-40B4-BE49-F238E27FC236}">
                <a16:creationId xmlns:a16="http://schemas.microsoft.com/office/drawing/2014/main" id="{60DBA991-629D-4F6E-AA1A-FC2807E893B6}"/>
              </a:ext>
            </a:extLst>
          </p:cNvPr>
          <p:cNvSpPr>
            <a:spLocks noGrp="1"/>
          </p:cNvSpPr>
          <p:nvPr>
            <p:ph type="subTitle" idx="1"/>
          </p:nvPr>
        </p:nvSpPr>
        <p:spPr>
          <a:xfrm>
            <a:off x="568324" y="5632174"/>
            <a:ext cx="7939571" cy="908212"/>
          </a:xfrm>
        </p:spPr>
        <p:txBody>
          <a:bodyPr/>
          <a:lstStyle/>
          <a:p>
            <a:r>
              <a:rPr lang="sv-SE" dirty="0">
                <a:solidFill>
                  <a:prstClr val="white"/>
                </a:solidFill>
              </a:rPr>
              <a:t>Pontus Björkman, sakkunnig friluftspolitiska frågor</a:t>
            </a:r>
            <a:br>
              <a:rPr lang="sv-SE" dirty="0">
                <a:solidFill>
                  <a:prstClr val="white"/>
                </a:solidFill>
              </a:rPr>
            </a:br>
            <a:r>
              <a:rPr lang="sv-SE" b="1" dirty="0">
                <a:solidFill>
                  <a:prstClr val="white"/>
                </a:solidFill>
              </a:rPr>
              <a:t>pontus.bjorkman@friluftsframjandet.se</a:t>
            </a:r>
            <a:endParaRPr lang="sv-SE" b="1" dirty="0"/>
          </a:p>
        </p:txBody>
      </p:sp>
    </p:spTree>
    <p:extLst>
      <p:ext uri="{BB962C8B-B14F-4D97-AF65-F5344CB8AC3E}">
        <p14:creationId xmlns:p14="http://schemas.microsoft.com/office/powerpoint/2010/main" val="48034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09CA4E-A432-4097-B6F8-974DB0D9DE8E}"/>
              </a:ext>
            </a:extLst>
          </p:cNvPr>
          <p:cNvSpPr>
            <a:spLocks noGrp="1"/>
          </p:cNvSpPr>
          <p:nvPr>
            <p:ph type="title"/>
          </p:nvPr>
        </p:nvSpPr>
        <p:spPr/>
        <p:txBody>
          <a:bodyPr/>
          <a:lstStyle/>
          <a:p>
            <a:r>
              <a:rPr lang="sv-SE" dirty="0"/>
              <a:t>Folkhälsomyndigheten om friluftsliv</a:t>
            </a:r>
          </a:p>
        </p:txBody>
      </p:sp>
      <p:sp>
        <p:nvSpPr>
          <p:cNvPr id="6" name="Platshållare för text 5">
            <a:extLst>
              <a:ext uri="{FF2B5EF4-FFF2-40B4-BE49-F238E27FC236}">
                <a16:creationId xmlns:a16="http://schemas.microsoft.com/office/drawing/2014/main" id="{5A297B18-5E66-4174-87A4-50F212F67461}"/>
              </a:ext>
            </a:extLst>
          </p:cNvPr>
          <p:cNvSpPr>
            <a:spLocks noGrp="1"/>
          </p:cNvSpPr>
          <p:nvPr>
            <p:ph type="body" sz="quarter" idx="16"/>
          </p:nvPr>
        </p:nvSpPr>
        <p:spPr>
          <a:xfrm>
            <a:off x="1121664" y="4562277"/>
            <a:ext cx="2922346" cy="1947630"/>
          </a:xfrm>
        </p:spPr>
        <p:txBody>
          <a:bodyPr/>
          <a:lstStyle/>
          <a:p>
            <a:r>
              <a:rPr lang="sv-SE" sz="1600" dirty="0"/>
              <a:t>”Vår sinnesstämning påverkas ofta positivt, motståndskraften ökar och risken för till exempel depression kan minska.”</a:t>
            </a:r>
          </a:p>
        </p:txBody>
      </p:sp>
      <p:sp>
        <p:nvSpPr>
          <p:cNvPr id="7" name="Platshållare för text 6">
            <a:extLst>
              <a:ext uri="{FF2B5EF4-FFF2-40B4-BE49-F238E27FC236}">
                <a16:creationId xmlns:a16="http://schemas.microsoft.com/office/drawing/2014/main" id="{BCFECB33-1E04-4DE3-B016-1A0F7017BC0B}"/>
              </a:ext>
            </a:extLst>
          </p:cNvPr>
          <p:cNvSpPr>
            <a:spLocks noGrp="1"/>
          </p:cNvSpPr>
          <p:nvPr>
            <p:ph type="body" sz="quarter" idx="17"/>
          </p:nvPr>
        </p:nvSpPr>
        <p:spPr>
          <a:xfrm>
            <a:off x="4781130" y="4562277"/>
            <a:ext cx="2922346" cy="1742751"/>
          </a:xfrm>
        </p:spPr>
        <p:txBody>
          <a:bodyPr/>
          <a:lstStyle/>
          <a:p>
            <a:r>
              <a:rPr lang="sv-SE" sz="1600" dirty="0"/>
              <a:t>”Vistelse i naturen kan förbättra vår kognitiva utveckling, öka koncentrationen, förmågan att hantera stress.”</a:t>
            </a:r>
          </a:p>
        </p:txBody>
      </p:sp>
      <p:sp>
        <p:nvSpPr>
          <p:cNvPr id="8" name="Platshållare för text 7">
            <a:extLst>
              <a:ext uri="{FF2B5EF4-FFF2-40B4-BE49-F238E27FC236}">
                <a16:creationId xmlns:a16="http://schemas.microsoft.com/office/drawing/2014/main" id="{9302D77B-5CD0-4ACA-A488-8FE8CBAC29D1}"/>
              </a:ext>
            </a:extLst>
          </p:cNvPr>
          <p:cNvSpPr>
            <a:spLocks noGrp="1"/>
          </p:cNvSpPr>
          <p:nvPr>
            <p:ph type="body" sz="quarter" idx="18"/>
          </p:nvPr>
        </p:nvSpPr>
        <p:spPr>
          <a:xfrm>
            <a:off x="8440598" y="4562277"/>
            <a:ext cx="2629738" cy="1536727"/>
          </a:xfrm>
        </p:spPr>
        <p:txBody>
          <a:bodyPr/>
          <a:lstStyle/>
          <a:p>
            <a:r>
              <a:rPr lang="sv-SE" sz="1600" dirty="0"/>
              <a:t>” Det finns forskare som till och med menar att vi skulle bli lyckligare om vi fick en starkare koppling till naturen.”</a:t>
            </a:r>
          </a:p>
        </p:txBody>
      </p:sp>
      <p:pic>
        <p:nvPicPr>
          <p:cNvPr id="11" name="Platshållare för bild 10">
            <a:extLst>
              <a:ext uri="{FF2B5EF4-FFF2-40B4-BE49-F238E27FC236}">
                <a16:creationId xmlns:a16="http://schemas.microsoft.com/office/drawing/2014/main" id="{3C976155-4E5F-4979-8591-98440CA0061A}"/>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4911950" y="1755872"/>
            <a:ext cx="2660707" cy="2555245"/>
          </a:xfrm>
        </p:spPr>
      </p:pic>
      <p:pic>
        <p:nvPicPr>
          <p:cNvPr id="13" name="Platshållare för bild 12">
            <a:extLst>
              <a:ext uri="{FF2B5EF4-FFF2-40B4-BE49-F238E27FC236}">
                <a16:creationId xmlns:a16="http://schemas.microsoft.com/office/drawing/2014/main" id="{8688E327-985C-43DA-8C20-2BD99043998E}"/>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a:xfrm>
            <a:off x="1414271" y="1811652"/>
            <a:ext cx="2521584" cy="2615327"/>
          </a:xfrm>
        </p:spPr>
      </p:pic>
      <p:pic>
        <p:nvPicPr>
          <p:cNvPr id="15" name="Platshållare för bild 14">
            <a:extLst>
              <a:ext uri="{FF2B5EF4-FFF2-40B4-BE49-F238E27FC236}">
                <a16:creationId xmlns:a16="http://schemas.microsoft.com/office/drawing/2014/main" id="{591F908D-1033-4991-954A-0BD356555FC1}"/>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a:xfrm>
            <a:off x="8548752" y="1811652"/>
            <a:ext cx="2521584" cy="2443683"/>
          </a:xfrm>
        </p:spPr>
      </p:pic>
    </p:spTree>
    <p:extLst>
      <p:ext uri="{BB962C8B-B14F-4D97-AF65-F5344CB8AC3E}">
        <p14:creationId xmlns:p14="http://schemas.microsoft.com/office/powerpoint/2010/main" val="293647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213EFCF-48CA-4512-A4E5-0C3BB9056989}"/>
              </a:ext>
            </a:extLst>
          </p:cNvPr>
          <p:cNvSpPr>
            <a:spLocks noGrp="1"/>
          </p:cNvSpPr>
          <p:nvPr>
            <p:ph sz="quarter" idx="13"/>
          </p:nvPr>
        </p:nvSpPr>
        <p:spPr>
          <a:xfrm>
            <a:off x="557215" y="2487751"/>
            <a:ext cx="4883068" cy="4029849"/>
          </a:xfrm>
        </p:spPr>
        <p:txBody>
          <a:bodyPr/>
          <a:lstStyle/>
          <a:p>
            <a:pPr marL="0" lvl="0" indent="0">
              <a:buNone/>
            </a:pPr>
            <a:r>
              <a:rPr lang="sv-SE" sz="2000" dirty="0"/>
              <a:t>98 procent av kommunpolitikerna anser att det i mycket eller ganska hög grad är viktigt att kommunen skapar goda förutsättningar för ett aktivt friluftsliv. </a:t>
            </a:r>
          </a:p>
          <a:p>
            <a:endParaRPr lang="sv-SE" dirty="0"/>
          </a:p>
        </p:txBody>
      </p:sp>
      <p:sp>
        <p:nvSpPr>
          <p:cNvPr id="2" name="Rubrik 1">
            <a:extLst>
              <a:ext uri="{FF2B5EF4-FFF2-40B4-BE49-F238E27FC236}">
                <a16:creationId xmlns:a16="http://schemas.microsoft.com/office/drawing/2014/main" id="{EE711C1C-DCD7-428F-AEF8-541907C72096}"/>
              </a:ext>
            </a:extLst>
          </p:cNvPr>
          <p:cNvSpPr>
            <a:spLocks noGrp="1"/>
          </p:cNvSpPr>
          <p:nvPr>
            <p:ph type="title"/>
          </p:nvPr>
        </p:nvSpPr>
        <p:spPr/>
        <p:txBody>
          <a:bodyPr/>
          <a:lstStyle/>
          <a:p>
            <a:r>
              <a:rPr lang="sv-SE" dirty="0"/>
              <a:t>Starkt stöd för friluftsliv </a:t>
            </a:r>
            <a:br>
              <a:rPr lang="sv-SE" dirty="0"/>
            </a:br>
            <a:r>
              <a:rPr lang="sv-SE" dirty="0"/>
              <a:t>oavsett partifärg</a:t>
            </a:r>
          </a:p>
        </p:txBody>
      </p:sp>
      <p:sp>
        <p:nvSpPr>
          <p:cNvPr id="5" name="Platshållare för bild 4">
            <a:extLst>
              <a:ext uri="{FF2B5EF4-FFF2-40B4-BE49-F238E27FC236}">
                <a16:creationId xmlns:a16="http://schemas.microsoft.com/office/drawing/2014/main" id="{CBCC12F4-5747-4984-98EE-AD54EBD5189D}"/>
              </a:ext>
            </a:extLst>
          </p:cNvPr>
          <p:cNvSpPr>
            <a:spLocks noGrp="1"/>
          </p:cNvSpPr>
          <p:nvPr>
            <p:ph type="pic" sz="quarter" idx="14"/>
          </p:nvPr>
        </p:nvSpPr>
        <p:spPr/>
      </p:sp>
      <p:pic>
        <p:nvPicPr>
          <p:cNvPr id="7" name="Platshållare för innehåll 5">
            <a:extLst>
              <a:ext uri="{FF2B5EF4-FFF2-40B4-BE49-F238E27FC236}">
                <a16:creationId xmlns:a16="http://schemas.microsoft.com/office/drawing/2014/main" id="{B92A7B98-7090-4E94-B0B3-C9D6FDF1D285}"/>
              </a:ext>
            </a:extLst>
          </p:cNvPr>
          <p:cNvPicPr>
            <a:picLocks noChangeAspect="1"/>
          </p:cNvPicPr>
          <p:nvPr/>
        </p:nvPicPr>
        <p:blipFill>
          <a:blip r:embed="rId3"/>
          <a:stretch>
            <a:fillRect/>
          </a:stretch>
        </p:blipFill>
        <p:spPr>
          <a:xfrm>
            <a:off x="7260294" y="18854"/>
            <a:ext cx="4504194" cy="6858000"/>
          </a:xfrm>
          <a:prstGeom prst="rect">
            <a:avLst/>
          </a:prstGeom>
        </p:spPr>
      </p:pic>
    </p:spTree>
    <p:extLst>
      <p:ext uri="{BB962C8B-B14F-4D97-AF65-F5344CB8AC3E}">
        <p14:creationId xmlns:p14="http://schemas.microsoft.com/office/powerpoint/2010/main" val="3430281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043F376-4C5F-4D83-817C-D2E5F5BB833A}"/>
              </a:ext>
            </a:extLst>
          </p:cNvPr>
          <p:cNvSpPr>
            <a:spLocks noGrp="1"/>
          </p:cNvSpPr>
          <p:nvPr>
            <p:ph sz="quarter" idx="13"/>
          </p:nvPr>
        </p:nvSpPr>
        <p:spPr>
          <a:xfrm>
            <a:off x="557215" y="3151621"/>
            <a:ext cx="4883068" cy="3356251"/>
          </a:xfrm>
        </p:spPr>
        <p:txBody>
          <a:bodyPr/>
          <a:lstStyle/>
          <a:p>
            <a:pPr marL="0" indent="0">
              <a:buNone/>
            </a:pPr>
            <a:r>
              <a:rPr lang="sv-SE" sz="2000" dirty="0"/>
              <a:t>Drygt åtta av tio kommunpolitiker anser att kommunpolitiken ska anta en friluftsstrategi eller stärka den som redan finns.</a:t>
            </a:r>
          </a:p>
          <a:p>
            <a:endParaRPr lang="sv-SE" dirty="0"/>
          </a:p>
        </p:txBody>
      </p:sp>
      <p:sp>
        <p:nvSpPr>
          <p:cNvPr id="3" name="Platshållare för innehåll 2">
            <a:extLst>
              <a:ext uri="{FF2B5EF4-FFF2-40B4-BE49-F238E27FC236}">
                <a16:creationId xmlns:a16="http://schemas.microsoft.com/office/drawing/2014/main" id="{36AD6F39-6450-4B05-AE0B-61803D3308A3}"/>
              </a:ext>
            </a:extLst>
          </p:cNvPr>
          <p:cNvSpPr>
            <a:spLocks noGrp="1"/>
          </p:cNvSpPr>
          <p:nvPr>
            <p:ph sz="quarter" idx="14"/>
          </p:nvPr>
        </p:nvSpPr>
        <p:spPr>
          <a:xfrm>
            <a:off x="6748243" y="4190508"/>
            <a:ext cx="4884955" cy="2229816"/>
          </a:xfrm>
        </p:spPr>
        <p:txBody>
          <a:bodyPr/>
          <a:lstStyle/>
          <a:p>
            <a:r>
              <a:rPr lang="sv-SE" sz="2000" dirty="0"/>
              <a:t>Tre av tio kommuner har en politiskt antagen strategi </a:t>
            </a:r>
            <a:br>
              <a:rPr lang="sv-SE" sz="2000" dirty="0"/>
            </a:br>
            <a:br>
              <a:rPr lang="sv-SE" sz="2000" dirty="0"/>
            </a:br>
            <a:r>
              <a:rPr lang="sv-SE" sz="2000" dirty="0"/>
              <a:t>(Fyra av tio kommuner om man räknar med grönplan)</a:t>
            </a:r>
            <a:br>
              <a:rPr lang="sv-SE" dirty="0"/>
            </a:br>
            <a:br>
              <a:rPr lang="sv-SE" dirty="0"/>
            </a:br>
            <a:endParaRPr lang="sv-SE" dirty="0"/>
          </a:p>
        </p:txBody>
      </p:sp>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p:txBody>
          <a:bodyPr/>
          <a:lstStyle/>
          <a:p>
            <a:r>
              <a:rPr lang="sv-SE" dirty="0"/>
              <a:t>Hur stor andel av kommunerna har en  politiskt antagen friluftsstrategi, enligt Sveriges Friluftskommun?</a:t>
            </a:r>
          </a:p>
          <a:p>
            <a:pPr marL="457200" indent="-457200">
              <a:buFont typeface="Arial" panose="020B0604020202020204" pitchFamily="34" charset="0"/>
              <a:buChar char="•"/>
            </a:pPr>
            <a:endParaRPr lang="sv-SE" dirty="0"/>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p:txBody>
          <a:bodyPr/>
          <a:lstStyle/>
          <a:p>
            <a:r>
              <a:rPr lang="sv-SE" dirty="0"/>
              <a:t>Ska kommunpolitiken anta en friluftsstrategi eller stärka den som redan finns?</a:t>
            </a:r>
          </a:p>
        </p:txBody>
      </p:sp>
    </p:spTree>
    <p:extLst>
      <p:ext uri="{BB962C8B-B14F-4D97-AF65-F5344CB8AC3E}">
        <p14:creationId xmlns:p14="http://schemas.microsoft.com/office/powerpoint/2010/main" val="72545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043F376-4C5F-4D83-817C-D2E5F5BB833A}"/>
              </a:ext>
            </a:extLst>
          </p:cNvPr>
          <p:cNvSpPr>
            <a:spLocks noGrp="1"/>
          </p:cNvSpPr>
          <p:nvPr>
            <p:ph sz="quarter" idx="13"/>
          </p:nvPr>
        </p:nvSpPr>
        <p:spPr>
          <a:xfrm>
            <a:off x="557213" y="3077697"/>
            <a:ext cx="4883068" cy="1153835"/>
          </a:xfrm>
        </p:spPr>
        <p:txBody>
          <a:bodyPr/>
          <a:lstStyle/>
          <a:p>
            <a:pPr marL="0" indent="0">
              <a:buNone/>
            </a:pPr>
            <a:r>
              <a:rPr lang="sv-SE" sz="2000" dirty="0">
                <a:ea typeface="Calibri" panose="020F0502020204030204" pitchFamily="34" charset="0"/>
                <a:cs typeface="Times New Roman" panose="02020603050405020304" pitchFamily="18" charset="0"/>
              </a:rPr>
              <a:t>85 procent av kommunpolitikerna anser att kommunen ska stärka samordningen mellan förvaltningarna. </a:t>
            </a:r>
          </a:p>
          <a:p>
            <a:pPr marL="0" indent="0">
              <a:buNone/>
            </a:pPr>
            <a:endParaRPr lang="sv-SE" sz="2000" dirty="0">
              <a:ea typeface="Calibri" panose="020F0502020204030204" pitchFamily="34" charset="0"/>
              <a:cs typeface="Times New Roman" panose="02020603050405020304" pitchFamily="18" charset="0"/>
            </a:endParaRPr>
          </a:p>
        </p:txBody>
      </p:sp>
      <p:sp>
        <p:nvSpPr>
          <p:cNvPr id="3" name="Platshållare för innehåll 2">
            <a:extLst>
              <a:ext uri="{FF2B5EF4-FFF2-40B4-BE49-F238E27FC236}">
                <a16:creationId xmlns:a16="http://schemas.microsoft.com/office/drawing/2014/main" id="{36AD6F39-6450-4B05-AE0B-61803D3308A3}"/>
              </a:ext>
            </a:extLst>
          </p:cNvPr>
          <p:cNvSpPr>
            <a:spLocks noGrp="1"/>
          </p:cNvSpPr>
          <p:nvPr>
            <p:ph sz="quarter" idx="14"/>
          </p:nvPr>
        </p:nvSpPr>
        <p:spPr>
          <a:xfrm>
            <a:off x="6748244" y="1939926"/>
            <a:ext cx="4884955" cy="4305300"/>
          </a:xfrm>
        </p:spPr>
        <p:txBody>
          <a:bodyPr/>
          <a:lstStyle/>
          <a:p>
            <a:r>
              <a:rPr lang="sv-SE" sz="2000" dirty="0"/>
              <a:t>47 procent av kommunerna har en samverkansgrupp för friluftsliv där flera verksamhetsområden ingår så som planeringsfrågor, markförvaltning, fritid, naturvård, skola och näringsliv</a:t>
            </a:r>
            <a:br>
              <a:rPr lang="sv-SE" sz="2000" dirty="0"/>
            </a:br>
            <a:endParaRPr lang="sv-SE" sz="2000" dirty="0"/>
          </a:p>
          <a:p>
            <a:r>
              <a:rPr lang="sv-SE" sz="2000" dirty="0"/>
              <a:t>40 procent av kommunerna har ett friluftsråd för dialog med friluftsorganisationer, markägare med fler i kommunen</a:t>
            </a:r>
            <a:br>
              <a:rPr lang="sv-SE" sz="2000" dirty="0"/>
            </a:br>
            <a:endParaRPr lang="sv-SE" sz="2000" dirty="0"/>
          </a:p>
        </p:txBody>
      </p:sp>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a:xfrm>
            <a:off x="6748244" y="863600"/>
            <a:ext cx="4884955" cy="620643"/>
          </a:xfrm>
        </p:spPr>
        <p:txBody>
          <a:bodyPr/>
          <a:lstStyle/>
          <a:p>
            <a:r>
              <a:rPr lang="sv-SE" dirty="0"/>
              <a:t>Vad gör kommunerna?</a:t>
            </a:r>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a:xfrm>
            <a:off x="557214" y="612775"/>
            <a:ext cx="4883067" cy="1077918"/>
          </a:xfrm>
        </p:spPr>
        <p:txBody>
          <a:bodyPr/>
          <a:lstStyle/>
          <a:p>
            <a:r>
              <a:rPr lang="sv-SE" dirty="0"/>
              <a:t>Ska kommunen stärka samordningen mellan förvaltningarna i friluftslivsfrågor?</a:t>
            </a:r>
          </a:p>
        </p:txBody>
      </p:sp>
    </p:spTree>
    <p:extLst>
      <p:ext uri="{BB962C8B-B14F-4D97-AF65-F5344CB8AC3E}">
        <p14:creationId xmlns:p14="http://schemas.microsoft.com/office/powerpoint/2010/main" val="226357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043F376-4C5F-4D83-817C-D2E5F5BB833A}"/>
              </a:ext>
            </a:extLst>
          </p:cNvPr>
          <p:cNvSpPr>
            <a:spLocks noGrp="1"/>
          </p:cNvSpPr>
          <p:nvPr>
            <p:ph sz="quarter" idx="13"/>
          </p:nvPr>
        </p:nvSpPr>
        <p:spPr>
          <a:xfrm>
            <a:off x="557213" y="3098754"/>
            <a:ext cx="4883068" cy="3555034"/>
          </a:xfrm>
        </p:spPr>
        <p:txBody>
          <a:bodyPr/>
          <a:lstStyle/>
          <a:p>
            <a:pPr marL="0" indent="0">
              <a:buNone/>
            </a:pPr>
            <a:r>
              <a:rPr lang="sv-SE" sz="2000" dirty="0">
                <a:ea typeface="Calibri" panose="020F0502020204030204" pitchFamily="34" charset="0"/>
                <a:cs typeface="Times New Roman" panose="02020603050405020304" pitchFamily="18" charset="0"/>
              </a:rPr>
              <a:t>Nio av tio kommunpolitiker vill satsa mer resurser på barns rörelseglädje i naturen.</a:t>
            </a:r>
          </a:p>
        </p:txBody>
      </p:sp>
      <p:sp>
        <p:nvSpPr>
          <p:cNvPr id="3" name="Platshållare för innehåll 2">
            <a:extLst>
              <a:ext uri="{FF2B5EF4-FFF2-40B4-BE49-F238E27FC236}">
                <a16:creationId xmlns:a16="http://schemas.microsoft.com/office/drawing/2014/main" id="{36AD6F39-6450-4B05-AE0B-61803D3308A3}"/>
              </a:ext>
            </a:extLst>
          </p:cNvPr>
          <p:cNvSpPr>
            <a:spLocks noGrp="1"/>
          </p:cNvSpPr>
          <p:nvPr>
            <p:ph sz="quarter" idx="14"/>
          </p:nvPr>
        </p:nvSpPr>
        <p:spPr>
          <a:xfrm>
            <a:off x="6748244" y="2099256"/>
            <a:ext cx="4884955" cy="4554532"/>
          </a:xfrm>
        </p:spPr>
        <p:txBody>
          <a:bodyPr/>
          <a:lstStyle/>
          <a:p>
            <a:pPr marL="0" indent="0">
              <a:buNone/>
            </a:pPr>
            <a:r>
              <a:rPr lang="sv-SE" sz="2000" dirty="0"/>
              <a:t>Nästan fyra av tio kommuner svarar att de gjort </a:t>
            </a:r>
            <a:r>
              <a:rPr lang="sv-SE" sz="2000" i="1" dirty="0"/>
              <a:t>omfattande aktiviteter</a:t>
            </a:r>
            <a:r>
              <a:rPr lang="sv-SE" sz="2000" dirty="0"/>
              <a:t> för att stimulera barn och ungdomar till friluftsliv på fritiden. </a:t>
            </a:r>
          </a:p>
          <a:p>
            <a:pPr marL="0" indent="0">
              <a:buNone/>
            </a:pPr>
            <a:endParaRPr lang="sv-SE" sz="2000" dirty="0"/>
          </a:p>
          <a:p>
            <a:pPr marL="0" indent="0">
              <a:buNone/>
            </a:pPr>
            <a:r>
              <a:rPr lang="sv-SE" sz="2000" dirty="0"/>
              <a:t>(resten begränsade aktiviteter eller inga)</a:t>
            </a:r>
            <a:br>
              <a:rPr lang="sv-SE" sz="2400" dirty="0"/>
            </a:br>
            <a:br>
              <a:rPr lang="sv-SE" sz="2400" dirty="0"/>
            </a:br>
            <a:endParaRPr lang="sv-SE" sz="2400" dirty="0"/>
          </a:p>
        </p:txBody>
      </p:sp>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a:xfrm>
            <a:off x="6748244" y="614368"/>
            <a:ext cx="4884955" cy="1076325"/>
          </a:xfrm>
        </p:spPr>
        <p:txBody>
          <a:bodyPr/>
          <a:lstStyle/>
          <a:p>
            <a:r>
              <a:rPr lang="sv-SE" dirty="0"/>
              <a:t>Vad gör kommunerna?</a:t>
            </a:r>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a:xfrm>
            <a:off x="557214" y="612775"/>
            <a:ext cx="4883067" cy="1077918"/>
          </a:xfrm>
        </p:spPr>
        <p:txBody>
          <a:bodyPr/>
          <a:lstStyle/>
          <a:p>
            <a:r>
              <a:rPr lang="sv-SE" dirty="0"/>
              <a:t>Ska kommunen satsa mer resurser på att väcka barns rörelseglädje i naturen?</a:t>
            </a:r>
          </a:p>
        </p:txBody>
      </p:sp>
    </p:spTree>
    <p:extLst>
      <p:ext uri="{BB962C8B-B14F-4D97-AF65-F5344CB8AC3E}">
        <p14:creationId xmlns:p14="http://schemas.microsoft.com/office/powerpoint/2010/main" val="5606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043F376-4C5F-4D83-817C-D2E5F5BB833A}"/>
              </a:ext>
            </a:extLst>
          </p:cNvPr>
          <p:cNvSpPr>
            <a:spLocks noGrp="1"/>
          </p:cNvSpPr>
          <p:nvPr>
            <p:ph sz="quarter" idx="13"/>
          </p:nvPr>
        </p:nvSpPr>
        <p:spPr>
          <a:xfrm>
            <a:off x="557213" y="3429000"/>
            <a:ext cx="4883068" cy="2816225"/>
          </a:xfrm>
        </p:spPr>
        <p:txBody>
          <a:bodyPr/>
          <a:lstStyle/>
          <a:p>
            <a:pPr marL="0" indent="0">
              <a:buNone/>
            </a:pPr>
            <a:r>
              <a:rPr lang="sv-SE" sz="2000" dirty="0"/>
              <a:t>93 procent av politikerna anser att kommunen ska ta större hänsyn till den tätortsnära naturen i samband med den fysiska planeringen.</a:t>
            </a:r>
          </a:p>
        </p:txBody>
      </p:sp>
      <p:sp>
        <p:nvSpPr>
          <p:cNvPr id="3" name="Platshållare för innehåll 2">
            <a:extLst>
              <a:ext uri="{FF2B5EF4-FFF2-40B4-BE49-F238E27FC236}">
                <a16:creationId xmlns:a16="http://schemas.microsoft.com/office/drawing/2014/main" id="{36AD6F39-6450-4B05-AE0B-61803D3308A3}"/>
              </a:ext>
            </a:extLst>
          </p:cNvPr>
          <p:cNvSpPr>
            <a:spLocks noGrp="1"/>
          </p:cNvSpPr>
          <p:nvPr>
            <p:ph sz="quarter" idx="14"/>
          </p:nvPr>
        </p:nvSpPr>
        <p:spPr>
          <a:xfrm>
            <a:off x="6748244" y="1939926"/>
            <a:ext cx="4884955" cy="4305300"/>
          </a:xfrm>
        </p:spPr>
        <p:txBody>
          <a:bodyPr/>
          <a:lstStyle/>
          <a:p>
            <a:pPr marL="0" indent="0">
              <a:buNone/>
            </a:pPr>
            <a:r>
              <a:rPr lang="sv-SE" sz="2000" dirty="0"/>
              <a:t>54 procent av kommunerna arbetar i stor utsträckning med att bevara, utveckla eller restaurera bostadsnära naturområden för friluftsliv.</a:t>
            </a:r>
          </a:p>
          <a:p>
            <a:pPr marL="0" indent="0">
              <a:buNone/>
            </a:pPr>
            <a:br>
              <a:rPr lang="sv-SE" sz="2000" dirty="0"/>
            </a:br>
            <a:r>
              <a:rPr lang="sv-SE" sz="2000" dirty="0"/>
              <a:t>(resten i begränsad utsträckning eller inte alls)</a:t>
            </a:r>
          </a:p>
        </p:txBody>
      </p:sp>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p:txBody>
          <a:bodyPr/>
          <a:lstStyle/>
          <a:p>
            <a:r>
              <a:rPr lang="sv-SE" dirty="0"/>
              <a:t>Vad gör kommunerna?</a:t>
            </a:r>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p:txBody>
          <a:bodyPr/>
          <a:lstStyle/>
          <a:p>
            <a:r>
              <a:rPr lang="sv-SE" dirty="0"/>
              <a:t>Ska kommunen ta större hänsyn till den tätortsnära naturen i samband med den fysiska planeringen?</a:t>
            </a:r>
          </a:p>
        </p:txBody>
      </p:sp>
    </p:spTree>
    <p:extLst>
      <p:ext uri="{BB962C8B-B14F-4D97-AF65-F5344CB8AC3E}">
        <p14:creationId xmlns:p14="http://schemas.microsoft.com/office/powerpoint/2010/main" val="248446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419843-91C6-47C6-B32B-0B18BE6BF44F}"/>
              </a:ext>
            </a:extLst>
          </p:cNvPr>
          <p:cNvSpPr>
            <a:spLocks noGrp="1"/>
          </p:cNvSpPr>
          <p:nvPr>
            <p:ph type="title"/>
          </p:nvPr>
        </p:nvSpPr>
        <p:spPr/>
        <p:txBody>
          <a:bodyPr/>
          <a:lstStyle/>
          <a:p>
            <a:r>
              <a:rPr lang="sv-SE" sz="3200" dirty="0"/>
              <a:t>I föreläsaranteckningarna nedan finns länk till ett videoklipp om Häng med oss ut – friluftsliv för psykisk hälsa</a:t>
            </a:r>
          </a:p>
        </p:txBody>
      </p:sp>
    </p:spTree>
    <p:extLst>
      <p:ext uri="{BB962C8B-B14F-4D97-AF65-F5344CB8AC3E}">
        <p14:creationId xmlns:p14="http://schemas.microsoft.com/office/powerpoint/2010/main" val="78412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711C1C-DCD7-428F-AEF8-541907C72096}"/>
              </a:ext>
            </a:extLst>
          </p:cNvPr>
          <p:cNvSpPr>
            <a:spLocks noGrp="1"/>
          </p:cNvSpPr>
          <p:nvPr>
            <p:ph type="title"/>
          </p:nvPr>
        </p:nvSpPr>
        <p:spPr>
          <a:xfrm>
            <a:off x="557214" y="1128707"/>
            <a:ext cx="10714036" cy="1077918"/>
          </a:xfrm>
        </p:spPr>
        <p:txBody>
          <a:bodyPr/>
          <a:lstStyle/>
          <a:p>
            <a:r>
              <a:rPr lang="sv-SE" dirty="0"/>
              <a:t>Ska kommunen satsa på</a:t>
            </a:r>
            <a:br>
              <a:rPr lang="sv-SE" dirty="0"/>
            </a:br>
            <a:r>
              <a:rPr lang="sv-SE" dirty="0"/>
              <a:t> naturaktiviteter inom </a:t>
            </a:r>
            <a:br>
              <a:rPr lang="sv-SE" dirty="0"/>
            </a:br>
            <a:r>
              <a:rPr lang="sv-SE" dirty="0"/>
              <a:t>socialpsykiatrin och </a:t>
            </a:r>
            <a:br>
              <a:rPr lang="sv-SE" dirty="0"/>
            </a:br>
            <a:r>
              <a:rPr lang="sv-SE" dirty="0"/>
              <a:t>primärvården?</a:t>
            </a:r>
          </a:p>
        </p:txBody>
      </p:sp>
      <p:sp>
        <p:nvSpPr>
          <p:cNvPr id="3" name="Platshållare för innehåll 2">
            <a:extLst>
              <a:ext uri="{FF2B5EF4-FFF2-40B4-BE49-F238E27FC236}">
                <a16:creationId xmlns:a16="http://schemas.microsoft.com/office/drawing/2014/main" id="{F213EFCF-48CA-4512-A4E5-0C3BB9056989}"/>
              </a:ext>
            </a:extLst>
          </p:cNvPr>
          <p:cNvSpPr>
            <a:spLocks noGrp="1"/>
          </p:cNvSpPr>
          <p:nvPr>
            <p:ph sz="half" idx="1"/>
          </p:nvPr>
        </p:nvSpPr>
        <p:spPr>
          <a:xfrm>
            <a:off x="557214" y="3429000"/>
            <a:ext cx="5462587" cy="4143156"/>
          </a:xfrm>
        </p:spPr>
        <p:txBody>
          <a:bodyPr/>
          <a:lstStyle/>
          <a:p>
            <a:pPr marL="0" indent="0">
              <a:buNone/>
            </a:pPr>
            <a:br>
              <a:rPr lang="sv-SE" sz="2000" dirty="0"/>
            </a:br>
            <a:r>
              <a:rPr lang="sv-SE" sz="2000" dirty="0"/>
              <a:t>Drygt sju av tio kommunpolitiker är positiva till mer resurser på grön rehabilitering. </a:t>
            </a:r>
          </a:p>
          <a:p>
            <a:endParaRPr lang="sv-SE" dirty="0"/>
          </a:p>
        </p:txBody>
      </p:sp>
      <p:pic>
        <p:nvPicPr>
          <p:cNvPr id="11" name="Platshållare för innehåll 10">
            <a:extLst>
              <a:ext uri="{FF2B5EF4-FFF2-40B4-BE49-F238E27FC236}">
                <a16:creationId xmlns:a16="http://schemas.microsoft.com/office/drawing/2014/main" id="{8DADABD1-3018-4004-8836-44D7E539A7C1}"/>
              </a:ext>
            </a:extLst>
          </p:cNvPr>
          <p:cNvPicPr>
            <a:picLocks noGrp="1" noChangeAspect="1"/>
          </p:cNvPicPr>
          <p:nvPr>
            <p:ph sz="half" idx="2"/>
          </p:nvPr>
        </p:nvPicPr>
        <p:blipFill>
          <a:blip r:embed="rId3"/>
          <a:stretch>
            <a:fillRect/>
          </a:stretch>
        </p:blipFill>
        <p:spPr>
          <a:xfrm>
            <a:off x="7035139" y="0"/>
            <a:ext cx="4777483" cy="6858000"/>
          </a:xfrm>
        </p:spPr>
      </p:pic>
    </p:spTree>
    <p:extLst>
      <p:ext uri="{BB962C8B-B14F-4D97-AF65-F5344CB8AC3E}">
        <p14:creationId xmlns:p14="http://schemas.microsoft.com/office/powerpoint/2010/main" val="3211337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7">
            <a:extLst>
              <a:ext uri="{FF2B5EF4-FFF2-40B4-BE49-F238E27FC236}">
                <a16:creationId xmlns:a16="http://schemas.microsoft.com/office/drawing/2014/main" id="{A85C8F6F-FF84-4DDB-9167-B51964CB18B2}"/>
              </a:ext>
            </a:extLst>
          </p:cNvPr>
          <p:cNvSpPr>
            <a:spLocks noGrp="1"/>
          </p:cNvSpPr>
          <p:nvPr>
            <p:ph sz="quarter" idx="13"/>
          </p:nvPr>
        </p:nvSpPr>
        <p:spPr>
          <a:xfrm>
            <a:off x="521637" y="2260382"/>
            <a:ext cx="5188498" cy="4029849"/>
          </a:xfrm>
        </p:spPr>
        <p:txBody>
          <a:bodyPr/>
          <a:lstStyle/>
          <a:p>
            <a:pPr marL="0" indent="0">
              <a:buNone/>
            </a:pPr>
            <a:r>
              <a:rPr lang="sv-SE" sz="2000" dirty="0"/>
              <a:t>Drygt sex av tio politiker anser att kommunen ska erbjuda skolorna </a:t>
            </a:r>
            <a:r>
              <a:rPr lang="sv-SE" sz="2000" b="1" dirty="0"/>
              <a:t>en utomhuspedagog </a:t>
            </a:r>
            <a:r>
              <a:rPr lang="sv-SE" sz="2000" dirty="0"/>
              <a:t>med uppdrag att stödja lärare som vill genomföra </a:t>
            </a:r>
            <a:r>
              <a:rPr lang="sv-SE" sz="2000" b="1" dirty="0"/>
              <a:t>friluftsdagar och undervisa i friluftsliv</a:t>
            </a:r>
            <a:r>
              <a:rPr lang="sv-SE" sz="2000" dirty="0"/>
              <a:t>.</a:t>
            </a:r>
          </a:p>
          <a:p>
            <a:pPr marL="0" indent="0">
              <a:buNone/>
            </a:pPr>
            <a:br>
              <a:rPr lang="sv-SE" sz="2000" dirty="0"/>
            </a:br>
            <a:r>
              <a:rPr lang="sv-SE" sz="2000" dirty="0"/>
              <a:t>Drygt sju av tio politiker är positiva till att kommunens skolor ska erbjuda elever i grundskolan </a:t>
            </a:r>
            <a:r>
              <a:rPr lang="sv-SE" sz="2000" b="1" dirty="0"/>
              <a:t>utomhusundervisning</a:t>
            </a:r>
            <a:r>
              <a:rPr lang="sv-SE" sz="2000" dirty="0"/>
              <a:t>.</a:t>
            </a:r>
            <a:br>
              <a:rPr lang="sv-SE" sz="2000" dirty="0"/>
            </a:br>
            <a:endParaRPr lang="sv-SE" sz="2000" dirty="0"/>
          </a:p>
        </p:txBody>
      </p:sp>
      <p:sp>
        <p:nvSpPr>
          <p:cNvPr id="3" name="Platshållare för bild 2">
            <a:extLst>
              <a:ext uri="{FF2B5EF4-FFF2-40B4-BE49-F238E27FC236}">
                <a16:creationId xmlns:a16="http://schemas.microsoft.com/office/drawing/2014/main" id="{D6E4442A-8781-48BD-A3A7-F6142812F939}"/>
              </a:ext>
            </a:extLst>
          </p:cNvPr>
          <p:cNvSpPr>
            <a:spLocks noGrp="1"/>
          </p:cNvSpPr>
          <p:nvPr>
            <p:ph type="pic" sz="quarter" idx="14"/>
          </p:nvPr>
        </p:nvSpPr>
        <p:spPr/>
      </p:sp>
      <p:pic>
        <p:nvPicPr>
          <p:cNvPr id="7" name="Bildobjekt 6">
            <a:extLst>
              <a:ext uri="{FF2B5EF4-FFF2-40B4-BE49-F238E27FC236}">
                <a16:creationId xmlns:a16="http://schemas.microsoft.com/office/drawing/2014/main" id="{053F1269-D81D-43F0-AFBD-365EBD2601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21813" y="101858"/>
            <a:ext cx="5323427" cy="6654284"/>
          </a:xfrm>
          <a:prstGeom prst="rect">
            <a:avLst/>
          </a:prstGeom>
          <a:effectLst>
            <a:innerShdw blurRad="114300">
              <a:prstClr val="black"/>
            </a:innerShdw>
          </a:effectLst>
        </p:spPr>
      </p:pic>
    </p:spTree>
    <p:extLst>
      <p:ext uri="{BB962C8B-B14F-4D97-AF65-F5344CB8AC3E}">
        <p14:creationId xmlns:p14="http://schemas.microsoft.com/office/powerpoint/2010/main" val="3611313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E7AAC4-E8B1-4CAF-AA31-95BC96E82A44}"/>
              </a:ext>
            </a:extLst>
          </p:cNvPr>
          <p:cNvSpPr>
            <a:spLocks noGrp="1"/>
          </p:cNvSpPr>
          <p:nvPr>
            <p:ph type="title"/>
          </p:nvPr>
        </p:nvSpPr>
        <p:spPr/>
        <p:txBody>
          <a:bodyPr/>
          <a:lstStyle/>
          <a:p>
            <a:r>
              <a:rPr lang="sv-SE" sz="3200" dirty="0"/>
              <a:t>I föreläsaranteckningarna nedan finns länk till ett videoklipp (fyra minuter) om </a:t>
            </a:r>
            <a:br>
              <a:rPr lang="sv-SE" sz="3200" dirty="0"/>
            </a:br>
            <a:r>
              <a:rPr lang="sv-SE" sz="3200" dirty="0"/>
              <a:t>I Ur och Skur och Skogsmulle i förskolan</a:t>
            </a:r>
            <a:br>
              <a:rPr lang="sv-SE" sz="3200" dirty="0"/>
            </a:br>
            <a:endParaRPr lang="sv-SE" sz="3200" dirty="0"/>
          </a:p>
        </p:txBody>
      </p:sp>
      <p:sp>
        <p:nvSpPr>
          <p:cNvPr id="5" name="Platshållare för text 4">
            <a:extLst>
              <a:ext uri="{FF2B5EF4-FFF2-40B4-BE49-F238E27FC236}">
                <a16:creationId xmlns:a16="http://schemas.microsoft.com/office/drawing/2014/main" id="{0A95753F-2C41-49C1-B559-A8DFE930A7BA}"/>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473188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1925FC9-4E92-4B5C-B780-506984DFC230}"/>
              </a:ext>
            </a:extLst>
          </p:cNvPr>
          <p:cNvSpPr>
            <a:spLocks noGrp="1"/>
          </p:cNvSpPr>
          <p:nvPr>
            <p:ph sz="quarter" idx="13"/>
          </p:nvPr>
        </p:nvSpPr>
        <p:spPr>
          <a:xfrm>
            <a:off x="414885" y="1976837"/>
            <a:ext cx="5406265" cy="4596241"/>
          </a:xfrm>
        </p:spPr>
        <p:txBody>
          <a:bodyPr/>
          <a:lstStyle/>
          <a:p>
            <a:r>
              <a:rPr lang="sv-SE" sz="2000" dirty="0"/>
              <a:t>1892</a:t>
            </a:r>
          </a:p>
          <a:p>
            <a:r>
              <a:rPr lang="sv-SE" sz="2000" dirty="0"/>
              <a:t>Syfte: Genom friluftsliv verka för folkhälsa, livsglädje och respekt för naturen. </a:t>
            </a:r>
          </a:p>
          <a:p>
            <a:r>
              <a:rPr lang="sv-SE" sz="2000" dirty="0"/>
              <a:t>110 000 medlemmar i 300 lokalavdelningar</a:t>
            </a:r>
          </a:p>
          <a:p>
            <a:r>
              <a:rPr lang="sv-SE" sz="2000" dirty="0"/>
              <a:t>Friluftsakademin – 1500 nya utbildade ledare varje år</a:t>
            </a:r>
          </a:p>
          <a:p>
            <a:r>
              <a:rPr lang="sv-SE" sz="2000" dirty="0"/>
              <a:t>300 förskolor/skolor – I Ur och Skur, Skogsmulle i förskolan och Skogshjältarna </a:t>
            </a:r>
          </a:p>
          <a:p>
            <a:r>
              <a:rPr lang="sv-SE" sz="2000" dirty="0"/>
              <a:t>8 miljoner aktivitetstimmar</a:t>
            </a:r>
          </a:p>
        </p:txBody>
      </p:sp>
      <p:sp>
        <p:nvSpPr>
          <p:cNvPr id="4" name="Rubrik 3">
            <a:extLst>
              <a:ext uri="{FF2B5EF4-FFF2-40B4-BE49-F238E27FC236}">
                <a16:creationId xmlns:a16="http://schemas.microsoft.com/office/drawing/2014/main" id="{D7767120-7EB3-47BF-8751-009F8B2CF2D7}"/>
              </a:ext>
            </a:extLst>
          </p:cNvPr>
          <p:cNvSpPr>
            <a:spLocks noGrp="1"/>
          </p:cNvSpPr>
          <p:nvPr>
            <p:ph type="title"/>
          </p:nvPr>
        </p:nvSpPr>
        <p:spPr>
          <a:xfrm>
            <a:off x="676483" y="795131"/>
            <a:ext cx="4883067" cy="839994"/>
          </a:xfrm>
        </p:spPr>
        <p:txBody>
          <a:bodyPr/>
          <a:lstStyle/>
          <a:p>
            <a:r>
              <a:rPr lang="sv-SE" dirty="0"/>
              <a:t>Friluftsfrämjandet – en pigg 133-åring</a:t>
            </a:r>
          </a:p>
        </p:txBody>
      </p:sp>
      <p:pic>
        <p:nvPicPr>
          <p:cNvPr id="8" name="Platshållare för bild 7">
            <a:extLst>
              <a:ext uri="{FF2B5EF4-FFF2-40B4-BE49-F238E27FC236}">
                <a16:creationId xmlns:a16="http://schemas.microsoft.com/office/drawing/2014/main" id="{AC5D7AB3-8FC8-4765-A631-76C523840AC7}"/>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4509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258F52A-EB3A-4931-B145-F5199C10DD1A}"/>
              </a:ext>
            </a:extLst>
          </p:cNvPr>
          <p:cNvSpPr>
            <a:spLocks noGrp="1"/>
          </p:cNvSpPr>
          <p:nvPr>
            <p:ph type="title"/>
          </p:nvPr>
        </p:nvSpPr>
        <p:spPr>
          <a:xfrm>
            <a:off x="507606" y="2783400"/>
            <a:ext cx="4883067" cy="4170587"/>
          </a:xfrm>
        </p:spPr>
        <p:txBody>
          <a:bodyPr/>
          <a:lstStyle/>
          <a:p>
            <a:r>
              <a:rPr lang="sv-SE" dirty="0"/>
              <a:t>Tre av fyra politiker anser att kommunen ska satsa mer resurser på det organiserade friluftslivet och friluftsinfrastrukturen. </a:t>
            </a:r>
            <a:br>
              <a:rPr lang="sv-SE" dirty="0"/>
            </a:br>
            <a:endParaRPr lang="sv-SE" dirty="0"/>
          </a:p>
        </p:txBody>
      </p:sp>
      <p:sp>
        <p:nvSpPr>
          <p:cNvPr id="7" name="Platshållare för bild 6">
            <a:extLst>
              <a:ext uri="{FF2B5EF4-FFF2-40B4-BE49-F238E27FC236}">
                <a16:creationId xmlns:a16="http://schemas.microsoft.com/office/drawing/2014/main" id="{6CB8E9FE-4985-4415-8643-976E406316E5}"/>
              </a:ext>
            </a:extLst>
          </p:cNvPr>
          <p:cNvSpPr>
            <a:spLocks noGrp="1"/>
          </p:cNvSpPr>
          <p:nvPr>
            <p:ph type="pic" sz="quarter" idx="14"/>
          </p:nvPr>
        </p:nvSpPr>
        <p:spPr/>
      </p:sp>
      <p:pic>
        <p:nvPicPr>
          <p:cNvPr id="8" name="Platshållare för bild 11">
            <a:extLst>
              <a:ext uri="{FF2B5EF4-FFF2-40B4-BE49-F238E27FC236}">
                <a16:creationId xmlns:a16="http://schemas.microsoft.com/office/drawing/2014/main" id="{429D9FDA-C0B1-4955-9A9F-B2C0E5B61C5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350000" y="-9525"/>
            <a:ext cx="5842000" cy="6886575"/>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pic>
    </p:spTree>
    <p:extLst>
      <p:ext uri="{BB962C8B-B14F-4D97-AF65-F5344CB8AC3E}">
        <p14:creationId xmlns:p14="http://schemas.microsoft.com/office/powerpoint/2010/main" val="2444686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641F461E-6FC2-4440-A8BF-A8F3C670642A}"/>
              </a:ext>
            </a:extLst>
          </p:cNvPr>
          <p:cNvSpPr>
            <a:spLocks noGrp="1"/>
          </p:cNvSpPr>
          <p:nvPr>
            <p:ph type="pic" sz="quarter" idx="14"/>
          </p:nvPr>
        </p:nvSpPr>
        <p:spPr/>
      </p:sp>
      <p:sp>
        <p:nvSpPr>
          <p:cNvPr id="3" name="Platshållare för innehåll 2">
            <a:extLst>
              <a:ext uri="{FF2B5EF4-FFF2-40B4-BE49-F238E27FC236}">
                <a16:creationId xmlns:a16="http://schemas.microsoft.com/office/drawing/2014/main" id="{2B5569C5-B3E6-406A-97CF-88F4E43FB5B2}"/>
              </a:ext>
            </a:extLst>
          </p:cNvPr>
          <p:cNvSpPr>
            <a:spLocks noGrp="1"/>
          </p:cNvSpPr>
          <p:nvPr>
            <p:ph sz="quarter" idx="13"/>
          </p:nvPr>
        </p:nvSpPr>
        <p:spPr>
          <a:xfrm>
            <a:off x="557213" y="2377671"/>
            <a:ext cx="5538787" cy="4305300"/>
          </a:xfrm>
        </p:spPr>
        <p:txBody>
          <a:bodyPr/>
          <a:lstStyle/>
          <a:p>
            <a:pPr lvl="0"/>
            <a:r>
              <a:rPr lang="sv-SE" sz="2000" dirty="0"/>
              <a:t>Anta en strategi för friluftslivet som ger förvaltningarna ett mandat att arbeta systematiskt med att utveckla friluftslivets förutsättningar</a:t>
            </a:r>
          </a:p>
          <a:p>
            <a:pPr lvl="0"/>
            <a:r>
              <a:rPr lang="sv-SE" sz="2000" dirty="0"/>
              <a:t>Stimulera barns och ungas naturvistelse genom utomhuspedagogik och friluftsliv</a:t>
            </a:r>
          </a:p>
          <a:p>
            <a:pPr lvl="0"/>
            <a:r>
              <a:rPr lang="sv-SE" sz="2000" dirty="0"/>
              <a:t>Ge civilsamhället goda förutsättningar att skapa gemenskap och stärka folkhälsan</a:t>
            </a:r>
          </a:p>
          <a:p>
            <a:pPr lvl="0"/>
            <a:r>
              <a:rPr lang="sv-SE" sz="2000" dirty="0"/>
              <a:t>Använd friluftsliv och naturens läkande kraft inom vård och omsorg</a:t>
            </a:r>
          </a:p>
          <a:p>
            <a:pPr lvl="0"/>
            <a:r>
              <a:rPr lang="sv-SE" sz="2000" dirty="0"/>
              <a:t>Använd de vägledningar och kunskapssammanställningar som finns</a:t>
            </a:r>
          </a:p>
          <a:p>
            <a:endParaRPr lang="sv-SE" dirty="0"/>
          </a:p>
        </p:txBody>
      </p:sp>
      <p:sp>
        <p:nvSpPr>
          <p:cNvPr id="4" name="Rubrik 3">
            <a:extLst>
              <a:ext uri="{FF2B5EF4-FFF2-40B4-BE49-F238E27FC236}">
                <a16:creationId xmlns:a16="http://schemas.microsoft.com/office/drawing/2014/main" id="{2A3E094E-F627-41F8-9650-C87A4DDD4A1E}"/>
              </a:ext>
            </a:extLst>
          </p:cNvPr>
          <p:cNvSpPr>
            <a:spLocks noGrp="1"/>
          </p:cNvSpPr>
          <p:nvPr>
            <p:ph type="title"/>
          </p:nvPr>
        </p:nvSpPr>
        <p:spPr>
          <a:xfrm>
            <a:off x="754516" y="807327"/>
            <a:ext cx="5088211" cy="1077918"/>
          </a:xfrm>
        </p:spPr>
        <p:txBody>
          <a:bodyPr/>
          <a:lstStyle/>
          <a:p>
            <a:r>
              <a:rPr lang="sv-SE" dirty="0"/>
              <a:t>Fem rekommendations-områden för ett rörelselyft i naturen</a:t>
            </a:r>
          </a:p>
        </p:txBody>
      </p:sp>
      <p:pic>
        <p:nvPicPr>
          <p:cNvPr id="5" name="Platshållare för bild 4" descr="En bild som visar karta, text, person&#10;&#10;Automatiskt genererad beskrivning">
            <a:extLst>
              <a:ext uri="{FF2B5EF4-FFF2-40B4-BE49-F238E27FC236}">
                <a16:creationId xmlns:a16="http://schemas.microsoft.com/office/drawing/2014/main" id="{7C9C46BA-F186-4A4C-87B4-4ECEF23EEA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59"/>
          <a:stretch/>
        </p:blipFill>
        <p:spPr>
          <a:xfrm>
            <a:off x="6349274" y="-9426"/>
            <a:ext cx="5853185" cy="6901439"/>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pic>
      <p:pic>
        <p:nvPicPr>
          <p:cNvPr id="6" name="Bildobjekt 5">
            <a:extLst>
              <a:ext uri="{FF2B5EF4-FFF2-40B4-BE49-F238E27FC236}">
                <a16:creationId xmlns:a16="http://schemas.microsoft.com/office/drawing/2014/main" id="{98491FD3-1993-48B7-BC61-13F77FDD6335}"/>
              </a:ext>
            </a:extLst>
          </p:cNvPr>
          <p:cNvPicPr>
            <a:picLocks noChangeAspect="1"/>
          </p:cNvPicPr>
          <p:nvPr/>
        </p:nvPicPr>
        <p:blipFill>
          <a:blip r:embed="rId4"/>
          <a:stretch>
            <a:fillRect/>
          </a:stretch>
        </p:blipFill>
        <p:spPr>
          <a:xfrm>
            <a:off x="8813259" y="3523499"/>
            <a:ext cx="3219465" cy="3244539"/>
          </a:xfrm>
          <a:prstGeom prst="rect">
            <a:avLst/>
          </a:prstGeom>
        </p:spPr>
      </p:pic>
    </p:spTree>
    <p:extLst>
      <p:ext uri="{BB962C8B-B14F-4D97-AF65-F5344CB8AC3E}">
        <p14:creationId xmlns:p14="http://schemas.microsoft.com/office/powerpoint/2010/main" val="72888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480F4FFC-A759-45A9-B912-14E37E7E0FC3}"/>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3" name="Platshållare för innehåll 2">
            <a:extLst>
              <a:ext uri="{FF2B5EF4-FFF2-40B4-BE49-F238E27FC236}">
                <a16:creationId xmlns:a16="http://schemas.microsoft.com/office/drawing/2014/main" id="{C550299B-48BD-4ECC-BAB2-CC7755E40DCC}"/>
              </a:ext>
            </a:extLst>
          </p:cNvPr>
          <p:cNvSpPr>
            <a:spLocks noGrp="1"/>
          </p:cNvSpPr>
          <p:nvPr>
            <p:ph sz="quarter" idx="13"/>
          </p:nvPr>
        </p:nvSpPr>
        <p:spPr/>
        <p:txBody>
          <a:bodyPr/>
          <a:lstStyle/>
          <a:p>
            <a:r>
              <a:rPr lang="sv-SE" sz="2000" dirty="0"/>
              <a:t>9 av 10 svenskar: friluftsliv är bra för hälsan </a:t>
            </a:r>
          </a:p>
          <a:p>
            <a:r>
              <a:rPr lang="sv-SE" sz="2000" dirty="0"/>
              <a:t>7 av 10: upplever återhämtning i naturen</a:t>
            </a:r>
          </a:p>
          <a:p>
            <a:r>
              <a:rPr lang="sv-SE" sz="2000" dirty="0"/>
              <a:t>8 av 10: friluftsliv bidrar till en mer meningsfull vardag</a:t>
            </a:r>
          </a:p>
          <a:p>
            <a:r>
              <a:rPr lang="sv-SE" sz="2000" dirty="0"/>
              <a:t>4 av 10: tillgången till friluftsliv är viktig när man väljer bostadsort</a:t>
            </a:r>
          </a:p>
          <a:p>
            <a:r>
              <a:rPr lang="sv-SE" sz="2000" dirty="0"/>
              <a:t>2 av 3 svenskar anser att samhället ska satsa mer resurser på friluftsliv (nov 2025)</a:t>
            </a:r>
          </a:p>
        </p:txBody>
      </p:sp>
      <p:sp>
        <p:nvSpPr>
          <p:cNvPr id="4" name="Rubrik 3">
            <a:extLst>
              <a:ext uri="{FF2B5EF4-FFF2-40B4-BE49-F238E27FC236}">
                <a16:creationId xmlns:a16="http://schemas.microsoft.com/office/drawing/2014/main" id="{C88C5324-F020-4F63-A407-287C86359C2F}"/>
              </a:ext>
            </a:extLst>
          </p:cNvPr>
          <p:cNvSpPr>
            <a:spLocks noGrp="1"/>
          </p:cNvSpPr>
          <p:nvPr>
            <p:ph type="title"/>
          </p:nvPr>
        </p:nvSpPr>
        <p:spPr>
          <a:xfrm>
            <a:off x="557213" y="1066288"/>
            <a:ext cx="5979772" cy="1077918"/>
          </a:xfrm>
        </p:spPr>
        <p:txBody>
          <a:bodyPr/>
          <a:lstStyle/>
          <a:p>
            <a:r>
              <a:rPr lang="sv-SE" dirty="0"/>
              <a:t>Starkt stöd bland invånarna</a:t>
            </a:r>
          </a:p>
        </p:txBody>
      </p:sp>
    </p:spTree>
    <p:extLst>
      <p:ext uri="{BB962C8B-B14F-4D97-AF65-F5344CB8AC3E}">
        <p14:creationId xmlns:p14="http://schemas.microsoft.com/office/powerpoint/2010/main" val="323791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7F3A8EAE-3DF9-4FA8-8B0F-B21FEADEA5C8}"/>
              </a:ext>
            </a:extLst>
          </p:cNvPr>
          <p:cNvSpPr>
            <a:spLocks noGrp="1"/>
          </p:cNvSpPr>
          <p:nvPr>
            <p:ph sz="quarter" idx="13"/>
          </p:nvPr>
        </p:nvSpPr>
        <p:spPr>
          <a:xfrm>
            <a:off x="557215" y="1966144"/>
            <a:ext cx="4883068" cy="4029849"/>
          </a:xfrm>
        </p:spPr>
        <p:txBody>
          <a:bodyPr/>
          <a:lstStyle/>
          <a:p>
            <a:pPr marL="0" indent="0">
              <a:buNone/>
            </a:pPr>
            <a:r>
              <a:rPr lang="sv-SE" sz="2000" dirty="0"/>
              <a:t>”Vilka insatser tror du skulle få fler människor att röra på sig?”. Högst på listan hamnar: </a:t>
            </a:r>
          </a:p>
          <a:p>
            <a:pPr marL="457200" indent="-457200">
              <a:buFont typeface="+mj-lt"/>
              <a:buAutoNum type="arabicPeriod"/>
            </a:pPr>
            <a:r>
              <a:rPr lang="sv-SE" sz="2000" dirty="0"/>
              <a:t>satsningar på motionsspår, vandringsleder, friluftsområden och naturreservat (49 procent),</a:t>
            </a:r>
          </a:p>
          <a:p>
            <a:pPr marL="457200" indent="-457200">
              <a:buFont typeface="+mj-lt"/>
              <a:buAutoNum type="arabicPeriod"/>
            </a:pPr>
            <a:r>
              <a:rPr lang="sv-SE" sz="2000" dirty="0"/>
              <a:t>stöd till föreningar som har aktiviteter som är lätta att börja med för nybörjare (46 procent) och </a:t>
            </a:r>
          </a:p>
          <a:p>
            <a:pPr marL="457200" indent="-457200">
              <a:buFont typeface="+mj-lt"/>
              <a:buAutoNum type="arabicPeriod"/>
            </a:pPr>
            <a:r>
              <a:rPr lang="sv-SE" sz="2000" dirty="0"/>
              <a:t>ekonomiskt stöd till barnfamiljer (41 procent).</a:t>
            </a:r>
          </a:p>
          <a:p>
            <a:endParaRPr lang="sv-SE" dirty="0"/>
          </a:p>
        </p:txBody>
      </p:sp>
      <p:sp>
        <p:nvSpPr>
          <p:cNvPr id="2" name="Rubrik 1">
            <a:extLst>
              <a:ext uri="{FF2B5EF4-FFF2-40B4-BE49-F238E27FC236}">
                <a16:creationId xmlns:a16="http://schemas.microsoft.com/office/drawing/2014/main" id="{7F4B657A-EEE1-42F5-8F6E-E7DE59AA1F82}"/>
              </a:ext>
            </a:extLst>
          </p:cNvPr>
          <p:cNvSpPr>
            <a:spLocks noGrp="1"/>
          </p:cNvSpPr>
          <p:nvPr>
            <p:ph type="title"/>
          </p:nvPr>
        </p:nvSpPr>
        <p:spPr>
          <a:xfrm>
            <a:off x="557215" y="862007"/>
            <a:ext cx="5842726" cy="1077918"/>
          </a:xfrm>
        </p:spPr>
        <p:txBody>
          <a:bodyPr/>
          <a:lstStyle/>
          <a:p>
            <a:r>
              <a:rPr lang="sv-SE" dirty="0"/>
              <a:t>Opinionsundersökning 2024 </a:t>
            </a:r>
            <a:br>
              <a:rPr lang="sv-SE" dirty="0"/>
            </a:br>
            <a:endParaRPr lang="sv-SE" dirty="0"/>
          </a:p>
        </p:txBody>
      </p:sp>
      <p:pic>
        <p:nvPicPr>
          <p:cNvPr id="7" name="Platshållare för bild 6">
            <a:extLst>
              <a:ext uri="{FF2B5EF4-FFF2-40B4-BE49-F238E27FC236}">
                <a16:creationId xmlns:a16="http://schemas.microsoft.com/office/drawing/2014/main" id="{C78C0A9D-242E-4A8D-A842-728825EB0DA5}"/>
              </a:ext>
            </a:extLst>
          </p:cNvPr>
          <p:cNvPicPr>
            <a:picLocks noGrp="1" noChangeAspect="1"/>
          </p:cNvPicPr>
          <p:nvPr>
            <p:ph type="pic" sz="quarter" idx="14"/>
          </p:nvPr>
        </p:nvPicPr>
        <p:blipFill>
          <a:blip r:embed="rId3"/>
          <a:srcRect l="21709" r="21709"/>
          <a:stretch>
            <a:fillRect/>
          </a:stretch>
        </p:blipFill>
        <p:spPr/>
      </p:pic>
    </p:spTree>
    <p:extLst>
      <p:ext uri="{BB962C8B-B14F-4D97-AF65-F5344CB8AC3E}">
        <p14:creationId xmlns:p14="http://schemas.microsoft.com/office/powerpoint/2010/main" val="121322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60F2C86-CA83-4A65-9CC8-134FCE4D48B2}"/>
              </a:ext>
            </a:extLst>
          </p:cNvPr>
          <p:cNvSpPr>
            <a:spLocks noGrp="1"/>
          </p:cNvSpPr>
          <p:nvPr>
            <p:ph sz="quarter" idx="13"/>
          </p:nvPr>
        </p:nvSpPr>
        <p:spPr>
          <a:xfrm>
            <a:off x="557213" y="2955235"/>
            <a:ext cx="4883068" cy="3289990"/>
          </a:xfrm>
        </p:spPr>
        <p:txBody>
          <a:bodyPr/>
          <a:lstStyle/>
          <a:p>
            <a:pPr marL="0" indent="0">
              <a:buNone/>
            </a:pPr>
            <a:endParaRPr lang="sv-SE" dirty="0"/>
          </a:p>
          <a:p>
            <a:pPr marL="0" indent="0">
              <a:buNone/>
            </a:pPr>
            <a:r>
              <a:rPr lang="sv-SE" sz="2000" dirty="0"/>
              <a:t>Brittisk forskning visar att varje pund som det offentliga satsar : </a:t>
            </a:r>
          </a:p>
          <a:p>
            <a:r>
              <a:rPr lang="sv-SE" sz="2000" dirty="0"/>
              <a:t>på fysisk aktivitet ger nästan fyra pund tillbaka</a:t>
            </a:r>
          </a:p>
          <a:p>
            <a:r>
              <a:rPr lang="sv-SE" sz="2000" dirty="0"/>
              <a:t>på den tätortsnära skogen ger 20 pund tillbaka i form av ekosystemtjänster så som rekreation, hälsa, biologisk mångfald klimatanpassning och kolsänka</a:t>
            </a:r>
          </a:p>
          <a:p>
            <a:pPr marL="0" indent="0">
              <a:buNone/>
            </a:pPr>
            <a:endParaRPr lang="sv-SE" dirty="0"/>
          </a:p>
        </p:txBody>
      </p:sp>
      <p:sp>
        <p:nvSpPr>
          <p:cNvPr id="2" name="Rubrik 1">
            <a:extLst>
              <a:ext uri="{FF2B5EF4-FFF2-40B4-BE49-F238E27FC236}">
                <a16:creationId xmlns:a16="http://schemas.microsoft.com/office/drawing/2014/main" id="{BCB15255-983F-40DB-83E1-693438FB0122}"/>
              </a:ext>
            </a:extLst>
          </p:cNvPr>
          <p:cNvSpPr>
            <a:spLocks noGrp="1"/>
          </p:cNvSpPr>
          <p:nvPr>
            <p:ph type="title"/>
          </p:nvPr>
        </p:nvSpPr>
        <p:spPr>
          <a:xfrm>
            <a:off x="433391" y="433382"/>
            <a:ext cx="4883066" cy="1077918"/>
          </a:xfrm>
        </p:spPr>
        <p:txBody>
          <a:bodyPr/>
          <a:lstStyle/>
          <a:p>
            <a:r>
              <a:rPr lang="sv-SE" dirty="0"/>
              <a:t>Den tätortsnära naturen är vår största och billigaste arena för motion, rörelseglädje och välbefinnande </a:t>
            </a:r>
          </a:p>
        </p:txBody>
      </p:sp>
      <p:pic>
        <p:nvPicPr>
          <p:cNvPr id="5" name="Picture 2" descr="Kan vara en bild av 3 personer och text">
            <a:extLst>
              <a:ext uri="{FF2B5EF4-FFF2-40B4-BE49-F238E27FC236}">
                <a16:creationId xmlns:a16="http://schemas.microsoft.com/office/drawing/2014/main" id="{F56281EA-4DED-4F36-8DC0-BAFFE90D7F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22928" y="3355226"/>
            <a:ext cx="4548098" cy="321596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objekt 5">
            <a:extLst>
              <a:ext uri="{FF2B5EF4-FFF2-40B4-BE49-F238E27FC236}">
                <a16:creationId xmlns:a16="http://schemas.microsoft.com/office/drawing/2014/main" id="{D538F800-0B60-46EA-90BC-25B80C351D2D}"/>
              </a:ext>
            </a:extLst>
          </p:cNvPr>
          <p:cNvPicPr>
            <a:picLocks noChangeAspect="1"/>
          </p:cNvPicPr>
          <p:nvPr/>
        </p:nvPicPr>
        <p:blipFill>
          <a:blip r:embed="rId4"/>
          <a:stretch>
            <a:fillRect/>
          </a:stretch>
        </p:blipFill>
        <p:spPr>
          <a:xfrm>
            <a:off x="7422928" y="286814"/>
            <a:ext cx="4548098" cy="2830749"/>
          </a:xfrm>
          <a:prstGeom prst="rect">
            <a:avLst/>
          </a:prstGeom>
        </p:spPr>
      </p:pic>
    </p:spTree>
    <p:extLst>
      <p:ext uri="{BB962C8B-B14F-4D97-AF65-F5344CB8AC3E}">
        <p14:creationId xmlns:p14="http://schemas.microsoft.com/office/powerpoint/2010/main" val="206159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275E54-1180-4E9F-84FB-753EA261A491}"/>
              </a:ext>
            </a:extLst>
          </p:cNvPr>
          <p:cNvSpPr>
            <a:spLocks noGrp="1"/>
          </p:cNvSpPr>
          <p:nvPr>
            <p:ph type="ctrTitle"/>
          </p:nvPr>
        </p:nvSpPr>
        <p:spPr>
          <a:xfrm>
            <a:off x="568324" y="3154975"/>
            <a:ext cx="9144000" cy="1537422"/>
          </a:xfrm>
        </p:spPr>
        <p:txBody>
          <a:bodyPr/>
          <a:lstStyle/>
          <a:p>
            <a:r>
              <a:rPr lang="sv-SE" sz="4800" dirty="0"/>
              <a:t>EU:s strategi för biologisk mångfald 2030</a:t>
            </a:r>
          </a:p>
        </p:txBody>
      </p:sp>
      <p:sp>
        <p:nvSpPr>
          <p:cNvPr id="3" name="Underrubrik 2">
            <a:extLst>
              <a:ext uri="{FF2B5EF4-FFF2-40B4-BE49-F238E27FC236}">
                <a16:creationId xmlns:a16="http://schemas.microsoft.com/office/drawing/2014/main" id="{3C35425D-305A-4BC4-B341-296659E6F8C2}"/>
              </a:ext>
            </a:extLst>
          </p:cNvPr>
          <p:cNvSpPr>
            <a:spLocks noGrp="1"/>
          </p:cNvSpPr>
          <p:nvPr>
            <p:ph type="subTitle" idx="1"/>
          </p:nvPr>
        </p:nvSpPr>
        <p:spPr>
          <a:xfrm>
            <a:off x="568324" y="4967309"/>
            <a:ext cx="7807049" cy="1673462"/>
          </a:xfrm>
        </p:spPr>
        <p:txBody>
          <a:bodyPr/>
          <a:lstStyle/>
          <a:p>
            <a:r>
              <a:rPr lang="sv-SE" dirty="0"/>
              <a:t>”Naturen är lika viktig för vårt mentala och fysiska välbefinnande som den är för vårt samhälles förmåga att hantera globala förändringar, hälsohot och katastrofer. Vi behöver naturen i våra liv.” </a:t>
            </a:r>
          </a:p>
        </p:txBody>
      </p:sp>
    </p:spTree>
    <p:extLst>
      <p:ext uri="{BB962C8B-B14F-4D97-AF65-F5344CB8AC3E}">
        <p14:creationId xmlns:p14="http://schemas.microsoft.com/office/powerpoint/2010/main" val="3927344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4F0CBB82-DCA5-4C07-8C31-68EA21A57541}"/>
              </a:ext>
            </a:extLst>
          </p:cNvPr>
          <p:cNvSpPr>
            <a:spLocks noGrp="1"/>
          </p:cNvSpPr>
          <p:nvPr>
            <p:ph type="subTitle" idx="1"/>
          </p:nvPr>
        </p:nvSpPr>
        <p:spPr>
          <a:xfrm>
            <a:off x="331259" y="1549823"/>
            <a:ext cx="10904008" cy="1396673"/>
          </a:xfrm>
        </p:spPr>
        <p:txBody>
          <a:bodyPr/>
          <a:lstStyle/>
          <a:p>
            <a:pPr marL="342900" indent="-342900">
              <a:buFont typeface="Arial" panose="020B0604020202020204" pitchFamily="34" charset="0"/>
              <a:buChar char="•"/>
            </a:pPr>
            <a:r>
              <a:rPr lang="sv-SE" dirty="0"/>
              <a:t>Antalet arbetstillfällen inom friluftsliv och naturturism ökat från 76 000 till 167 000 på femton år.</a:t>
            </a:r>
          </a:p>
          <a:p>
            <a:pPr marL="342900" indent="-342900">
              <a:buFont typeface="Arial" panose="020B0604020202020204" pitchFamily="34" charset="0"/>
              <a:buChar char="•"/>
            </a:pPr>
            <a:r>
              <a:rPr lang="sv-SE" dirty="0"/>
              <a:t>Årliga utgifter för friluftsliv uppgår till 191 miljarder kronor. </a:t>
            </a:r>
          </a:p>
          <a:p>
            <a:pPr marL="342900" indent="-342900">
              <a:buFont typeface="Arial" panose="020B0604020202020204" pitchFamily="34" charset="0"/>
              <a:buChar char="•"/>
            </a:pPr>
            <a:r>
              <a:rPr lang="sv-SE" dirty="0"/>
              <a:t>Sveriges natur rankas högst av anledningar att semestra i Sverige av danskar, fransmän, tyskar och amerikaner – och av svenskarna själva. </a:t>
            </a:r>
          </a:p>
          <a:p>
            <a:pPr marL="342900" indent="-342900">
              <a:buFont typeface="Arial" panose="020B0604020202020204" pitchFamily="34" charset="0"/>
              <a:buChar char="•"/>
            </a:pPr>
            <a:r>
              <a:rPr lang="sv-SE" dirty="0"/>
              <a:t>Statens fastighetsverk: 87 procent av svenskarna tycker att det är viktigt eller mycket viktigt att bevara skyddsvärda skogar, marker och öar.</a:t>
            </a:r>
          </a:p>
        </p:txBody>
      </p:sp>
    </p:spTree>
    <p:extLst>
      <p:ext uri="{BB962C8B-B14F-4D97-AF65-F5344CB8AC3E}">
        <p14:creationId xmlns:p14="http://schemas.microsoft.com/office/powerpoint/2010/main" val="170898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E9D70AF-9FEA-4833-934C-5FB7609E9FDA}"/>
              </a:ext>
            </a:extLst>
          </p:cNvPr>
          <p:cNvSpPr>
            <a:spLocks noGrp="1"/>
          </p:cNvSpPr>
          <p:nvPr>
            <p:ph sz="quarter" idx="13"/>
          </p:nvPr>
        </p:nvSpPr>
        <p:spPr>
          <a:xfrm>
            <a:off x="0" y="1854130"/>
            <a:ext cx="6096000" cy="4029849"/>
          </a:xfrm>
        </p:spPr>
        <p:txBody>
          <a:bodyPr/>
          <a:lstStyle/>
          <a:p>
            <a:r>
              <a:rPr lang="sv-SE" sz="2000" dirty="0"/>
              <a:t>Våga tro på det! </a:t>
            </a:r>
          </a:p>
          <a:p>
            <a:r>
              <a:rPr lang="sv-SE" sz="2000" dirty="0"/>
              <a:t>Ni är experterna: föreslå en förstudie.</a:t>
            </a:r>
          </a:p>
          <a:p>
            <a:pPr lvl="1"/>
            <a:r>
              <a:rPr lang="sv-SE" sz="1800" dirty="0"/>
              <a:t>Utgå från kommunala styrdokument, lagar och nationella målen för friluftslivet.</a:t>
            </a:r>
          </a:p>
          <a:p>
            <a:pPr lvl="1"/>
            <a:r>
              <a:rPr lang="sv-SE" sz="1800" dirty="0"/>
              <a:t>Påminn om samhällsnyttorna och det nya kunskapsläget. 18 skäl!</a:t>
            </a:r>
          </a:p>
          <a:p>
            <a:pPr lvl="1"/>
            <a:r>
              <a:rPr lang="sv-SE" sz="1800" dirty="0"/>
              <a:t>Låg kostnad med stor utväxling!</a:t>
            </a:r>
          </a:p>
          <a:p>
            <a:r>
              <a:rPr lang="sv-SE" sz="2000" dirty="0"/>
              <a:t>Arrangera möten och  seminarier, gärna i naturen. Använd goda exempel från andra kommuner!</a:t>
            </a:r>
          </a:p>
          <a:p>
            <a:r>
              <a:rPr lang="sv-SE" sz="2000" dirty="0"/>
              <a:t>Förankra, kommunicera, skapa stolthet!</a:t>
            </a:r>
          </a:p>
          <a:p>
            <a:r>
              <a:rPr lang="sv-SE" sz="2000" dirty="0"/>
              <a:t>Svara på enkäten till Sveriges friluftskommun.</a:t>
            </a:r>
          </a:p>
          <a:p>
            <a:r>
              <a:rPr lang="sv-SE" sz="2000" dirty="0"/>
              <a:t>Tålamod! Plötsligt står fönstret på glänt.</a:t>
            </a:r>
          </a:p>
        </p:txBody>
      </p:sp>
      <p:sp>
        <p:nvSpPr>
          <p:cNvPr id="6" name="Platshållare för text 5">
            <a:extLst>
              <a:ext uri="{FF2B5EF4-FFF2-40B4-BE49-F238E27FC236}">
                <a16:creationId xmlns:a16="http://schemas.microsoft.com/office/drawing/2014/main" id="{5525ED5D-AC69-4F51-835C-1DF8ADD02B71}"/>
              </a:ext>
            </a:extLst>
          </p:cNvPr>
          <p:cNvSpPr>
            <a:spLocks noGrp="1"/>
          </p:cNvSpPr>
          <p:nvPr>
            <p:ph type="body" sz="quarter" idx="15"/>
          </p:nvPr>
        </p:nvSpPr>
        <p:spPr/>
        <p:txBody>
          <a:bodyPr/>
          <a:lstStyle/>
          <a:p>
            <a:endParaRPr lang="sv-SE"/>
          </a:p>
        </p:txBody>
      </p:sp>
      <p:sp>
        <p:nvSpPr>
          <p:cNvPr id="4" name="Rubrik 3">
            <a:extLst>
              <a:ext uri="{FF2B5EF4-FFF2-40B4-BE49-F238E27FC236}">
                <a16:creationId xmlns:a16="http://schemas.microsoft.com/office/drawing/2014/main" id="{0F20CBB7-34D0-43C5-B3D8-9A1397DADB92}"/>
              </a:ext>
            </a:extLst>
          </p:cNvPr>
          <p:cNvSpPr>
            <a:spLocks noGrp="1"/>
          </p:cNvSpPr>
          <p:nvPr>
            <p:ph type="title"/>
          </p:nvPr>
        </p:nvSpPr>
        <p:spPr>
          <a:xfrm>
            <a:off x="309527" y="323844"/>
            <a:ext cx="4883067" cy="1077918"/>
          </a:xfrm>
        </p:spPr>
        <p:txBody>
          <a:bodyPr/>
          <a:lstStyle/>
          <a:p>
            <a:r>
              <a:rPr lang="sv-SE" dirty="0"/>
              <a:t>Vad kan man göra som tjänsteperson till ett rörelselyft i naturen?</a:t>
            </a:r>
          </a:p>
        </p:txBody>
      </p:sp>
      <p:pic>
        <p:nvPicPr>
          <p:cNvPr id="12" name="Bildobjekt 11">
            <a:extLst>
              <a:ext uri="{FF2B5EF4-FFF2-40B4-BE49-F238E27FC236}">
                <a16:creationId xmlns:a16="http://schemas.microsoft.com/office/drawing/2014/main" id="{924ED6CE-7334-4866-96E5-F7445181C2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79168" y="103431"/>
            <a:ext cx="5181819" cy="3207879"/>
          </a:xfrm>
          <a:prstGeom prst="rect">
            <a:avLst/>
          </a:prstGeom>
        </p:spPr>
      </p:pic>
      <p:pic>
        <p:nvPicPr>
          <p:cNvPr id="14" name="Platshållare för innehåll 13">
            <a:extLst>
              <a:ext uri="{FF2B5EF4-FFF2-40B4-BE49-F238E27FC236}">
                <a16:creationId xmlns:a16="http://schemas.microsoft.com/office/drawing/2014/main" id="{D1557157-B8FF-439E-9A21-ABF9F94FCA2E}"/>
              </a:ext>
            </a:extLst>
          </p:cNvPr>
          <p:cNvPicPr>
            <a:picLocks noGrp="1" noChangeAspect="1"/>
          </p:cNvPicPr>
          <p:nvPr>
            <p:ph sz="quarter" idx="14"/>
          </p:nvPr>
        </p:nvPicPr>
        <p:blipFill rotWithShape="1">
          <a:blip r:embed="rId4" cstate="print">
            <a:extLst>
              <a:ext uri="{28A0092B-C50C-407E-A947-70E740481C1C}">
                <a14:useLocalDpi xmlns:a14="http://schemas.microsoft.com/office/drawing/2010/main"/>
              </a:ext>
            </a:extLst>
          </a:blip>
          <a:srcRect t="-86"/>
          <a:stretch/>
        </p:blipFill>
        <p:spPr>
          <a:xfrm>
            <a:off x="8995830" y="3428999"/>
            <a:ext cx="3063240" cy="3311310"/>
          </a:xfrm>
          <a:prstGeom prst="rect">
            <a:avLst/>
          </a:prstGeom>
        </p:spPr>
      </p:pic>
      <p:pic>
        <p:nvPicPr>
          <p:cNvPr id="15" name="Bildobjekt 14">
            <a:extLst>
              <a:ext uri="{FF2B5EF4-FFF2-40B4-BE49-F238E27FC236}">
                <a16:creationId xmlns:a16="http://schemas.microsoft.com/office/drawing/2014/main" id="{9C83D395-DE33-4CD3-B508-FD522EFE9C3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
          <a:stretch/>
        </p:blipFill>
        <p:spPr>
          <a:xfrm>
            <a:off x="6399002" y="3952173"/>
            <a:ext cx="2444804" cy="1931806"/>
          </a:xfrm>
          <a:prstGeom prst="rect">
            <a:avLst/>
          </a:prstGeom>
        </p:spPr>
      </p:pic>
    </p:spTree>
    <p:extLst>
      <p:ext uri="{BB962C8B-B14F-4D97-AF65-F5344CB8AC3E}">
        <p14:creationId xmlns:p14="http://schemas.microsoft.com/office/powerpoint/2010/main" val="769932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2776FD8-0FC0-4205-853E-DFEC4988F283}"/>
              </a:ext>
            </a:extLst>
          </p:cNvPr>
          <p:cNvSpPr>
            <a:spLocks noGrp="1"/>
          </p:cNvSpPr>
          <p:nvPr>
            <p:ph sz="quarter" idx="13"/>
          </p:nvPr>
        </p:nvSpPr>
        <p:spPr>
          <a:xfrm>
            <a:off x="557213" y="1676400"/>
            <a:ext cx="4883068" cy="4568825"/>
          </a:xfrm>
        </p:spPr>
        <p:txBody>
          <a:bodyPr/>
          <a:lstStyle/>
          <a:p>
            <a:r>
              <a:rPr lang="sv-SE" sz="2000" dirty="0"/>
              <a:t>20/11: I Ur och Skur 40 år</a:t>
            </a:r>
          </a:p>
          <a:p>
            <a:r>
              <a:rPr lang="sv-SE" sz="2000" dirty="0"/>
              <a:t>14, 17, 25, 26 november: Info-möten om Häng med oss ut – friluftsliv för psykisk hälsa</a:t>
            </a:r>
          </a:p>
          <a:p>
            <a:r>
              <a:rPr lang="sv-SE" sz="2000" dirty="0"/>
              <a:t>1/12, 12/1, 16/2 : Info-möten om Skogsmulle i förskolan</a:t>
            </a:r>
          </a:p>
          <a:p>
            <a:r>
              <a:rPr lang="sv-SE" sz="2000" dirty="0"/>
              <a:t>27/1: Konferens om friluftsliv och folkhälsa: Naturen gör skillnad – nu tar vi nästa steg</a:t>
            </a:r>
          </a:p>
          <a:p>
            <a:endParaRPr lang="sv-SE" sz="2000" dirty="0"/>
          </a:p>
          <a:p>
            <a:endParaRPr lang="sv-SE" sz="2000" dirty="0"/>
          </a:p>
        </p:txBody>
      </p:sp>
      <p:sp>
        <p:nvSpPr>
          <p:cNvPr id="4" name="Rubrik 3">
            <a:extLst>
              <a:ext uri="{FF2B5EF4-FFF2-40B4-BE49-F238E27FC236}">
                <a16:creationId xmlns:a16="http://schemas.microsoft.com/office/drawing/2014/main" id="{FD3F59ED-F8C1-46DB-B226-99A5D8F57AB4}"/>
              </a:ext>
            </a:extLst>
          </p:cNvPr>
          <p:cNvSpPr>
            <a:spLocks noGrp="1"/>
          </p:cNvSpPr>
          <p:nvPr>
            <p:ph type="title"/>
          </p:nvPr>
        </p:nvSpPr>
        <p:spPr/>
        <p:txBody>
          <a:bodyPr/>
          <a:lstStyle/>
          <a:p>
            <a:r>
              <a:rPr lang="sv-SE" dirty="0"/>
              <a:t>Några kalendertips</a:t>
            </a:r>
          </a:p>
        </p:txBody>
      </p:sp>
      <p:sp>
        <p:nvSpPr>
          <p:cNvPr id="6" name="AutoShape 8" descr="En bild som visar text, skärmbild&#10;&#10;AI-genererat innehåll kan vara felaktigt.">
            <a:extLst>
              <a:ext uri="{FF2B5EF4-FFF2-40B4-BE49-F238E27FC236}">
                <a16:creationId xmlns:a16="http://schemas.microsoft.com/office/drawing/2014/main" id="{75A08C1A-48D9-4E71-8C3D-72AFA042043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8" name="Bildobjekt 7">
            <a:extLst>
              <a:ext uri="{FF2B5EF4-FFF2-40B4-BE49-F238E27FC236}">
                <a16:creationId xmlns:a16="http://schemas.microsoft.com/office/drawing/2014/main" id="{D7DBAF58-2003-4430-9ED2-ADD0E5620647}"/>
              </a:ext>
            </a:extLst>
          </p:cNvPr>
          <p:cNvPicPr>
            <a:picLocks noChangeAspect="1"/>
          </p:cNvPicPr>
          <p:nvPr/>
        </p:nvPicPr>
        <p:blipFill>
          <a:blip r:embed="rId3"/>
          <a:stretch>
            <a:fillRect/>
          </a:stretch>
        </p:blipFill>
        <p:spPr>
          <a:xfrm>
            <a:off x="0" y="5395169"/>
            <a:ext cx="3833917" cy="1338703"/>
          </a:xfrm>
          <a:prstGeom prst="rect">
            <a:avLst/>
          </a:prstGeom>
        </p:spPr>
      </p:pic>
      <p:pic>
        <p:nvPicPr>
          <p:cNvPr id="11" name="Platshållare för bild 5">
            <a:extLst>
              <a:ext uri="{FF2B5EF4-FFF2-40B4-BE49-F238E27FC236}">
                <a16:creationId xmlns:a16="http://schemas.microsoft.com/office/drawing/2014/main" id="{3C778985-FF49-4C3C-9509-95538784E67A}"/>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a:ext>
            </a:extLst>
          </a:blip>
          <a:srcRect l="51" r="51"/>
          <a:stretch/>
        </p:blipFill>
        <p:spPr>
          <a:xfrm>
            <a:off x="6350000" y="-9525"/>
            <a:ext cx="5842000" cy="6886575"/>
          </a:xfrm>
        </p:spPr>
      </p:pic>
      <p:pic>
        <p:nvPicPr>
          <p:cNvPr id="2" name="Bildobjekt 1">
            <a:extLst>
              <a:ext uri="{FF2B5EF4-FFF2-40B4-BE49-F238E27FC236}">
                <a16:creationId xmlns:a16="http://schemas.microsoft.com/office/drawing/2014/main" id="{B25D4B1F-C761-49A8-A642-76678CD95B55}"/>
              </a:ext>
            </a:extLst>
          </p:cNvPr>
          <p:cNvPicPr>
            <a:picLocks noChangeAspect="1"/>
          </p:cNvPicPr>
          <p:nvPr/>
        </p:nvPicPr>
        <p:blipFill>
          <a:blip r:embed="rId5"/>
          <a:stretch>
            <a:fillRect/>
          </a:stretch>
        </p:blipFill>
        <p:spPr>
          <a:xfrm>
            <a:off x="3958515" y="5395169"/>
            <a:ext cx="1357167" cy="1338703"/>
          </a:xfrm>
          <a:prstGeom prst="rect">
            <a:avLst/>
          </a:prstGeom>
        </p:spPr>
      </p:pic>
    </p:spTree>
    <p:extLst>
      <p:ext uri="{BB962C8B-B14F-4D97-AF65-F5344CB8AC3E}">
        <p14:creationId xmlns:p14="http://schemas.microsoft.com/office/powerpoint/2010/main" val="1553841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1F638C-B127-48C2-AF4A-7966B96303E3}"/>
              </a:ext>
            </a:extLst>
          </p:cNvPr>
          <p:cNvSpPr>
            <a:spLocks noGrp="1"/>
          </p:cNvSpPr>
          <p:nvPr>
            <p:ph type="title"/>
          </p:nvPr>
        </p:nvSpPr>
        <p:spPr>
          <a:xfrm>
            <a:off x="1467540" y="1216772"/>
            <a:ext cx="6457534" cy="1285875"/>
          </a:xfrm>
        </p:spPr>
        <p:txBody>
          <a:bodyPr/>
          <a:lstStyle/>
          <a:p>
            <a:r>
              <a:rPr lang="sv-SE" sz="3200" dirty="0"/>
              <a:t>Friluftsfrämjandets kanaler för samhällsinriktad information:</a:t>
            </a:r>
            <a:br>
              <a:rPr lang="sv-SE" dirty="0"/>
            </a:br>
            <a:br>
              <a:rPr lang="sv-SE" dirty="0"/>
            </a:br>
            <a:endParaRPr lang="sv-SE" dirty="0"/>
          </a:p>
        </p:txBody>
      </p:sp>
      <p:sp>
        <p:nvSpPr>
          <p:cNvPr id="4" name="Platshållare för innehåll 3">
            <a:extLst>
              <a:ext uri="{FF2B5EF4-FFF2-40B4-BE49-F238E27FC236}">
                <a16:creationId xmlns:a16="http://schemas.microsoft.com/office/drawing/2014/main" id="{0B10F7CD-DE4C-45B8-8E4C-60ECB807DEAD}"/>
              </a:ext>
            </a:extLst>
          </p:cNvPr>
          <p:cNvSpPr>
            <a:spLocks noGrp="1"/>
          </p:cNvSpPr>
          <p:nvPr>
            <p:ph sz="quarter" idx="13"/>
          </p:nvPr>
        </p:nvSpPr>
        <p:spPr>
          <a:xfrm>
            <a:off x="1467540" y="2379811"/>
            <a:ext cx="9160704" cy="3875215"/>
          </a:xfrm>
        </p:spPr>
        <p:txBody>
          <a:bodyPr/>
          <a:lstStyle/>
          <a:p>
            <a:pPr marL="0" indent="0">
              <a:buNone/>
            </a:pPr>
            <a:r>
              <a:rPr lang="sv-SE" b="1" dirty="0"/>
              <a:t>Hemsida: </a:t>
            </a:r>
            <a:r>
              <a:rPr lang="sv-SE" dirty="0">
                <a:hlinkClick r:id="rId3"/>
              </a:rPr>
              <a:t>www.friluftsframjandet.se/om-oss/</a:t>
            </a:r>
            <a:endParaRPr lang="sv-SE" dirty="0"/>
          </a:p>
          <a:p>
            <a:pPr marL="0" indent="0">
              <a:buNone/>
            </a:pPr>
            <a:r>
              <a:rPr lang="sv-SE" b="1" dirty="0"/>
              <a:t>LinkedIn: </a:t>
            </a:r>
            <a:r>
              <a:rPr lang="sv-SE" dirty="0"/>
              <a:t>Friluftsfrämjandet</a:t>
            </a:r>
          </a:p>
          <a:p>
            <a:pPr marL="0" indent="0">
              <a:buNone/>
            </a:pPr>
            <a:r>
              <a:rPr lang="sv-SE" b="1" dirty="0"/>
              <a:t>Nyhetsbrevet Friluftsfrämjandet Analys:</a:t>
            </a:r>
            <a:br>
              <a:rPr lang="sv-SE" b="1" dirty="0"/>
            </a:br>
            <a:r>
              <a:rPr lang="sv-SE" dirty="0"/>
              <a:t>www.friluftsframjandet.se/om-oss/press-opinion/nyhetsbrevet-analys/</a:t>
            </a:r>
          </a:p>
          <a:p>
            <a:pPr marL="0" indent="0">
              <a:buNone/>
            </a:pPr>
            <a:br>
              <a:rPr lang="sv-SE" b="1" dirty="0"/>
            </a:br>
            <a:r>
              <a:rPr lang="sv-SE" b="1" dirty="0"/>
              <a:t>Stort tack för ert engagemang!</a:t>
            </a:r>
          </a:p>
          <a:p>
            <a:pPr marL="0" indent="0">
              <a:buNone/>
            </a:pPr>
            <a:r>
              <a:rPr lang="sv-SE" b="1" dirty="0"/>
              <a:t>Pontus Björkman</a:t>
            </a:r>
            <a:br>
              <a:rPr lang="sv-SE" dirty="0"/>
            </a:br>
            <a:r>
              <a:rPr lang="sv-SE" dirty="0"/>
              <a:t>sakkunnig friluftspolitiska frågor</a:t>
            </a:r>
            <a:br>
              <a:rPr lang="sv-SE" dirty="0"/>
            </a:br>
            <a:r>
              <a:rPr lang="sv-SE" dirty="0">
                <a:hlinkClick r:id="rId4"/>
              </a:rPr>
              <a:t>pontus.bjorkman@friluftsframjandet.se</a:t>
            </a:r>
            <a:br>
              <a:rPr lang="sv-SE" dirty="0"/>
            </a:br>
            <a:r>
              <a:rPr lang="sv-SE" dirty="0"/>
              <a:t>073-7711850</a:t>
            </a:r>
          </a:p>
        </p:txBody>
      </p:sp>
    </p:spTree>
    <p:extLst>
      <p:ext uri="{BB962C8B-B14F-4D97-AF65-F5344CB8AC3E}">
        <p14:creationId xmlns:p14="http://schemas.microsoft.com/office/powerpoint/2010/main" val="343665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6F2427B0-FC08-40ED-AB87-B5B9D98266AF}"/>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p:pic>
      <p:sp>
        <p:nvSpPr>
          <p:cNvPr id="14" name="Platshållare för innehåll 13">
            <a:extLst>
              <a:ext uri="{FF2B5EF4-FFF2-40B4-BE49-F238E27FC236}">
                <a16:creationId xmlns:a16="http://schemas.microsoft.com/office/drawing/2014/main" id="{CB05207F-E9CF-48B6-BA92-B621B7090239}"/>
              </a:ext>
            </a:extLst>
          </p:cNvPr>
          <p:cNvSpPr>
            <a:spLocks noGrp="1"/>
          </p:cNvSpPr>
          <p:nvPr>
            <p:ph sz="quarter" idx="13"/>
          </p:nvPr>
        </p:nvSpPr>
        <p:spPr>
          <a:xfrm>
            <a:off x="421139" y="2290375"/>
            <a:ext cx="5088213" cy="4029849"/>
          </a:xfrm>
        </p:spPr>
        <p:txBody>
          <a:bodyPr/>
          <a:lstStyle/>
          <a:p>
            <a:r>
              <a:rPr lang="sv-SE" sz="2000" dirty="0"/>
              <a:t>2 miljoner barn sedan starten</a:t>
            </a:r>
          </a:p>
          <a:p>
            <a:r>
              <a:rPr lang="sv-SE" sz="2000" dirty="0"/>
              <a:t>Rörelseglädje och kunskap om naturen</a:t>
            </a:r>
          </a:p>
          <a:p>
            <a:r>
              <a:rPr lang="sv-SE" sz="2000" dirty="0"/>
              <a:t>Skapar livslång relation till naturen under devisen ”inte störa och inte förstöra”. </a:t>
            </a:r>
          </a:p>
          <a:p>
            <a:r>
              <a:rPr lang="sv-SE" sz="2000" dirty="0"/>
              <a:t>11 Skogsmullestigar i Skånes naturreservat – om allemansrätten och naturen</a:t>
            </a:r>
          </a:p>
        </p:txBody>
      </p:sp>
    </p:spTree>
    <p:extLst>
      <p:ext uri="{BB962C8B-B14F-4D97-AF65-F5344CB8AC3E}">
        <p14:creationId xmlns:p14="http://schemas.microsoft.com/office/powerpoint/2010/main" val="356825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090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F952BDC-89B0-495E-B722-3B34D9000685}"/>
              </a:ext>
            </a:extLst>
          </p:cNvPr>
          <p:cNvSpPr>
            <a:spLocks noGrp="1"/>
          </p:cNvSpPr>
          <p:nvPr>
            <p:ph sz="half" idx="1"/>
          </p:nvPr>
        </p:nvSpPr>
        <p:spPr>
          <a:xfrm>
            <a:off x="295276" y="268287"/>
            <a:ext cx="5800724" cy="4587875"/>
          </a:xfrm>
        </p:spPr>
        <p:txBody>
          <a:bodyPr/>
          <a:lstStyle/>
          <a:p>
            <a:endParaRPr lang="sv-SE" dirty="0"/>
          </a:p>
          <a:p>
            <a:endParaRPr lang="sv-SE" dirty="0"/>
          </a:p>
          <a:p>
            <a:endParaRPr lang="sv-SE" dirty="0"/>
          </a:p>
          <a:p>
            <a:endParaRPr lang="sv-SE" dirty="0"/>
          </a:p>
        </p:txBody>
      </p:sp>
      <p:sp>
        <p:nvSpPr>
          <p:cNvPr id="10" name="Rektangel 9">
            <a:extLst>
              <a:ext uri="{FF2B5EF4-FFF2-40B4-BE49-F238E27FC236}">
                <a16:creationId xmlns:a16="http://schemas.microsoft.com/office/drawing/2014/main" id="{C87AA018-1690-42AA-A6D6-BBAC49B3947C}"/>
              </a:ext>
            </a:extLst>
          </p:cNvPr>
          <p:cNvSpPr/>
          <p:nvPr/>
        </p:nvSpPr>
        <p:spPr>
          <a:xfrm>
            <a:off x="295276" y="6291569"/>
            <a:ext cx="374980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www.friluftsframjandet.se/rapporter</a:t>
            </a:r>
            <a:endParaRPr kumimoji="0" lang="sv-S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1" name="Bildobjekt 10">
            <a:extLst>
              <a:ext uri="{FF2B5EF4-FFF2-40B4-BE49-F238E27FC236}">
                <a16:creationId xmlns:a16="http://schemas.microsoft.com/office/drawing/2014/main" id="{4DF9FF8D-A41B-4DEB-8600-2D4B73854DB4}"/>
              </a:ext>
            </a:extLst>
          </p:cNvPr>
          <p:cNvPicPr>
            <a:picLocks noChangeAspect="1"/>
          </p:cNvPicPr>
          <p:nvPr/>
        </p:nvPicPr>
        <p:blipFill>
          <a:blip r:embed="rId4"/>
          <a:stretch>
            <a:fillRect/>
          </a:stretch>
        </p:blipFill>
        <p:spPr>
          <a:xfrm>
            <a:off x="5035826" y="-24563"/>
            <a:ext cx="7156174" cy="3238245"/>
          </a:xfrm>
          <a:prstGeom prst="rect">
            <a:avLst/>
          </a:prstGeom>
        </p:spPr>
      </p:pic>
      <p:pic>
        <p:nvPicPr>
          <p:cNvPr id="12" name="Bildobjekt 11">
            <a:extLst>
              <a:ext uri="{FF2B5EF4-FFF2-40B4-BE49-F238E27FC236}">
                <a16:creationId xmlns:a16="http://schemas.microsoft.com/office/drawing/2014/main" id="{3974980D-F519-4577-811B-A5CF76DE371F}"/>
              </a:ext>
            </a:extLst>
          </p:cNvPr>
          <p:cNvPicPr>
            <a:picLocks noChangeAspect="1"/>
          </p:cNvPicPr>
          <p:nvPr/>
        </p:nvPicPr>
        <p:blipFill>
          <a:blip r:embed="rId5"/>
          <a:stretch>
            <a:fillRect/>
          </a:stretch>
        </p:blipFill>
        <p:spPr>
          <a:xfrm>
            <a:off x="5035826" y="3511085"/>
            <a:ext cx="7156174" cy="4753744"/>
          </a:xfrm>
          <a:prstGeom prst="rect">
            <a:avLst/>
          </a:prstGeom>
        </p:spPr>
      </p:pic>
      <p:pic>
        <p:nvPicPr>
          <p:cNvPr id="4" name="Bildobjekt 3">
            <a:extLst>
              <a:ext uri="{FF2B5EF4-FFF2-40B4-BE49-F238E27FC236}">
                <a16:creationId xmlns:a16="http://schemas.microsoft.com/office/drawing/2014/main" id="{592E8BAA-F6EB-425D-90BE-91E8150337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11340"/>
            <a:ext cx="4849565" cy="6858000"/>
          </a:xfrm>
          <a:prstGeom prst="rect">
            <a:avLst/>
          </a:prstGeom>
        </p:spPr>
      </p:pic>
    </p:spTree>
    <p:extLst>
      <p:ext uri="{BB962C8B-B14F-4D97-AF65-F5344CB8AC3E}">
        <p14:creationId xmlns:p14="http://schemas.microsoft.com/office/powerpoint/2010/main" val="4054445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DD2627E7-D625-41D4-A713-E85A385C1043}"/>
              </a:ext>
            </a:extLst>
          </p:cNvPr>
          <p:cNvSpPr>
            <a:spLocks noGrp="1"/>
          </p:cNvSpPr>
          <p:nvPr>
            <p:ph type="subTitle" idx="1"/>
          </p:nvPr>
        </p:nvSpPr>
        <p:spPr>
          <a:xfrm>
            <a:off x="449262" y="4976609"/>
            <a:ext cx="11293475" cy="770883"/>
          </a:xfrm>
        </p:spPr>
        <p:txBody>
          <a:bodyPr/>
          <a:lstStyle/>
          <a:p>
            <a:r>
              <a:rPr lang="sv-SE" dirty="0"/>
              <a:t>”Stödja människors möjligheter att vistas ute i naturen och utöva friluftsliv där allemansrätten är en grund. Alla människor ska ha möjlighet att få naturupplevelser, välbefinnande, social gemenskap och ökad kunskap om natur och miljö.”</a:t>
            </a:r>
          </a:p>
        </p:txBody>
      </p:sp>
    </p:spTree>
    <p:extLst>
      <p:ext uri="{BB962C8B-B14F-4D97-AF65-F5344CB8AC3E}">
        <p14:creationId xmlns:p14="http://schemas.microsoft.com/office/powerpoint/2010/main" val="251012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3">
            <a:extLst>
              <a:ext uri="{FF2B5EF4-FFF2-40B4-BE49-F238E27FC236}">
                <a16:creationId xmlns:a16="http://schemas.microsoft.com/office/drawing/2014/main" id="{D0682F48-E23C-454D-ACC3-F51FD3459A40}"/>
              </a:ext>
            </a:extLst>
          </p:cNvPr>
          <p:cNvSpPr txBox="1">
            <a:spLocks/>
          </p:cNvSpPr>
          <p:nvPr/>
        </p:nvSpPr>
        <p:spPr>
          <a:xfrm>
            <a:off x="862444" y="5303837"/>
            <a:ext cx="6363130" cy="107791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sv-SE" sz="3200" b="1" i="0" u="none" strike="noStrike" kern="1200" cap="none" spc="0" normalizeH="0" baseline="0" noProof="0" dirty="0">
              <a:ln>
                <a:noFill/>
              </a:ln>
              <a:solidFill>
                <a:srgbClr val="4377BB"/>
              </a:solidFill>
              <a:effectLst/>
              <a:uLnTx/>
              <a:uFillTx/>
              <a:latin typeface="Plus Jakarta Sans" panose="02110004020202020204"/>
              <a:ea typeface="+mj-ea"/>
              <a:cs typeface="+mj-cs"/>
            </a:endParaRPr>
          </a:p>
        </p:txBody>
      </p:sp>
      <p:pic>
        <p:nvPicPr>
          <p:cNvPr id="12" name="Platshållare för bild 11">
            <a:extLst>
              <a:ext uri="{FF2B5EF4-FFF2-40B4-BE49-F238E27FC236}">
                <a16:creationId xmlns:a16="http://schemas.microsoft.com/office/drawing/2014/main" id="{CDB39C03-22C2-4A75-B9F3-52021A687B63}"/>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4" name="Platshållare för innehåll 3">
            <a:extLst>
              <a:ext uri="{FF2B5EF4-FFF2-40B4-BE49-F238E27FC236}">
                <a16:creationId xmlns:a16="http://schemas.microsoft.com/office/drawing/2014/main" id="{2C0F22AA-BD84-4B70-B650-E6DE80E1BFA5}"/>
              </a:ext>
            </a:extLst>
          </p:cNvPr>
          <p:cNvSpPr>
            <a:spLocks noGrp="1"/>
          </p:cNvSpPr>
          <p:nvPr>
            <p:ph sz="quarter" idx="13"/>
          </p:nvPr>
        </p:nvSpPr>
        <p:spPr>
          <a:xfrm>
            <a:off x="557214" y="2034401"/>
            <a:ext cx="4883068" cy="4029849"/>
          </a:xfrm>
        </p:spPr>
        <p:txBody>
          <a:bodyPr/>
          <a:lstStyle/>
          <a:p>
            <a:r>
              <a:rPr lang="sv-SE" sz="2000" dirty="0"/>
              <a:t>4 av 5 fem barn når inte rekommendationen om en timmes fysisk aktivitet per dag</a:t>
            </a:r>
          </a:p>
          <a:p>
            <a:r>
              <a:rPr lang="sv-SE" sz="2000" dirty="0"/>
              <a:t>Andelen barn som vistas varje dag i naturen sjunkit från 78 procent 2003 till 49 procent 2019</a:t>
            </a:r>
          </a:p>
          <a:p>
            <a:pPr lvl="0"/>
            <a:r>
              <a:rPr lang="sv-SE" sz="2000" dirty="0"/>
              <a:t>Hälften av de vuxna är överviktiga och har en hälsofarligt dålig kondition</a:t>
            </a:r>
          </a:p>
          <a:p>
            <a:pPr lvl="0"/>
            <a:r>
              <a:rPr lang="sv-SE" sz="2000" dirty="0"/>
              <a:t>Psykiska ohälsan och upplevelsen av ensamhet har ökat kraftigt</a:t>
            </a:r>
          </a:p>
          <a:p>
            <a:pPr lvl="0"/>
            <a:r>
              <a:rPr lang="sv-SE" sz="2000" dirty="0"/>
              <a:t>Den psykiska ohälsan kostar fem procent av BNP</a:t>
            </a:r>
          </a:p>
          <a:p>
            <a:endParaRPr lang="sv-SE" dirty="0"/>
          </a:p>
        </p:txBody>
      </p:sp>
      <p:sp>
        <p:nvSpPr>
          <p:cNvPr id="10" name="Rubrik 9">
            <a:extLst>
              <a:ext uri="{FF2B5EF4-FFF2-40B4-BE49-F238E27FC236}">
                <a16:creationId xmlns:a16="http://schemas.microsoft.com/office/drawing/2014/main" id="{76F20968-1953-4E2B-81F8-66A425ECFD3D}"/>
              </a:ext>
            </a:extLst>
          </p:cNvPr>
          <p:cNvSpPr>
            <a:spLocks noGrp="1"/>
          </p:cNvSpPr>
          <p:nvPr>
            <p:ph type="title"/>
          </p:nvPr>
        </p:nvSpPr>
        <p:spPr/>
        <p:txBody>
          <a:bodyPr/>
          <a:lstStyle/>
          <a:p>
            <a:r>
              <a:rPr lang="sv-SE" dirty="0"/>
              <a:t>18 skäl för kommuner att satsa på friluftsliv</a:t>
            </a:r>
          </a:p>
        </p:txBody>
      </p:sp>
    </p:spTree>
    <p:extLst>
      <p:ext uri="{BB962C8B-B14F-4D97-AF65-F5344CB8AC3E}">
        <p14:creationId xmlns:p14="http://schemas.microsoft.com/office/powerpoint/2010/main" val="105156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BC864A3-75C0-410B-8A5D-ECF35E2DF1B3}"/>
              </a:ext>
            </a:extLst>
          </p:cNvPr>
          <p:cNvSpPr>
            <a:spLocks noGrp="1"/>
          </p:cNvSpPr>
          <p:nvPr>
            <p:ph type="title"/>
          </p:nvPr>
        </p:nvSpPr>
        <p:spPr>
          <a:xfrm>
            <a:off x="774113" y="1367502"/>
            <a:ext cx="4950825" cy="4122996"/>
          </a:xfrm>
        </p:spPr>
        <p:txBody>
          <a:bodyPr/>
          <a:lstStyle/>
          <a:p>
            <a:r>
              <a:rPr lang="sv-SE" dirty="0"/>
              <a:t>”Hälsovinsterna för barn av att vistas i gröna miljöer är välbelagda inom en rad områden som påverkar deras fysiska och psykiska hälsa och utveckling.”</a:t>
            </a:r>
            <a:br>
              <a:rPr lang="sv-SE" sz="2400" dirty="0"/>
            </a:br>
            <a:br>
              <a:rPr lang="sv-SE" sz="2400" dirty="0"/>
            </a:br>
            <a:r>
              <a:rPr lang="sv-SE" sz="1600" b="0" dirty="0">
                <a:solidFill>
                  <a:schemeClr val="tx2"/>
                </a:solidFill>
              </a:rPr>
              <a:t>Folkhälsomyndigheten: </a:t>
            </a:r>
            <a:r>
              <a:rPr lang="sv-SE" sz="1600" b="0" dirty="0">
                <a:solidFill>
                  <a:schemeClr val="tx2"/>
                </a:solidFill>
                <a:latin typeface="+mn-lt"/>
                <a:ea typeface="+mn-ea"/>
                <a:cs typeface="+mn-cs"/>
              </a:rPr>
              <a:t>”Grönskans kvaliteter och barns hälsa” från.</a:t>
            </a:r>
            <a:br>
              <a:rPr lang="sv-SE" sz="2400" dirty="0"/>
            </a:br>
            <a:br>
              <a:rPr lang="sv-SE" sz="2400" dirty="0"/>
            </a:br>
            <a:endParaRPr lang="sv-SE" sz="2400" dirty="0"/>
          </a:p>
        </p:txBody>
      </p:sp>
      <p:pic>
        <p:nvPicPr>
          <p:cNvPr id="4" name="Platshållare för bild 3">
            <a:extLst>
              <a:ext uri="{FF2B5EF4-FFF2-40B4-BE49-F238E27FC236}">
                <a16:creationId xmlns:a16="http://schemas.microsoft.com/office/drawing/2014/main" id="{CCF9F677-A5D2-4A23-8872-98FE26BDBFEC}"/>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b="-275"/>
          <a:stretch/>
        </p:blipFill>
        <p:spPr>
          <a:xfrm>
            <a:off x="6349274" y="-9426"/>
            <a:ext cx="5842726" cy="6886280"/>
          </a:xfrm>
        </p:spPr>
      </p:pic>
    </p:spTree>
    <p:extLst>
      <p:ext uri="{BB962C8B-B14F-4D97-AF65-F5344CB8AC3E}">
        <p14:creationId xmlns:p14="http://schemas.microsoft.com/office/powerpoint/2010/main" val="3392117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E63607B-280A-48D8-8DAA-E0899F42ED45}"/>
              </a:ext>
            </a:extLst>
          </p:cNvPr>
          <p:cNvSpPr>
            <a:spLocks noGrp="1"/>
          </p:cNvSpPr>
          <p:nvPr>
            <p:ph sz="quarter" idx="13"/>
          </p:nvPr>
        </p:nvSpPr>
        <p:spPr>
          <a:xfrm>
            <a:off x="760863" y="1107916"/>
            <a:ext cx="4911067" cy="4642168"/>
          </a:xfrm>
        </p:spPr>
        <p:txBody>
          <a:bodyPr/>
          <a:lstStyle/>
          <a:p>
            <a:pPr marL="0" indent="0">
              <a:buNone/>
            </a:pPr>
            <a:r>
              <a:rPr lang="sv-SE" sz="3200" b="1" dirty="0">
                <a:solidFill>
                  <a:schemeClr val="accent1"/>
                </a:solidFill>
                <a:latin typeface="+mj-lt"/>
                <a:ea typeface="+mj-ea"/>
                <a:cs typeface="+mj-cs"/>
              </a:rPr>
              <a:t>”Personer som har nära till grönområden går ut oftare, är mindre stressade, håller sig friskare och lever längre statistiskt sett än de som bor längre ifrån.” </a:t>
            </a:r>
            <a:br>
              <a:rPr lang="sv-SE" sz="2400" dirty="0"/>
            </a:br>
            <a:br>
              <a:rPr lang="sv-SE" sz="2400" dirty="0"/>
            </a:br>
            <a:r>
              <a:rPr lang="sv-SE" sz="1600" dirty="0"/>
              <a:t>Naturvårdsverket: </a:t>
            </a:r>
            <a:r>
              <a:rPr lang="sv-SE" sz="1600" dirty="0">
                <a:hlinkClick r:id="rId3"/>
              </a:rPr>
              <a:t>Naturen som kraftkälla</a:t>
            </a:r>
            <a:endParaRPr lang="sv-SE" sz="1600" dirty="0"/>
          </a:p>
          <a:p>
            <a:pPr marL="0" indent="0">
              <a:buNone/>
            </a:pPr>
            <a:endParaRPr lang="sv-SE" sz="2000" dirty="0"/>
          </a:p>
        </p:txBody>
      </p:sp>
      <p:pic>
        <p:nvPicPr>
          <p:cNvPr id="5" name="Platshållare för bild 4">
            <a:extLst>
              <a:ext uri="{FF2B5EF4-FFF2-40B4-BE49-F238E27FC236}">
                <a16:creationId xmlns:a16="http://schemas.microsoft.com/office/drawing/2014/main" id="{F66393D8-76C8-429D-9532-27DBDF7AECF1}"/>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a:ext>
            </a:extLst>
          </a:blip>
          <a:srcRect b="-413"/>
          <a:stretch/>
        </p:blipFill>
        <p:spPr>
          <a:xfrm>
            <a:off x="6349274" y="0"/>
            <a:ext cx="5842726" cy="6886280"/>
          </a:xfrm>
        </p:spPr>
      </p:pic>
    </p:spTree>
    <p:extLst>
      <p:ext uri="{BB962C8B-B14F-4D97-AF65-F5344CB8AC3E}">
        <p14:creationId xmlns:p14="http://schemas.microsoft.com/office/powerpoint/2010/main" val="176095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0E6E43C-3AFA-4545-B650-B768159BC569}"/>
              </a:ext>
            </a:extLst>
          </p:cNvPr>
          <p:cNvSpPr>
            <a:spLocks noGrp="1"/>
          </p:cNvSpPr>
          <p:nvPr>
            <p:ph sz="quarter" idx="13"/>
          </p:nvPr>
        </p:nvSpPr>
        <p:spPr>
          <a:xfrm>
            <a:off x="440581" y="2264556"/>
            <a:ext cx="4883068" cy="4029849"/>
          </a:xfrm>
        </p:spPr>
        <p:txBody>
          <a:bodyPr/>
          <a:lstStyle/>
          <a:p>
            <a:pPr marL="0" indent="0">
              <a:buNone/>
            </a:pPr>
            <a:br>
              <a:rPr lang="sv-SE" sz="2400" dirty="0"/>
            </a:br>
            <a:br>
              <a:rPr lang="sv-SE" sz="2400" dirty="0"/>
            </a:br>
            <a:endParaRPr lang="sv-SE" sz="2400" dirty="0"/>
          </a:p>
        </p:txBody>
      </p:sp>
      <p:pic>
        <p:nvPicPr>
          <p:cNvPr id="6" name="Platshållare för bild 4">
            <a:extLst>
              <a:ext uri="{FF2B5EF4-FFF2-40B4-BE49-F238E27FC236}">
                <a16:creationId xmlns:a16="http://schemas.microsoft.com/office/drawing/2014/main" id="{49090465-A1C1-4675-A68E-02A10C37C551}"/>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6350000" y="-9525"/>
            <a:ext cx="5842000" cy="6886575"/>
          </a:xfrm>
        </p:spPr>
      </p:pic>
      <p:sp>
        <p:nvSpPr>
          <p:cNvPr id="9" name="Platshållare för innehåll 2">
            <a:extLst>
              <a:ext uri="{FF2B5EF4-FFF2-40B4-BE49-F238E27FC236}">
                <a16:creationId xmlns:a16="http://schemas.microsoft.com/office/drawing/2014/main" id="{4E6CD003-C583-4869-B65D-281F3444D190}"/>
              </a:ext>
            </a:extLst>
          </p:cNvPr>
          <p:cNvSpPr txBox="1">
            <a:spLocks/>
          </p:cNvSpPr>
          <p:nvPr/>
        </p:nvSpPr>
        <p:spPr>
          <a:xfrm>
            <a:off x="749481" y="1338564"/>
            <a:ext cx="5327063" cy="418087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4377BB"/>
              </a:buClr>
              <a:buSzTx/>
              <a:buFont typeface="Arial" panose="020B0604020202020204" pitchFamily="34" charset="0"/>
              <a:buNone/>
              <a:tabLst/>
              <a:defRPr/>
            </a:pPr>
            <a:r>
              <a:rPr kumimoji="0" lang="sv-SE" sz="2800" b="1" i="0" u="none" strike="noStrike" kern="1200" cap="none" spc="0" normalizeH="0" baseline="0" noProof="0" dirty="0">
                <a:ln>
                  <a:noFill/>
                </a:ln>
                <a:solidFill>
                  <a:srgbClr val="4377BB"/>
                </a:solidFill>
                <a:effectLst/>
                <a:uLnTx/>
                <a:uFillTx/>
                <a:latin typeface="Plus Jakarta Sans" panose="02110004020202020204"/>
                <a:ea typeface="+mn-ea"/>
                <a:cs typeface="+mn-cs"/>
              </a:rPr>
              <a:t>”De positiva hälsoeffekterna av stadsgrönska är oftast mest påtagliga i socialt utsatta områden. Skillnader i fysisk aktivitet mellan olika befolkningsgrupper minskar när det finns goda möjligheter att röra sig utomhus.”</a:t>
            </a:r>
            <a:br>
              <a:rPr kumimoji="0" lang="sv-SE" sz="3200" b="1" i="0" u="none" strike="noStrike" kern="1200" cap="none" spc="0" normalizeH="0" baseline="0" noProof="0" dirty="0">
                <a:ln>
                  <a:noFill/>
                </a:ln>
                <a:solidFill>
                  <a:srgbClr val="4377BB"/>
                </a:solidFill>
                <a:effectLst/>
                <a:uLnTx/>
                <a:uFillTx/>
                <a:latin typeface="Plus Jakarta Sans" panose="02110004020202020204"/>
                <a:ea typeface="+mn-ea"/>
                <a:cs typeface="+mn-cs"/>
              </a:rPr>
            </a:br>
            <a:br>
              <a:rPr kumimoji="0" lang="sv-SE" sz="2400" b="0" i="0" u="none" strike="noStrike" kern="1200" cap="none" spc="0" normalizeH="0" baseline="0" noProof="0" dirty="0">
                <a:ln>
                  <a:noFill/>
                </a:ln>
                <a:solidFill>
                  <a:srgbClr val="0A2463"/>
                </a:solidFill>
                <a:effectLst/>
                <a:uLnTx/>
                <a:uFillTx/>
                <a:latin typeface="Plus Jakarta Sans" panose="02110004020202020204"/>
                <a:ea typeface="+mn-ea"/>
                <a:cs typeface="+mn-cs"/>
              </a:rPr>
            </a:br>
            <a:r>
              <a:rPr kumimoji="0" lang="sv-SE" sz="1600" b="0" i="0" u="none" strike="noStrike" kern="1200" cap="none" spc="0" normalizeH="0" baseline="0" noProof="0" dirty="0">
                <a:ln>
                  <a:noFill/>
                </a:ln>
                <a:solidFill>
                  <a:srgbClr val="0A2463"/>
                </a:solidFill>
                <a:effectLst/>
                <a:uLnTx/>
                <a:uFillTx/>
                <a:latin typeface="Plus Jakarta Sans" panose="02110004020202020204"/>
                <a:ea typeface="+mn-ea"/>
                <a:cs typeface="+mn-cs"/>
              </a:rPr>
              <a:t>Världshälsoorganisationen (WHO): Urban green space, interventions and </a:t>
            </a:r>
            <a:r>
              <a:rPr kumimoji="0" lang="sv-SE" sz="1600" b="0" i="0" u="none" strike="noStrike" kern="1200" cap="none" spc="0" normalizeH="0" baseline="0" noProof="0" dirty="0" err="1">
                <a:ln>
                  <a:noFill/>
                </a:ln>
                <a:solidFill>
                  <a:srgbClr val="0A2463"/>
                </a:solidFill>
                <a:effectLst/>
                <a:uLnTx/>
                <a:uFillTx/>
                <a:latin typeface="Plus Jakarta Sans" panose="02110004020202020204"/>
                <a:ea typeface="+mn-ea"/>
                <a:cs typeface="+mn-cs"/>
              </a:rPr>
              <a:t>health</a:t>
            </a:r>
            <a:r>
              <a:rPr kumimoji="0" lang="sv-SE" sz="1600" b="0" i="0" u="none" strike="noStrike" kern="1200" cap="none" spc="0" normalizeH="0" baseline="0" noProof="0" dirty="0">
                <a:ln>
                  <a:noFill/>
                </a:ln>
                <a:solidFill>
                  <a:srgbClr val="0A2463"/>
                </a:solidFill>
                <a:effectLst/>
                <a:uLnTx/>
                <a:uFillTx/>
                <a:latin typeface="Plus Jakarta Sans" panose="02110004020202020204"/>
                <a:ea typeface="+mn-ea"/>
                <a:cs typeface="+mn-cs"/>
              </a:rPr>
              <a:t> – a </a:t>
            </a:r>
            <a:r>
              <a:rPr kumimoji="0" lang="sv-SE" sz="1600" b="0" i="0" u="none" strike="noStrike" kern="1200" cap="none" spc="0" normalizeH="0" baseline="0" noProof="0" dirty="0" err="1">
                <a:ln>
                  <a:noFill/>
                </a:ln>
                <a:solidFill>
                  <a:srgbClr val="0A2463"/>
                </a:solidFill>
                <a:effectLst/>
                <a:uLnTx/>
                <a:uFillTx/>
                <a:latin typeface="Plus Jakarta Sans" panose="02110004020202020204"/>
                <a:ea typeface="+mn-ea"/>
                <a:cs typeface="+mn-cs"/>
              </a:rPr>
              <a:t>review</a:t>
            </a:r>
            <a:endParaRPr kumimoji="0" lang="sv-SE" sz="1600" b="0" i="0" u="none" strike="noStrike" kern="1200" cap="none" spc="0" normalizeH="0" baseline="0" noProof="0" dirty="0">
              <a:ln>
                <a:noFill/>
              </a:ln>
              <a:solidFill>
                <a:srgbClr val="0A2463"/>
              </a:solidFill>
              <a:effectLst/>
              <a:uLnTx/>
              <a:uFillTx/>
              <a:latin typeface="Plus Jakarta Sans" panose="02110004020202020204"/>
              <a:ea typeface="+mn-ea"/>
              <a:cs typeface="+mn-cs"/>
            </a:endParaRPr>
          </a:p>
          <a:p>
            <a:pPr marL="0" marR="0" lvl="0" indent="0" algn="l" defTabSz="914400" rtl="0" eaLnBrk="1" fontAlgn="auto" latinLnBrk="0" hangingPunct="1">
              <a:lnSpc>
                <a:spcPct val="100000"/>
              </a:lnSpc>
              <a:spcBef>
                <a:spcPts val="1000"/>
              </a:spcBef>
              <a:spcAft>
                <a:spcPts val="0"/>
              </a:spcAft>
              <a:buClr>
                <a:srgbClr val="4377BB"/>
              </a:buClr>
              <a:buSzTx/>
              <a:buFont typeface="Arial" panose="020B0604020202020204" pitchFamily="34" charset="0"/>
              <a:buNone/>
              <a:tabLst/>
              <a:defRPr/>
            </a:pPr>
            <a:endParaRPr kumimoji="0" lang="sv-SE" sz="2000" b="0" i="0" u="none" strike="noStrike" kern="1200" cap="none" spc="0" normalizeH="0" baseline="0" noProof="0" dirty="0">
              <a:ln>
                <a:noFill/>
              </a:ln>
              <a:solidFill>
                <a:srgbClr val="0A2463"/>
              </a:solidFill>
              <a:effectLst/>
              <a:uLnTx/>
              <a:uFillTx/>
              <a:latin typeface="Plus Jakarta Sans" panose="02110004020202020204"/>
              <a:ea typeface="+mn-ea"/>
              <a:cs typeface="+mn-cs"/>
            </a:endParaRPr>
          </a:p>
        </p:txBody>
      </p:sp>
    </p:spTree>
    <p:extLst>
      <p:ext uri="{BB962C8B-B14F-4D97-AF65-F5344CB8AC3E}">
        <p14:creationId xmlns:p14="http://schemas.microsoft.com/office/powerpoint/2010/main" val="3340434038"/>
      </p:ext>
    </p:extLst>
  </p:cSld>
  <p:clrMapOvr>
    <a:masterClrMapping/>
  </p:clrMapOvr>
</p:sld>
</file>

<file path=ppt/theme/theme1.xml><?xml version="1.0" encoding="utf-8"?>
<a:theme xmlns:a="http://schemas.openxmlformats.org/drawingml/2006/main" name="Friluftsfrämjandet">
  <a:themeElements>
    <a:clrScheme name="Friluftsfrämjandet">
      <a:dk1>
        <a:srgbClr val="000000"/>
      </a:dk1>
      <a:lt1>
        <a:srgbClr val="FFFFFF"/>
      </a:lt1>
      <a:dk2>
        <a:srgbClr val="0A2463"/>
      </a:dk2>
      <a:lt2>
        <a:srgbClr val="CADBE8"/>
      </a:lt2>
      <a:accent1>
        <a:srgbClr val="4377BB"/>
      </a:accent1>
      <a:accent2>
        <a:srgbClr val="D1DBC9"/>
      </a:accent2>
      <a:accent3>
        <a:srgbClr val="668247"/>
      </a:accent3>
      <a:accent4>
        <a:srgbClr val="2B3C20"/>
      </a:accent4>
      <a:accent5>
        <a:srgbClr val="F8EBD7"/>
      </a:accent5>
      <a:accent6>
        <a:srgbClr val="D66930"/>
      </a:accent6>
      <a:hlink>
        <a:srgbClr val="4277BA"/>
      </a:hlink>
      <a:folHlink>
        <a:srgbClr val="2B5C98"/>
      </a:folHlink>
    </a:clrScheme>
    <a:fontScheme name="Office">
      <a:majorFont>
        <a:latin typeface="Plus Jakarta Sans"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Plus Jakarta San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600" dirty="0" smtClean="0">
            <a:solidFill>
              <a:schemeClr val="tx2"/>
            </a:solidFill>
          </a:defRPr>
        </a:defPPr>
      </a:lstStyle>
    </a:txDef>
  </a:objectDefaults>
  <a:extraClrSchemeLst/>
  <a:custClrLst>
    <a:custClr name="Is">
      <a:srgbClr val="CADBE8"/>
    </a:custClr>
    <a:custClr name="Himmel">
      <a:srgbClr val="4377BB"/>
    </a:custClr>
    <a:custClr name="Skymning">
      <a:srgbClr val="0A2463"/>
    </a:custClr>
    <a:custClr name="Lav">
      <a:srgbClr val="D1DBC9"/>
    </a:custClr>
    <a:custClr name="Blad">
      <a:srgbClr val="668247"/>
    </a:custClr>
    <a:custClr name="Mossa">
      <a:srgbClr val="2B3D21"/>
    </a:custClr>
    <a:custClr name="Sand">
      <a:srgbClr val="F8EBD7"/>
    </a:custClr>
    <a:custClr name="Höstlöv">
      <a:srgbClr val="D66930"/>
    </a:custClr>
    <a:custClr name="Bark">
      <a:srgbClr val="40241C"/>
    </a:custClr>
  </a:custClr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2F3CFBC3A5E8E46B4633F471B503B48" ma:contentTypeVersion="16" ma:contentTypeDescription="Skapa ett nytt dokument." ma:contentTypeScope="" ma:versionID="9d82c2ecc2f6d0e21a22a81886738e9a">
  <xsd:schema xmlns:xsd="http://www.w3.org/2001/XMLSchema" xmlns:xs="http://www.w3.org/2001/XMLSchema" xmlns:p="http://schemas.microsoft.com/office/2006/metadata/properties" xmlns:ns2="ac347944-8f14-4c3f-a450-901372677658" xmlns:ns3="862d0a72-bce4-463a-ae53-032a0ad5bed7" targetNamespace="http://schemas.microsoft.com/office/2006/metadata/properties" ma:root="true" ma:fieldsID="c6caaf757254b443fc40a8514edb11d4" ns2:_="" ns3:_="">
    <xsd:import namespace="ac347944-8f14-4c3f-a450-901372677658"/>
    <xsd:import namespace="862d0a72-bce4-463a-ae53-032a0ad5be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347944-8f14-4c3f-a450-901372677658"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14" nillable="true" ma:displayName="Taxonomy Catch All Column" ma:hidden="true" ma:list="{ca88681e-f13c-41f2-9415-932ad488c70d}" ma:internalName="TaxCatchAll" ma:showField="CatchAllData" ma:web="ac347944-8f14-4c3f-a450-90137267765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62d0a72-bce4-463a-ae53-032a0ad5be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91549e2a-0939-4b91-a29b-61ab0e116e3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62d0a72-bce4-463a-ae53-032a0ad5bed7">
      <Terms xmlns="http://schemas.microsoft.com/office/infopath/2007/PartnerControls"/>
    </lcf76f155ced4ddcb4097134ff3c332f>
    <TaxCatchAll xmlns="ac347944-8f14-4c3f-a450-90137267765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05BB3C-9AC2-458A-87AA-B7D2663B84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347944-8f14-4c3f-a450-901372677658"/>
    <ds:schemaRef ds:uri="862d0a72-bce4-463a-ae53-032a0ad5be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DCEA67-491D-4AC0-BD4A-13087F129BBD}">
  <ds:schemaRefs>
    <ds:schemaRef ds:uri="http://www.w3.org/XML/1998/namespace"/>
    <ds:schemaRef ds:uri="http://schemas.microsoft.com/office/2006/documentManagement/types"/>
    <ds:schemaRef ds:uri="http://purl.org/dc/elements/1.1/"/>
    <ds:schemaRef ds:uri="http://purl.org/dc/terms/"/>
    <ds:schemaRef ds:uri="http://schemas.openxmlformats.org/package/2006/metadata/core-properties"/>
    <ds:schemaRef ds:uri="http://schemas.microsoft.com/office/infopath/2007/PartnerControls"/>
    <ds:schemaRef ds:uri="ac347944-8f14-4c3f-a450-901372677658"/>
    <ds:schemaRef ds:uri="862d0a72-bce4-463a-ae53-032a0ad5bed7"/>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0D09D4C0-17FD-445C-BAE3-CF64C81FF0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OTW</Template>
  <TotalTime>23399</TotalTime>
  <Words>3158</Words>
  <Application>Microsoft Office PowerPoint</Application>
  <PresentationFormat>Bredbild</PresentationFormat>
  <Paragraphs>185</Paragraphs>
  <Slides>30</Slides>
  <Notes>30</Notes>
  <HiddenSlides>0</HiddenSlides>
  <MMClips>0</MMClips>
  <ScaleCrop>false</ScaleCrop>
  <HeadingPairs>
    <vt:vector size="4" baseType="variant">
      <vt:variant>
        <vt:lpstr>Tema</vt:lpstr>
      </vt:variant>
      <vt:variant>
        <vt:i4>1</vt:i4>
      </vt:variant>
      <vt:variant>
        <vt:lpstr>Bildrubriker</vt:lpstr>
      </vt:variant>
      <vt:variant>
        <vt:i4>30</vt:i4>
      </vt:variant>
    </vt:vector>
  </HeadingPairs>
  <TitlesOfParts>
    <vt:vector size="31" baseType="lpstr">
      <vt:lpstr>Friluftsfrämjandet</vt:lpstr>
      <vt:lpstr>”Så kan kommunen stärka folkhälsan genom friluftsliv”</vt:lpstr>
      <vt:lpstr>Friluftsfrämjandet – en pigg 133-åring</vt:lpstr>
      <vt:lpstr>PowerPoint-presentation</vt:lpstr>
      <vt:lpstr>PowerPoint-presentation</vt:lpstr>
      <vt:lpstr>PowerPoint-presentation</vt:lpstr>
      <vt:lpstr>18 skäl för kommuner att satsa på friluftsliv</vt:lpstr>
      <vt:lpstr>”Hälsovinsterna för barn av att vistas i gröna miljöer är välbelagda inom en rad områden som påverkar deras fysiska och psykiska hälsa och utveckling.”  Folkhälsomyndigheten: ”Grönskans kvaliteter och barns hälsa” från.  </vt:lpstr>
      <vt:lpstr>PowerPoint-presentation</vt:lpstr>
      <vt:lpstr>PowerPoint-presentation</vt:lpstr>
      <vt:lpstr>Folkhälsomyndigheten om friluftsliv</vt:lpstr>
      <vt:lpstr>Starkt stöd för friluftsliv  oavsett partifärg</vt:lpstr>
      <vt:lpstr>Ska kommunpolitiken anta en friluftsstrategi eller stärka den som redan finns?</vt:lpstr>
      <vt:lpstr>Ska kommunen stärka samordningen mellan förvaltningarna i friluftslivsfrågor?</vt:lpstr>
      <vt:lpstr>Ska kommunen satsa mer resurser på att väcka barns rörelseglädje i naturen?</vt:lpstr>
      <vt:lpstr>Ska kommunen ta större hänsyn till den tätortsnära naturen i samband med den fysiska planeringen?</vt:lpstr>
      <vt:lpstr>I föreläsaranteckningarna nedan finns länk till ett videoklipp om Häng med oss ut – friluftsliv för psykisk hälsa</vt:lpstr>
      <vt:lpstr>Ska kommunen satsa på  naturaktiviteter inom  socialpsykiatrin och  primärvården?</vt:lpstr>
      <vt:lpstr>PowerPoint-presentation</vt:lpstr>
      <vt:lpstr>I föreläsaranteckningarna nedan finns länk till ett videoklipp (fyra minuter) om  I Ur och Skur och Skogsmulle i förskolan </vt:lpstr>
      <vt:lpstr>Tre av fyra politiker anser att kommunen ska satsa mer resurser på det organiserade friluftslivet och friluftsinfrastrukturen.  </vt:lpstr>
      <vt:lpstr>Fem rekommendations-områden för ett rörelselyft i naturen</vt:lpstr>
      <vt:lpstr>Starkt stöd bland invånarna</vt:lpstr>
      <vt:lpstr>Opinionsundersökning 2024  </vt:lpstr>
      <vt:lpstr>Den tätortsnära naturen är vår största och billigaste arena för motion, rörelseglädje och välbefinnande </vt:lpstr>
      <vt:lpstr>EU:s strategi för biologisk mångfald 2030</vt:lpstr>
      <vt:lpstr>PowerPoint-presentation</vt:lpstr>
      <vt:lpstr>Vad kan man göra som tjänsteperson till ett rörelselyft i naturen?</vt:lpstr>
      <vt:lpstr>Några kalendertips</vt:lpstr>
      <vt:lpstr>Friluftsfrämjandets kanaler för samhällsinriktad information: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 Ofrivillig ensamhet</dc:title>
  <dc:creator>Emma Wallmén</dc:creator>
  <cp:lastModifiedBy>Pontus Björkman</cp:lastModifiedBy>
  <cp:revision>81</cp:revision>
  <cp:lastPrinted>2025-11-05T16:38:37Z</cp:lastPrinted>
  <dcterms:created xsi:type="dcterms:W3CDTF">2024-01-11T13:33:28Z</dcterms:created>
  <dcterms:modified xsi:type="dcterms:W3CDTF">2025-11-10T15:11:19Z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0x01010062F3CFBC3A5E8E46B4633F471B503B48</vt:lpwstr>
  </property>
  <property fmtid="{D5CDD505-2E9C-101B-9397-08002B2CF9AE}" pid="3" name="MediaServiceImageTags">
    <vt:lpwstr/>
  </property>
</Properties>
</file>