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sldIdLst>
    <p:sldId id="256" r:id="rId5"/>
    <p:sldId id="260" r:id="rId6"/>
    <p:sldId id="259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5" r:id="rId16"/>
    <p:sldId id="276" r:id="rId17"/>
    <p:sldId id="277" r:id="rId18"/>
    <p:sldId id="270" r:id="rId19"/>
    <p:sldId id="279" r:id="rId20"/>
    <p:sldId id="278" r:id="rId21"/>
    <p:sldId id="280" r:id="rId22"/>
    <p:sldId id="281" r:id="rId23"/>
    <p:sldId id="282" r:id="rId24"/>
    <p:sldId id="284" r:id="rId25"/>
    <p:sldId id="285" r:id="rId26"/>
    <p:sldId id="286" r:id="rId27"/>
    <p:sldId id="287" r:id="rId28"/>
    <p:sldId id="293" r:id="rId29"/>
    <p:sldId id="294" r:id="rId30"/>
  </p:sldIdLst>
  <p:sldSz cx="12192000" cy="6858000"/>
  <p:notesSz cx="6889750" cy="967105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DE2830-CE38-4B9A-B1EB-797F527783DF}" v="1" dt="2021-09-14T07:32:07.1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9794" autoAdjust="0"/>
  </p:normalViewPr>
  <p:slideViewPr>
    <p:cSldViewPr snapToGrid="0" showGuides="1">
      <p:cViewPr varScale="1">
        <p:scale>
          <a:sx n="51" d="100"/>
          <a:sy n="51" d="100"/>
        </p:scale>
        <p:origin x="125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485232"/>
          </a:xfrm>
          <a:prstGeom prst="rect">
            <a:avLst/>
          </a:prstGeom>
        </p:spPr>
        <p:txBody>
          <a:bodyPr vert="horz" lIns="94631" tIns="47316" rIns="94631" bIns="4731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485232"/>
          </a:xfrm>
          <a:prstGeom prst="rect">
            <a:avLst/>
          </a:prstGeom>
        </p:spPr>
        <p:txBody>
          <a:bodyPr vert="horz" lIns="94631" tIns="47316" rIns="94631" bIns="47316" rtlCol="0"/>
          <a:lstStyle>
            <a:lvl1pPr algn="r">
              <a:defRPr sz="1200"/>
            </a:lvl1pPr>
          </a:lstStyle>
          <a:p>
            <a:fld id="{744AFF62-209B-4193-8815-46661DBC9853}" type="datetimeFigureOut">
              <a:rPr lang="en-GB" smtClean="0"/>
              <a:t>05/04/2022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542925" y="1208088"/>
            <a:ext cx="5803900" cy="3265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31" tIns="47316" rIns="94631" bIns="47316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8975" y="4654193"/>
            <a:ext cx="5511800" cy="3807976"/>
          </a:xfrm>
          <a:prstGeom prst="rect">
            <a:avLst/>
          </a:prstGeom>
        </p:spPr>
        <p:txBody>
          <a:bodyPr vert="horz" lIns="94631" tIns="47316" rIns="94631" bIns="47316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185820"/>
            <a:ext cx="2985558" cy="485231"/>
          </a:xfrm>
          <a:prstGeom prst="rect">
            <a:avLst/>
          </a:prstGeom>
        </p:spPr>
        <p:txBody>
          <a:bodyPr vert="horz" lIns="94631" tIns="47316" rIns="94631" bIns="4731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902597" y="9185820"/>
            <a:ext cx="2985558" cy="485231"/>
          </a:xfrm>
          <a:prstGeom prst="rect">
            <a:avLst/>
          </a:prstGeom>
        </p:spPr>
        <p:txBody>
          <a:bodyPr vert="horz" lIns="94631" tIns="47316" rIns="94631" bIns="47316" rtlCol="0" anchor="b"/>
          <a:lstStyle>
            <a:lvl1pPr algn="r">
              <a:defRPr sz="1200"/>
            </a:lvl1pPr>
          </a:lstStyle>
          <a:p>
            <a:fld id="{5FF7CA0C-3E8A-4733-AA5D-597BF5969D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910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7CA0C-3E8A-4733-AA5D-597BF5969DDF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89863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7CA0C-3E8A-4733-AA5D-597BF5969DD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1720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7CA0C-3E8A-4733-AA5D-597BF5969DD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2356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7CA0C-3E8A-4733-AA5D-597BF5969DD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03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7CA0C-3E8A-4733-AA5D-597BF5969DD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719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7CA0C-3E8A-4733-AA5D-597BF5969DD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629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7CA0C-3E8A-4733-AA5D-597BF5969DD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346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7CA0C-3E8A-4733-AA5D-597BF5969DD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2279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7CA0C-3E8A-4733-AA5D-597BF5969DD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0241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7CA0C-3E8A-4733-AA5D-597BF5969DD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2188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7CA0C-3E8A-4733-AA5D-597BF5969DD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644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7CA0C-3E8A-4733-AA5D-597BF5969DDF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37758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7CA0C-3E8A-4733-AA5D-597BF5969DD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5397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7CA0C-3E8A-4733-AA5D-597BF5969DD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7896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7CA0C-3E8A-4733-AA5D-597BF5969DD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7991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7CA0C-3E8A-4733-AA5D-597BF5969DD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5945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7CA0C-3E8A-4733-AA5D-597BF5969DD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555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7CA0C-3E8A-4733-AA5D-597BF5969DD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985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7CA0C-3E8A-4733-AA5D-597BF5969DD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12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7CA0C-3E8A-4733-AA5D-597BF5969DDF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28828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7CA0C-3E8A-4733-AA5D-597BF5969DD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386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7CA0C-3E8A-4733-AA5D-597BF5969DD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793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7CA0C-3E8A-4733-AA5D-597BF5969DD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747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94619">
              <a:defRPr/>
            </a:pPr>
            <a:endParaRPr lang="en-US" dirty="0">
              <a:ea typeface="+mn-ea"/>
              <a:cs typeface="+mn-cs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7CA0C-3E8A-4733-AA5D-597BF5969DD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812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434" indent="-177434" defTabSz="794619">
              <a:defRPr/>
            </a:pPr>
            <a:endParaRPr lang="sv-SE" dirty="0">
              <a:ea typeface="+mn-ea"/>
              <a:cs typeface="+mn-cs"/>
            </a:endParaRPr>
          </a:p>
          <a:p>
            <a:pPr defTabSz="794619">
              <a:defRPr/>
            </a:pPr>
            <a:endParaRPr lang="sv-SE" dirty="0">
              <a:ea typeface="+mn-ea"/>
              <a:cs typeface="+mn-cs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7CA0C-3E8A-4733-AA5D-597BF5969DD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269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7CA0C-3E8A-4733-AA5D-597BF5969DD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225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es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sertedImage">
            <a:extLst>
              <a:ext uri="{FF2B5EF4-FFF2-40B4-BE49-F238E27FC236}">
                <a16:creationId xmlns:a16="http://schemas.microsoft.com/office/drawing/2014/main" id="{33A29046-0142-4FBA-BFDE-496D508BE8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0226" b="1022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oning" hidden="1">
            <a:extLst>
              <a:ext uri="{FF2B5EF4-FFF2-40B4-BE49-F238E27FC236}">
                <a16:creationId xmlns:a16="http://schemas.microsoft.com/office/drawing/2014/main" id="{006A0D34-9F59-4A98-AA35-3EB9D5360342}"/>
              </a:ext>
            </a:extLst>
          </p:cNvPr>
          <p:cNvSpPr/>
          <p:nvPr userDrawn="1"/>
        </p:nvSpPr>
        <p:spPr>
          <a:xfrm>
            <a:off x="0" y="-4099"/>
            <a:ext cx="12192000" cy="6858000"/>
          </a:xfrm>
          <a:prstGeom prst="rect">
            <a:avLst/>
          </a:prstGeom>
          <a:gradFill>
            <a:gsLst>
              <a:gs pos="31000">
                <a:schemeClr val="accent1">
                  <a:alpha val="85000"/>
                </a:schemeClr>
              </a:gs>
              <a:gs pos="100000">
                <a:schemeClr val="accent2">
                  <a:alpha val="6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D8780CE-620D-4BD4-BEBB-79197156E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7738" y="1037301"/>
            <a:ext cx="10296524" cy="2387600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DD4B43F-6660-4389-9E34-4D54D22598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8" y="3516976"/>
            <a:ext cx="1029652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DC937EBF-FDE5-4694-82F1-7A961B7D3C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82800" y="6012000"/>
            <a:ext cx="1045501" cy="612000"/>
          </a:xfrm>
          <a:prstGeom prst="rect">
            <a:avLst/>
          </a:prstGeom>
        </p:spPr>
      </p:pic>
      <p:sp>
        <p:nvSpPr>
          <p:cNvPr id="9" name="Platshållare för datum 8">
            <a:extLst>
              <a:ext uri="{FF2B5EF4-FFF2-40B4-BE49-F238E27FC236}">
                <a16:creationId xmlns:a16="http://schemas.microsoft.com/office/drawing/2014/main" id="{283211A2-BA02-4877-A456-0BCAF297831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07A8E8-2A9E-483E-95D5-F04B7B4AC84A}" type="datetimeFigureOut">
              <a:rPr lang="sv-SE" smtClean="0"/>
              <a:pPr/>
              <a:t>2022-04-05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5263610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6B7AC66-E059-4EDA-A24D-AE9B92A779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6854825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B13CADB-ED55-4B8E-85FF-AC336838D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248" y="2196683"/>
            <a:ext cx="7696862" cy="1009778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737B777-A19B-4C5A-9E31-56567784A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07A8E8-2A9E-483E-95D5-F04B7B4AC84A}" type="datetimeFigureOut">
              <a:rPr lang="sv-SE" smtClean="0"/>
              <a:pPr/>
              <a:t>2022-04-05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63B369F-6F3C-4842-A937-53DE481C2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2464750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 med rubrik och under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9">
            <a:extLst>
              <a:ext uri="{FF2B5EF4-FFF2-40B4-BE49-F238E27FC236}">
                <a16:creationId xmlns:a16="http://schemas.microsoft.com/office/drawing/2014/main" id="{3B3D9582-3D20-47D2-9D26-EC52502A41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6854825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B13CADB-ED55-4B8E-85FF-AC336838D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377824"/>
            <a:ext cx="4740680" cy="10175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737B777-A19B-4C5A-9E31-56567784A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A8E8-2A9E-483E-95D5-F04B7B4AC84A}" type="datetimeFigureOut">
              <a:rPr lang="sv-SE" smtClean="0"/>
              <a:t>2022-04-05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63B369F-6F3C-4842-A937-53DE481C2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F6D6020-68D1-42B5-B7AA-22B9231BA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D021-C28D-4CF8-B73A-0F13AE3FE56C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Underrubrik 2">
            <a:extLst>
              <a:ext uri="{FF2B5EF4-FFF2-40B4-BE49-F238E27FC236}">
                <a16:creationId xmlns:a16="http://schemas.microsoft.com/office/drawing/2014/main" id="{D5E1BCF8-2C1C-4A95-9651-763222FC04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9" y="1639887"/>
            <a:ext cx="4740680" cy="1511745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</p:spTree>
    <p:extLst>
      <p:ext uri="{BB962C8B-B14F-4D97-AF65-F5344CB8AC3E}">
        <p14:creationId xmlns:p14="http://schemas.microsoft.com/office/powerpoint/2010/main" val="291401236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5628D5B5-0E38-453C-9928-7639333D34FD}"/>
              </a:ext>
            </a:extLst>
          </p:cNvPr>
          <p:cNvSpPr/>
          <p:nvPr userDrawn="1"/>
        </p:nvSpPr>
        <p:spPr>
          <a:xfrm>
            <a:off x="0" y="-430"/>
            <a:ext cx="12192000" cy="6858429"/>
          </a:xfrm>
          <a:prstGeom prst="rect">
            <a:avLst/>
          </a:prstGeom>
          <a:gradFill>
            <a:gsLst>
              <a:gs pos="3100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4F9EE88C-3DB7-45BF-9B44-074DAB6462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163312" y="2666782"/>
            <a:ext cx="1873192" cy="1096502"/>
          </a:xfrm>
          <a:prstGeom prst="rect">
            <a:avLst/>
          </a:prstGeom>
        </p:spPr>
      </p:pic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36962903-36A0-4DA3-AC36-278813A890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5135563"/>
            <a:ext cx="3573463" cy="1425575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269875" indent="0">
              <a:buNone/>
              <a:defRPr sz="1800">
                <a:solidFill>
                  <a:schemeClr val="bg1"/>
                </a:solidFill>
              </a:defRPr>
            </a:lvl2pPr>
            <a:lvl3pPr marL="539750" indent="0">
              <a:buNone/>
              <a:defRPr sz="1800">
                <a:solidFill>
                  <a:schemeClr val="bg1"/>
                </a:solidFill>
              </a:defRPr>
            </a:lvl3pPr>
            <a:lvl4pPr marL="808037" indent="0">
              <a:buNone/>
              <a:defRPr sz="1800">
                <a:solidFill>
                  <a:schemeClr val="bg1"/>
                </a:solidFill>
              </a:defRPr>
            </a:lvl4pPr>
            <a:lvl5pPr marL="1079500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noProof="0" dirty="0"/>
              <a:t>Namn och kontaktuppgifter</a:t>
            </a:r>
          </a:p>
        </p:txBody>
      </p:sp>
      <p:sp>
        <p:nvSpPr>
          <p:cNvPr id="11" name="Platshållare för text 1">
            <a:extLst>
              <a:ext uri="{FF2B5EF4-FFF2-40B4-BE49-F238E27FC236}">
                <a16:creationId xmlns:a16="http://schemas.microsoft.com/office/drawing/2014/main" id="{D01FCA9C-9734-4C21-8CC0-734D37D83A8E}"/>
              </a:ext>
            </a:extLst>
          </p:cNvPr>
          <p:cNvSpPr txBox="1">
            <a:spLocks/>
          </p:cNvSpPr>
          <p:nvPr userDrawn="1"/>
        </p:nvSpPr>
        <p:spPr>
          <a:xfrm>
            <a:off x="8355014" y="5135563"/>
            <a:ext cx="3573463" cy="14255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98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3975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803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9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sv-SE" dirty="0"/>
              <a:t>studieframjandet.se</a:t>
            </a:r>
          </a:p>
        </p:txBody>
      </p:sp>
    </p:spTree>
    <p:extLst>
      <p:ext uri="{BB962C8B-B14F-4D97-AF65-F5344CB8AC3E}">
        <p14:creationId xmlns:p14="http://schemas.microsoft.com/office/powerpoint/2010/main" val="143758805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13CADB-ED55-4B8E-85FF-AC336838D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AA8DE13-8F28-4931-A52A-79986C78C0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737B777-A19B-4C5A-9E31-56567784A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A8E8-2A9E-483E-95D5-F04B7B4AC84A}" type="datetimeFigureOut">
              <a:rPr lang="sv-SE" smtClean="0"/>
              <a:t>2022-04-05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63B369F-6F3C-4842-A937-53DE481C2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F6D6020-68D1-42B5-B7AA-22B9231BA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D021-C28D-4CF8-B73A-0F13AE3FE56C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7617059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13CADB-ED55-4B8E-85FF-AC336838D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AA8DE13-8F28-4931-A52A-79986C78C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9" y="1639887"/>
            <a:ext cx="4740680" cy="4237037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737B777-A19B-4C5A-9E31-56567784A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A8E8-2A9E-483E-95D5-F04B7B4AC84A}" type="datetimeFigureOut">
              <a:rPr lang="sv-SE" smtClean="0"/>
              <a:t>2022-04-05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63B369F-6F3C-4842-A937-53DE481C2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F6D6020-68D1-42B5-B7AA-22B9231BA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D021-C28D-4CF8-B73A-0F13AE3FE56C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63E95164-D743-4AA2-B5DB-AB8C728BF3B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1783" y="1639887"/>
            <a:ext cx="4740680" cy="4237037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4044690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66E4BB6-CDEA-4B82-AF61-473ACBCD2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6FF3D15-20EB-4609-83B6-984DFD924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A8E8-2A9E-483E-95D5-F04B7B4AC84A}" type="datetimeFigureOut">
              <a:rPr lang="sv-SE" smtClean="0"/>
              <a:t>2022-04-05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A8F0FA3-F151-4A7D-B4D9-95FA5A20F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AB7ACC7-2624-4F95-8846-F02FCF1B1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D021-C28D-4CF8-B73A-0F13AE3FE56C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478975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44B76B46-7155-4221-B94D-E4DC8B34B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A8E8-2A9E-483E-95D5-F04B7B4AC84A}" type="datetimeFigureOut">
              <a:rPr lang="sv-SE" smtClean="0"/>
              <a:t>2022-04-05</a:t>
            </a:fld>
            <a:endParaRPr lang="sv-SE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DD31E4E1-887F-4522-BA73-A6179FE1E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AE6664B-E29B-4F64-AC9C-C12F3771D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D021-C28D-4CF8-B73A-0F13AE3FE56C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8335950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13CADB-ED55-4B8E-85FF-AC336838D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377824"/>
            <a:ext cx="4740680" cy="1017589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AA8DE13-8F28-4931-A52A-79986C78C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9" y="1639887"/>
            <a:ext cx="4740680" cy="4237037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737B777-A19B-4C5A-9E31-56567784A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A8E8-2A9E-483E-95D5-F04B7B4AC84A}" type="datetimeFigureOut">
              <a:rPr lang="sv-SE" smtClean="0"/>
              <a:t>2022-04-05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63B369F-6F3C-4842-A937-53DE481C2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F6D6020-68D1-42B5-B7AA-22B9231BA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D021-C28D-4CF8-B73A-0F13AE3FE56C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6B7AC66-E059-4EDA-A24D-AE9B92A779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83401" y="938783"/>
            <a:ext cx="4360860" cy="4938133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15256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och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13CADB-ED55-4B8E-85FF-AC336838D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377824"/>
            <a:ext cx="4740680" cy="1017589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AA8DE13-8F28-4931-A52A-79986C78C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9" y="1639887"/>
            <a:ext cx="4740680" cy="4237037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737B777-A19B-4C5A-9E31-56567784A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A8E8-2A9E-483E-95D5-F04B7B4AC84A}" type="datetimeFigureOut">
              <a:rPr lang="sv-SE" smtClean="0"/>
              <a:t>2022-04-05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63B369F-6F3C-4842-A937-53DE481C2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F6D6020-68D1-42B5-B7AA-22B9231BA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D021-C28D-4CF8-B73A-0F13AE3FE56C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9" name="Platshållare för bild 9">
            <a:extLst>
              <a:ext uri="{FF2B5EF4-FFF2-40B4-BE49-F238E27FC236}">
                <a16:creationId xmlns:a16="http://schemas.microsoft.com/office/drawing/2014/main" id="{0498E39F-CEAA-49F7-AB55-81E66DFB38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83401" y="938783"/>
            <a:ext cx="4360860" cy="241200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Platshållare för bild 9">
            <a:extLst>
              <a:ext uri="{FF2B5EF4-FFF2-40B4-BE49-F238E27FC236}">
                <a16:creationId xmlns:a16="http://schemas.microsoft.com/office/drawing/2014/main" id="{AB50C226-8D6B-45E0-90FD-1F2BD11C1F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3401" y="3464924"/>
            <a:ext cx="4360860" cy="241200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37894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och bild (utfalla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13CADB-ED55-4B8E-85FF-AC336838D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377825"/>
            <a:ext cx="4740680" cy="1017588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AA8DE13-8F28-4931-A52A-79986C78C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9" y="1639887"/>
            <a:ext cx="4740680" cy="4237037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737B777-A19B-4C5A-9E31-56567784A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A8E8-2A9E-483E-95D5-F04B7B4AC84A}" type="datetimeFigureOut">
              <a:rPr lang="sv-SE" smtClean="0"/>
              <a:t>2022-04-05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63B369F-6F3C-4842-A937-53DE481C2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F6D6020-68D1-42B5-B7AA-22B9231BA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D021-C28D-4CF8-B73A-0F13AE3FE56C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6B7AC66-E059-4EDA-A24D-AE9B92A779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77075" y="0"/>
            <a:ext cx="5114925" cy="6854825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90613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och två bilder (utfalla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13CADB-ED55-4B8E-85FF-AC336838D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377824"/>
            <a:ext cx="4740680" cy="1017589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AA8DE13-8F28-4931-A52A-79986C78C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9" y="1639887"/>
            <a:ext cx="4740680" cy="4237037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737B777-A19B-4C5A-9E31-56567784A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A8E8-2A9E-483E-95D5-F04B7B4AC84A}" type="datetimeFigureOut">
              <a:rPr lang="sv-SE" smtClean="0"/>
              <a:t>2022-04-05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63B369F-6F3C-4842-A937-53DE481C2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F6D6020-68D1-42B5-B7AA-22B9231BA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D021-C28D-4CF8-B73A-0F13AE3FE56C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6B7AC66-E059-4EDA-A24D-AE9B92A779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77075" y="1"/>
            <a:ext cx="5114925" cy="342900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latshållare för bild 9">
            <a:extLst>
              <a:ext uri="{FF2B5EF4-FFF2-40B4-BE49-F238E27FC236}">
                <a16:creationId xmlns:a16="http://schemas.microsoft.com/office/drawing/2014/main" id="{491D2C39-CC07-4FBB-8B4F-3A6EBC56B2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77075" y="3429000"/>
            <a:ext cx="5114925" cy="342900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00375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C3118EA-B369-4F2C-86BC-98B646EF9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377824"/>
            <a:ext cx="9865574" cy="10175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2AE7A64-96D9-4AE7-966F-3F2078182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7739" y="1639888"/>
            <a:ext cx="9865574" cy="42383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8FB318D-2A88-4709-AC36-8ADF95CD3B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911" y="6412921"/>
            <a:ext cx="1000226" cy="18707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7A8E8-2A9E-483E-95D5-F04B7B4AC84A}" type="datetimeFigureOut">
              <a:rPr lang="sv-SE" smtClean="0"/>
              <a:t>2022-04-05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128BDCD-39E2-4842-881E-75BC950E04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30153" y="6412921"/>
            <a:ext cx="2880000" cy="18707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48128CC-4EAA-4680-B4EE-07DD7CF830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69263" y="6368581"/>
            <a:ext cx="2743200" cy="187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0D021-C28D-4CF8-B73A-0F13AE3FE56C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46874B07-003D-4E2B-985A-79F168F0E83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457" y="6012325"/>
            <a:ext cx="1045500" cy="612000"/>
          </a:xfrm>
          <a:prstGeom prst="rect">
            <a:avLst/>
          </a:prstGeom>
        </p:spPr>
      </p:pic>
      <p:sp>
        <p:nvSpPr>
          <p:cNvPr id="12" name="xyxLanguageTextBox">
            <a:extLst>
              <a:ext uri="{FF2B5EF4-FFF2-40B4-BE49-F238E27FC236}">
                <a16:creationId xmlns:a16="http://schemas.microsoft.com/office/drawing/2014/main" id="{8FEFE831-5A4B-4ACC-BE07-2EC354323E04}"/>
              </a:ext>
            </a:extLst>
          </p:cNvPr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2700" cy="12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" name="xxLanguageTextBox">
            <a:extLst>
              <a:ext uri="{FF2B5EF4-FFF2-40B4-BE49-F238E27FC236}">
                <a16:creationId xmlns:a16="http://schemas.microsoft.com/office/drawing/2014/main" id="{631DFAF8-76A3-4965-A22F-D2045C051921}"/>
              </a:ext>
            </a:extLst>
          </p:cNvPr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12700" cy="12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144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65" r:id="rId4"/>
    <p:sldLayoutId id="2147483666" r:id="rId5"/>
    <p:sldLayoutId id="2147483660" r:id="rId6"/>
    <p:sldLayoutId id="2147483661" r:id="rId7"/>
    <p:sldLayoutId id="2147483658" r:id="rId8"/>
    <p:sldLayoutId id="2147483659" r:id="rId9"/>
    <p:sldLayoutId id="2147483662" r:id="rId10"/>
    <p:sldLayoutId id="2147483663" r:id="rId11"/>
    <p:sldLayoutId id="2147483664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69875" algn="l" defTabSz="914400" rtl="0" eaLnBrk="1" latinLnBrk="0" hangingPunct="1">
        <a:lnSpc>
          <a:spcPct val="90000"/>
        </a:lnSpc>
        <a:spcBef>
          <a:spcPts val="500"/>
        </a:spcBef>
        <a:buFont typeface="Source Sans Pro Light" panose="020B0403030403020204" pitchFamily="34" charset="0"/>
        <a:buChar char="−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08038" indent="-268288" algn="l" defTabSz="914400" rtl="0" eaLnBrk="1" latinLnBrk="0" hangingPunct="1">
        <a:lnSpc>
          <a:spcPct val="90000"/>
        </a:lnSpc>
        <a:spcBef>
          <a:spcPts val="500"/>
        </a:spcBef>
        <a:buFont typeface="Source Sans Pro Light" panose="020B0403030403020204" pitchFamily="34" charset="0"/>
        <a:buChar char="−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79500" indent="-271463" algn="l" defTabSz="914400" rtl="0" eaLnBrk="1" latinLnBrk="0" hangingPunct="1">
        <a:lnSpc>
          <a:spcPct val="90000"/>
        </a:lnSpc>
        <a:spcBef>
          <a:spcPts val="500"/>
        </a:spcBef>
        <a:buFont typeface="Source Sans Pro Light" panose="020B0403030403020204" pitchFamily="34" charset="0"/>
        <a:buChar char="−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33513" indent="-354013" algn="l" defTabSz="914400" rtl="0" eaLnBrk="1" latinLnBrk="0" hangingPunct="1">
        <a:lnSpc>
          <a:spcPct val="90000"/>
        </a:lnSpc>
        <a:spcBef>
          <a:spcPts val="500"/>
        </a:spcBef>
        <a:buFont typeface="Source Sans Pro Light" panose="020B0403030403020204" pitchFamily="34" charset="0"/>
        <a:buChar char="−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97" userDrawn="1">
          <p15:clr>
            <a:srgbClr val="F26B43"/>
          </p15:clr>
        </p15:guide>
        <p15:guide id="2" orient="horz" pos="1033" userDrawn="1">
          <p15:clr>
            <a:srgbClr val="F26B43"/>
          </p15:clr>
        </p15:guide>
        <p15:guide id="3" pos="7514" userDrawn="1">
          <p15:clr>
            <a:srgbClr val="F26B43"/>
          </p15:clr>
        </p15:guide>
        <p15:guide id="4" orient="horz" pos="879" userDrawn="1">
          <p15:clr>
            <a:srgbClr val="F26B43"/>
          </p15:clr>
        </p15:guide>
        <p15:guide id="5" pos="6811" userDrawn="1">
          <p15:clr>
            <a:srgbClr val="F26B43"/>
          </p15:clr>
        </p15:guide>
        <p15:guide id="6" pos="166" userDrawn="1">
          <p15:clr>
            <a:srgbClr val="F26B43"/>
          </p15:clr>
        </p15:guide>
        <p15:guide id="7" orient="horz" pos="238" userDrawn="1">
          <p15:clr>
            <a:srgbClr val="F26B43"/>
          </p15:clr>
        </p15:guide>
        <p15:guide id="8" orient="horz" pos="3702" userDrawn="1">
          <p15:clr>
            <a:srgbClr val="F26B43"/>
          </p15:clr>
        </p15:guide>
        <p15:guide id="9" orient="horz" pos="41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2369949B-E26A-4F47-A78F-513172EFD4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Föreningskunskap – att lyckas med styrelsens uppdrag</a:t>
            </a:r>
          </a:p>
        </p:txBody>
      </p:sp>
      <p:sp>
        <p:nvSpPr>
          <p:cNvPr id="9" name="Underrubrik 8">
            <a:extLst>
              <a:ext uri="{FF2B5EF4-FFF2-40B4-BE49-F238E27FC236}">
                <a16:creationId xmlns:a16="http://schemas.microsoft.com/office/drawing/2014/main" id="{CB2DCF09-9515-469B-9E49-D73F4FD4D2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78578" y="3516976"/>
            <a:ext cx="7665684" cy="1655762"/>
          </a:xfrm>
        </p:spPr>
        <p:txBody>
          <a:bodyPr vert="horz" lIns="0" tIns="0" rIns="0" bIns="0" rtlCol="0" anchor="t">
            <a:normAutofit/>
          </a:bodyPr>
          <a:lstStyle/>
          <a:p>
            <a:pPr algn="l"/>
            <a:r>
              <a:rPr lang="sv-SE" dirty="0"/>
              <a:t>Med Friluftsfrämjandet 5 april 2022</a:t>
            </a:r>
            <a:endParaRPr lang="sv-SE" dirty="0">
              <a:ea typeface="Source Sans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440575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FB98A54-8C5D-4155-97F8-693790B11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Stadgar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0459DE9-39FF-44A5-BC4E-532CFED0D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9" y="1639887"/>
            <a:ext cx="4740680" cy="4491282"/>
          </a:xfrm>
        </p:spPr>
        <p:txBody>
          <a:bodyPr>
            <a:normAutofit lnSpcReduction="10000"/>
          </a:bodyPr>
          <a:lstStyle/>
          <a:p>
            <a:r>
              <a:rPr lang="sv-SE" sz="2400" dirty="0"/>
              <a:t>§ Föreningens namn &amp; säte</a:t>
            </a:r>
          </a:p>
          <a:p>
            <a:r>
              <a:rPr lang="sv-SE" sz="2400" dirty="0"/>
              <a:t>§ Målsättning/Ändamål</a:t>
            </a:r>
          </a:p>
          <a:p>
            <a:r>
              <a:rPr lang="sv-SE" sz="2400" dirty="0"/>
              <a:t>§ Medlemskap</a:t>
            </a:r>
          </a:p>
          <a:p>
            <a:pPr lvl="1"/>
            <a:r>
              <a:rPr lang="sv-SE" sz="1900" dirty="0"/>
              <a:t>Hur man blir medlem, rösträtt samt regler för utträde samt uteslutning av medlem</a:t>
            </a:r>
          </a:p>
          <a:p>
            <a:pPr lvl="1"/>
            <a:r>
              <a:rPr lang="sv-SE" sz="1900" dirty="0"/>
              <a:t>Hur medlemsavgiften fastställs</a:t>
            </a:r>
          </a:p>
          <a:p>
            <a:r>
              <a:rPr lang="sv-SE" sz="2400" dirty="0"/>
              <a:t>§ Verksamhetsår - redovisningsår – årsmöte</a:t>
            </a:r>
          </a:p>
          <a:p>
            <a:pPr lvl="1"/>
            <a:r>
              <a:rPr lang="sv-SE" sz="2100" dirty="0"/>
              <a:t>Här anges verksamhets- och räkenskapsårets längd samt vad årsmötet bör innehålla och när det ska hållas.</a:t>
            </a:r>
          </a:p>
          <a:p>
            <a:pPr lvl="1"/>
            <a:r>
              <a:rPr lang="sv-SE" sz="2100" dirty="0"/>
              <a:t> Ombud och rösträtt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7" name="Platshållare för bild 6" descr="En bild som visar text&#10;&#10;Automatiskt genererad beskrivning">
            <a:extLst>
              <a:ext uri="{FF2B5EF4-FFF2-40B4-BE49-F238E27FC236}">
                <a16:creationId xmlns:a16="http://schemas.microsoft.com/office/drawing/2014/main" id="{C2E7CA46-672A-4E91-BA5F-C359A0A201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567" r="205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77389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B09DDB8-0957-4013-A0AB-383EF138A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Stadgar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04E1253-E28B-40C7-A524-5154BA8FD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9" y="1639887"/>
            <a:ext cx="4740680" cy="4623753"/>
          </a:xfrm>
        </p:spPr>
        <p:txBody>
          <a:bodyPr>
            <a:normAutofit fontScale="92500" lnSpcReduction="10000"/>
          </a:bodyPr>
          <a:lstStyle/>
          <a:p>
            <a:pPr lvl="0">
              <a:buClr>
                <a:srgbClr val="990033"/>
              </a:buClr>
            </a:pPr>
            <a:r>
              <a:rPr lang="sv-SE" sz="2400" dirty="0">
                <a:solidFill>
                  <a:prstClr val="black"/>
                </a:solidFill>
              </a:rPr>
              <a:t>§ Styrelse och revisorer</a:t>
            </a:r>
          </a:p>
          <a:p>
            <a:pPr lvl="1"/>
            <a:r>
              <a:rPr lang="sv-SE" sz="2000" dirty="0">
                <a:solidFill>
                  <a:prstClr val="black"/>
                </a:solidFill>
              </a:rPr>
              <a:t> Antal ledamöter i styrelsen (min-max)</a:t>
            </a:r>
          </a:p>
          <a:p>
            <a:pPr lvl="1"/>
            <a:r>
              <a:rPr lang="sv-SE" sz="2000" dirty="0">
                <a:solidFill>
                  <a:prstClr val="black"/>
                </a:solidFill>
              </a:rPr>
              <a:t>Antal revisorer</a:t>
            </a:r>
          </a:p>
          <a:p>
            <a:pPr lvl="1"/>
            <a:r>
              <a:rPr lang="sv-SE" sz="2000" dirty="0">
                <a:solidFill>
                  <a:prstClr val="black"/>
                </a:solidFill>
              </a:rPr>
              <a:t>Arbetsuppgifter</a:t>
            </a:r>
          </a:p>
          <a:p>
            <a:pPr lvl="0">
              <a:buClr>
                <a:srgbClr val="990033"/>
              </a:buClr>
            </a:pPr>
            <a:r>
              <a:rPr lang="sv-SE" sz="2400" dirty="0">
                <a:solidFill>
                  <a:prstClr val="black"/>
                </a:solidFill>
              </a:rPr>
              <a:t>§ Kallelser</a:t>
            </a:r>
          </a:p>
          <a:p>
            <a:pPr lvl="1"/>
            <a:r>
              <a:rPr lang="sv-SE" sz="2000" dirty="0">
                <a:solidFill>
                  <a:prstClr val="black"/>
                </a:solidFill>
              </a:rPr>
              <a:t>Minsta antalet gånger styrelsemöte ska hållas</a:t>
            </a:r>
          </a:p>
          <a:p>
            <a:pPr lvl="1"/>
            <a:r>
              <a:rPr lang="sv-SE" sz="2000" dirty="0">
                <a:solidFill>
                  <a:prstClr val="black"/>
                </a:solidFill>
              </a:rPr>
              <a:t>Minsta antalet gånger medlemsmöten ska hållas</a:t>
            </a:r>
          </a:p>
          <a:p>
            <a:pPr lvl="0">
              <a:buClr>
                <a:srgbClr val="990033"/>
              </a:buClr>
            </a:pPr>
            <a:r>
              <a:rPr lang="sv-SE" sz="2400" dirty="0">
                <a:solidFill>
                  <a:prstClr val="black"/>
                </a:solidFill>
              </a:rPr>
              <a:t>§ Beslutsordning</a:t>
            </a:r>
          </a:p>
          <a:p>
            <a:pPr lvl="1"/>
            <a:r>
              <a:rPr lang="sv-SE" sz="2000" dirty="0">
                <a:solidFill>
                  <a:prstClr val="black"/>
                </a:solidFill>
              </a:rPr>
              <a:t>Beskriver hur beslut fattas när öppen respektive sluten omröstning ska användas.</a:t>
            </a:r>
          </a:p>
          <a:p>
            <a:pPr lvl="1"/>
            <a:r>
              <a:rPr lang="sv-SE" sz="2000" dirty="0">
                <a:solidFill>
                  <a:prstClr val="black"/>
                </a:solidFill>
              </a:rPr>
              <a:t>Beskriver när mötena är beslutsmässiga mm.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78D58EA-005E-467E-88BF-9DBCB1B44EB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1783" y="1639887"/>
            <a:ext cx="4740680" cy="2943543"/>
          </a:xfrm>
        </p:spPr>
        <p:txBody>
          <a:bodyPr/>
          <a:lstStyle/>
          <a:p>
            <a:r>
              <a:rPr lang="sv-SE" sz="2200" dirty="0"/>
              <a:t>§ Stadgeändring</a:t>
            </a:r>
          </a:p>
          <a:p>
            <a:pPr lvl="1"/>
            <a:r>
              <a:rPr lang="sv-SE" sz="1900" dirty="0"/>
              <a:t>Beskriver tillvägagångsättet för stadgeändring  samt vilken majoritet som behövs</a:t>
            </a:r>
          </a:p>
          <a:p>
            <a:r>
              <a:rPr lang="sv-SE" sz="2200" dirty="0"/>
              <a:t>§ Upplösning</a:t>
            </a:r>
          </a:p>
          <a:p>
            <a:pPr lvl="1"/>
            <a:r>
              <a:rPr lang="sv-SE" sz="1900" dirty="0"/>
              <a:t>Hanterar hur föreningen upplöses</a:t>
            </a:r>
          </a:p>
          <a:p>
            <a:pPr lvl="1"/>
            <a:r>
              <a:rPr lang="sv-SE" sz="1900" dirty="0"/>
              <a:t>Beskriver vad som händer med föreningens tillgångar.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58256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tshållare för bild 10" descr="En bild som visar inomhus, sitter, person, bärbar dator&#10;&#10;Automatiskt genererad beskrivning">
            <a:extLst>
              <a:ext uri="{FF2B5EF4-FFF2-40B4-BE49-F238E27FC236}">
                <a16:creationId xmlns:a16="http://schemas.microsoft.com/office/drawing/2014/main" id="{9F7AD4B1-914C-4681-BCE0-D275DEBD76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8006" b="8006"/>
          <a:stretch>
            <a:fillRect/>
          </a:stretch>
        </p:blipFill>
        <p:spPr/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613EA961-A4BE-484E-A532-CB9E4EEA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377824"/>
            <a:ext cx="6254572" cy="1017589"/>
          </a:xfrm>
        </p:spPr>
        <p:txBody>
          <a:bodyPr/>
          <a:lstStyle/>
          <a:p>
            <a:r>
              <a:rPr lang="sv-SE" dirty="0"/>
              <a:t>Styrelsens uppgift och ansvar</a:t>
            </a:r>
          </a:p>
        </p:txBody>
      </p:sp>
      <p:sp>
        <p:nvSpPr>
          <p:cNvPr id="4" name="Underrubrik 3">
            <a:extLst>
              <a:ext uri="{FF2B5EF4-FFF2-40B4-BE49-F238E27FC236}">
                <a16:creationId xmlns:a16="http://schemas.microsoft.com/office/drawing/2014/main" id="{D94D0EDD-5122-400A-92D8-2735E45C63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b="1" dirty="0">
                <a:latin typeface="+mj-lt"/>
              </a:rPr>
              <a:t>Gruppuppgift:</a:t>
            </a:r>
          </a:p>
          <a:p>
            <a:r>
              <a:rPr lang="sv-SE" b="1" dirty="0"/>
              <a:t>Vad är styrelsens huvudsakliga uppgift och ansvar?</a:t>
            </a:r>
          </a:p>
          <a:p>
            <a:endParaRPr lang="sv-SE" dirty="0"/>
          </a:p>
        </p:txBody>
      </p:sp>
      <p:pic>
        <p:nvPicPr>
          <p:cNvPr id="7" name="xxLogo">
            <a:extLst>
              <a:ext uri="{FF2B5EF4-FFF2-40B4-BE49-F238E27FC236}">
                <a16:creationId xmlns:a16="http://schemas.microsoft.com/office/drawing/2014/main" id="{B1D6D353-2519-4419-83E6-D28367DCEE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882800" y="6012000"/>
            <a:ext cx="1045501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42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691789-641C-4812-9B3F-EF959D74D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Styrelsen – det verkställande organet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8AED13A-8800-4AF2-A944-30D91F6DB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Har det yttersta ansvaret för verksamheten</a:t>
            </a:r>
          </a:p>
          <a:p>
            <a:r>
              <a:rPr lang="sv-SE" dirty="0"/>
              <a:t>Föreslår övergripande mål</a:t>
            </a:r>
          </a:p>
          <a:p>
            <a:r>
              <a:rPr lang="sv-SE" dirty="0"/>
              <a:t>Föreslår ekonomiska ramar</a:t>
            </a:r>
          </a:p>
          <a:p>
            <a:r>
              <a:rPr lang="sv-SE" dirty="0"/>
              <a:t>Följer upp verksamheten</a:t>
            </a:r>
          </a:p>
          <a:p>
            <a:r>
              <a:rPr lang="sv-SE" dirty="0"/>
              <a:t>Har arbetsgivaransvar</a:t>
            </a:r>
          </a:p>
          <a:p>
            <a:r>
              <a:rPr lang="sv-SE" dirty="0"/>
              <a:t>Företräds oftast av ordföranden</a:t>
            </a:r>
          </a:p>
        </p:txBody>
      </p:sp>
    </p:spTree>
    <p:extLst>
      <p:ext uri="{BB962C8B-B14F-4D97-AF65-F5344CB8AC3E}">
        <p14:creationId xmlns:p14="http://schemas.microsoft.com/office/powerpoint/2010/main" val="2194086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34A53E-BF0F-47D6-ADFC-144EC3DED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Beslutssammanträden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443C622-45F1-4513-922D-A87C434BA0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T.ex. styrelsemöte, valberedning och AU</a:t>
            </a:r>
          </a:p>
          <a:p>
            <a:r>
              <a:rPr lang="sv-SE" dirty="0"/>
              <a:t>Ska protokollföras</a:t>
            </a:r>
          </a:p>
          <a:p>
            <a:r>
              <a:rPr lang="sv-SE" dirty="0"/>
              <a:t>Protokollet ska innehålla:</a:t>
            </a:r>
          </a:p>
          <a:p>
            <a:pPr lvl="1"/>
            <a:r>
              <a:rPr lang="sv-SE" dirty="0"/>
              <a:t>Ärendebeskrivning</a:t>
            </a:r>
          </a:p>
          <a:p>
            <a:pPr lvl="1"/>
            <a:r>
              <a:rPr lang="sv-SE" dirty="0"/>
              <a:t>Förslag</a:t>
            </a:r>
          </a:p>
          <a:p>
            <a:pPr lvl="1"/>
            <a:r>
              <a:rPr lang="sv-SE" dirty="0"/>
              <a:t>Beslut</a:t>
            </a:r>
          </a:p>
          <a:p>
            <a:pPr lvl="1"/>
            <a:r>
              <a:rPr lang="sv-SE" dirty="0"/>
              <a:t>Verkställighet</a:t>
            </a:r>
          </a:p>
          <a:p>
            <a:pPr lvl="1"/>
            <a:r>
              <a:rPr lang="sv-SE" dirty="0"/>
              <a:t>Voteringssiffror</a:t>
            </a:r>
          </a:p>
          <a:p>
            <a:pPr lvl="1"/>
            <a:r>
              <a:rPr lang="sv-SE" dirty="0"/>
              <a:t>Reservationer</a:t>
            </a:r>
          </a:p>
        </p:txBody>
      </p:sp>
      <p:pic>
        <p:nvPicPr>
          <p:cNvPr id="10" name="Platshållare för bild 9" descr="En bild som visar person, man, inomhus, sitter&#10;&#10;Automatiskt genererad beskrivning">
            <a:extLst>
              <a:ext uri="{FF2B5EF4-FFF2-40B4-BE49-F238E27FC236}">
                <a16:creationId xmlns:a16="http://schemas.microsoft.com/office/drawing/2014/main" id="{021C22A4-BDBE-4923-9B98-6E8D0997960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32261" t="-210" r="17987" b="46"/>
          <a:stretch/>
        </p:blipFill>
        <p:spPr>
          <a:xfrm>
            <a:off x="7088364" y="1"/>
            <a:ext cx="5114925" cy="6866114"/>
          </a:xfrm>
        </p:spPr>
      </p:pic>
      <p:pic>
        <p:nvPicPr>
          <p:cNvPr id="11" name="xxLogo">
            <a:extLst>
              <a:ext uri="{FF2B5EF4-FFF2-40B4-BE49-F238E27FC236}">
                <a16:creationId xmlns:a16="http://schemas.microsoft.com/office/drawing/2014/main" id="{79DD928D-27F7-42F1-AFDA-40915AB3AF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882800" y="6012000"/>
            <a:ext cx="1045501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14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2A4A06-DA2A-4642-B196-2752BD94C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Styrelsemötet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A60A5D8-2291-4EE6-80C8-7AD97B97C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En enskild sammankomst</a:t>
            </a:r>
          </a:p>
          <a:p>
            <a:r>
              <a:rPr lang="sv-SE" dirty="0"/>
              <a:t>Suppleanter kallas om stadgan eller styrelsen </a:t>
            </a:r>
            <a:br>
              <a:rPr lang="sv-SE" dirty="0"/>
            </a:br>
            <a:r>
              <a:rPr lang="sv-SE" dirty="0"/>
              <a:t>säger så</a:t>
            </a:r>
          </a:p>
          <a:p>
            <a:r>
              <a:rPr lang="sv-SE" dirty="0"/>
              <a:t>Deltagarna har tystnadsplikt</a:t>
            </a:r>
          </a:p>
          <a:p>
            <a:r>
              <a:rPr lang="sv-SE" dirty="0"/>
              <a:t>Styrelsens beslutsförhet</a:t>
            </a:r>
            <a:br>
              <a:rPr lang="sv-SE" dirty="0"/>
            </a:br>
            <a:r>
              <a:rPr lang="sv-SE" dirty="0"/>
              <a:t>(En mer än hälften (om inte stadgat), samt underlag i tid)</a:t>
            </a:r>
          </a:p>
        </p:txBody>
      </p:sp>
      <p:pic>
        <p:nvPicPr>
          <p:cNvPr id="14" name="Platshållare för bild 13" descr="En bild som visar fönster, inomhus, sitter, person&#10;&#10;Automatiskt genererad beskrivning">
            <a:extLst>
              <a:ext uri="{FF2B5EF4-FFF2-40B4-BE49-F238E27FC236}">
                <a16:creationId xmlns:a16="http://schemas.microsoft.com/office/drawing/2014/main" id="{EC6CF904-BF8F-4A53-8E89-124C4BD1CE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6239" t="-428" r="34889" b="428"/>
          <a:stretch/>
        </p:blipFill>
        <p:spPr>
          <a:xfrm>
            <a:off x="6883401" y="938783"/>
            <a:ext cx="4360860" cy="4938133"/>
          </a:xfrm>
        </p:spPr>
      </p:pic>
    </p:spTree>
    <p:extLst>
      <p:ext uri="{BB962C8B-B14F-4D97-AF65-F5344CB8AC3E}">
        <p14:creationId xmlns:p14="http://schemas.microsoft.com/office/powerpoint/2010/main" val="420384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B0ED19-6E75-497B-A218-97D7E4225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Förtroendeuppdrag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BAF6079-06D8-4742-BF1D-CFB2411E5A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Är personligt</a:t>
            </a:r>
          </a:p>
          <a:p>
            <a:r>
              <a:rPr lang="sv-SE" dirty="0"/>
              <a:t>Du kan avgå</a:t>
            </a:r>
          </a:p>
          <a:p>
            <a:r>
              <a:rPr lang="sv-SE" dirty="0"/>
              <a:t>Du kan bli avsatt (enskilt eller i grupp)</a:t>
            </a:r>
          </a:p>
        </p:txBody>
      </p:sp>
    </p:spTree>
    <p:extLst>
      <p:ext uri="{BB962C8B-B14F-4D97-AF65-F5344CB8AC3E}">
        <p14:creationId xmlns:p14="http://schemas.microsoft.com/office/powerpoint/2010/main" val="1853393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07B562-AAD9-4037-A0E0-5C247EB72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Tystnadsplikt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F5E2153-4E44-41E3-AEEA-AB5496EED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Tystnadsplikt föreligger för de enskilda ledamöterna</a:t>
            </a:r>
          </a:p>
          <a:p>
            <a:r>
              <a:rPr lang="sv-SE" dirty="0"/>
              <a:t>Vad innebär detta?</a:t>
            </a:r>
          </a:p>
        </p:txBody>
      </p:sp>
      <p:pic>
        <p:nvPicPr>
          <p:cNvPr id="33" name="Platshållare för bild 32" descr="En bild som visar person, inomhus, kvinna, ung&#10;&#10;Automatiskt genererad beskrivning">
            <a:extLst>
              <a:ext uri="{FF2B5EF4-FFF2-40B4-BE49-F238E27FC236}">
                <a16:creationId xmlns:a16="http://schemas.microsoft.com/office/drawing/2014/main" id="{29DDF210-138D-45C7-9DD2-EDA66A9580A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36562" t="-46" r="13688" b="46"/>
          <a:stretch/>
        </p:blipFill>
        <p:spPr>
          <a:xfrm>
            <a:off x="7077075" y="0"/>
            <a:ext cx="5114925" cy="6854825"/>
          </a:xfrm>
        </p:spPr>
      </p:pic>
      <p:pic>
        <p:nvPicPr>
          <p:cNvPr id="35" name="xxLogo">
            <a:extLst>
              <a:ext uri="{FF2B5EF4-FFF2-40B4-BE49-F238E27FC236}">
                <a16:creationId xmlns:a16="http://schemas.microsoft.com/office/drawing/2014/main" id="{4678BF2F-A1C8-4BCD-AD7C-B92483D7E1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882800" y="6012000"/>
            <a:ext cx="1045501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13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242BFB1-7CB5-4E7B-AFA4-C411BC937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Ordföranden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566FB32-9D47-419E-B0B8-18A05CC1A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Kallar styrelsen och leder styrelsens sammankomster</a:t>
            </a:r>
          </a:p>
          <a:p>
            <a:r>
              <a:rPr lang="sv-SE" dirty="0"/>
              <a:t>Upprättar dagordningen</a:t>
            </a:r>
          </a:p>
          <a:p>
            <a:r>
              <a:rPr lang="sv-SE" dirty="0"/>
              <a:t>Justerar protokoll</a:t>
            </a:r>
          </a:p>
          <a:p>
            <a:r>
              <a:rPr lang="sv-SE" dirty="0"/>
              <a:t>Fortlöpande kontakt med styrelsens ledamöter</a:t>
            </a:r>
          </a:p>
          <a:p>
            <a:r>
              <a:rPr lang="sv-SE" dirty="0"/>
              <a:t>Representerar styrelsen &amp; föreningen</a:t>
            </a:r>
          </a:p>
          <a:p>
            <a:r>
              <a:rPr lang="sv-SE" dirty="0"/>
              <a:t>Samordnar/stimulerar arbetet inom styrelsen</a:t>
            </a:r>
          </a:p>
          <a:p>
            <a:r>
              <a:rPr lang="sv-SE" dirty="0"/>
              <a:t>Övergripande helhetssyn över föreningens arbete</a:t>
            </a:r>
          </a:p>
          <a:p>
            <a:r>
              <a:rPr lang="sv-SE" dirty="0"/>
              <a:t>Ansvarar för avtal, försäkringar </a:t>
            </a:r>
            <a:r>
              <a:rPr lang="sv-SE" dirty="0" err="1"/>
              <a:t>etc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9569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85C391-A819-47FF-8202-44A8CB3D3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Sekreteraren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886C451-D8F8-4466-B5C8-9F0E04C71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För protokoll vid styrelsens sammanträden</a:t>
            </a:r>
          </a:p>
          <a:p>
            <a:r>
              <a:rPr lang="sv-SE" dirty="0"/>
              <a:t>Ser till att protokollen blir justerade</a:t>
            </a:r>
          </a:p>
          <a:p>
            <a:r>
              <a:rPr lang="sv-SE" dirty="0"/>
              <a:t>Översända kopior av protokoll till revisorer m.fl.</a:t>
            </a:r>
          </a:p>
          <a:p>
            <a:r>
              <a:rPr lang="sv-SE" dirty="0"/>
              <a:t>Sköter löpande korrespondens och informerar styrelsen</a:t>
            </a:r>
          </a:p>
          <a:p>
            <a:r>
              <a:rPr lang="sv-SE" dirty="0"/>
              <a:t>Arkivering av protokoll och värdehandlingar</a:t>
            </a:r>
          </a:p>
          <a:p>
            <a:r>
              <a:rPr lang="sv-SE" dirty="0"/>
              <a:t>Skickar ut kallelser, dagordningar och beslutsunderlag till sammanträden och stämmor</a:t>
            </a:r>
          </a:p>
        </p:txBody>
      </p:sp>
    </p:spTree>
    <p:extLst>
      <p:ext uri="{BB962C8B-B14F-4D97-AF65-F5344CB8AC3E}">
        <p14:creationId xmlns:p14="http://schemas.microsoft.com/office/powerpoint/2010/main" val="2706694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8E7C32C-3CD9-47B4-9503-66D10A2CD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Innehåll i utbildningen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82891D7-5FEF-490D-8083-ED2198F9F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sv-SE" dirty="0"/>
              <a:t>Presentationer – vilka är med?</a:t>
            </a:r>
          </a:p>
          <a:p>
            <a:r>
              <a:rPr lang="sv-SE" dirty="0"/>
              <a:t>Varför en förening?</a:t>
            </a:r>
          </a:p>
          <a:p>
            <a:r>
              <a:rPr lang="sv-SE" dirty="0"/>
              <a:t>Årsmöte</a:t>
            </a:r>
          </a:p>
          <a:p>
            <a:r>
              <a:rPr lang="sv-SE" dirty="0"/>
              <a:t>Stadgar</a:t>
            </a:r>
          </a:p>
          <a:p>
            <a:r>
              <a:rPr lang="sv-SE" dirty="0"/>
              <a:t>Ansvar</a:t>
            </a:r>
          </a:p>
          <a:p>
            <a:r>
              <a:rPr lang="sv-SE" dirty="0"/>
              <a:t>Roller</a:t>
            </a:r>
          </a:p>
          <a:p>
            <a:r>
              <a:rPr lang="sv-SE" dirty="0"/>
              <a:t>Mötet</a:t>
            </a:r>
          </a:p>
          <a:p>
            <a:r>
              <a:rPr lang="sv-SE" dirty="0"/>
              <a:t>Protokoll &amp; kallelser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04366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51824E-111D-4402-B37D-360F24635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Kassören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88CBF50-8392-42FC-81AF-68AC2722B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8" y="1639887"/>
            <a:ext cx="5238573" cy="4237037"/>
          </a:xfrm>
        </p:spPr>
        <p:txBody>
          <a:bodyPr>
            <a:normAutofit/>
          </a:bodyPr>
          <a:lstStyle/>
          <a:p>
            <a:r>
              <a:rPr lang="sv-SE" sz="2200" dirty="0"/>
              <a:t>Ansvarar för att föreningens tillgångar förvaltas avskilt och att räkenskaper förs</a:t>
            </a:r>
          </a:p>
          <a:p>
            <a:r>
              <a:rPr lang="sv-SE" sz="2200" dirty="0"/>
              <a:t>Tecknar tillsammans med ordförande klubben</a:t>
            </a:r>
          </a:p>
          <a:p>
            <a:r>
              <a:rPr lang="sv-SE" sz="2200" dirty="0"/>
              <a:t>Medverkar vid upprättande av budget</a:t>
            </a:r>
          </a:p>
          <a:p>
            <a:r>
              <a:rPr lang="sv-SE" sz="2200" dirty="0"/>
              <a:t>Upprättar bokslut vid verksamhetsårets slut</a:t>
            </a:r>
          </a:p>
          <a:p>
            <a:r>
              <a:rPr lang="sv-SE" sz="2200" dirty="0"/>
              <a:t>Avger ekonomisk rapport vid varje styrelsemöte</a:t>
            </a:r>
          </a:p>
          <a:p>
            <a:r>
              <a:rPr lang="sv-SE" sz="2200" dirty="0"/>
              <a:t>Ansvarar för föreningens medlemsregister</a:t>
            </a:r>
          </a:p>
          <a:p>
            <a:r>
              <a:rPr lang="sv-SE" sz="2200" dirty="0"/>
              <a:t>Ansvarar för att skatter, deklarationer m.m. sköts</a:t>
            </a:r>
          </a:p>
          <a:p>
            <a:endParaRPr lang="sv-SE" dirty="0"/>
          </a:p>
        </p:txBody>
      </p:sp>
      <p:pic>
        <p:nvPicPr>
          <p:cNvPr id="6" name="Platshållare för bild 5" descr="En bild som visar sitter, mat&#10;&#10;Automatiskt genererad beskrivning">
            <a:extLst>
              <a:ext uri="{FF2B5EF4-FFF2-40B4-BE49-F238E27FC236}">
                <a16:creationId xmlns:a16="http://schemas.microsoft.com/office/drawing/2014/main" id="{D4677918-11BB-4B65-95E0-62E7AFB14CF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9534" r="195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96301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5DA24E6-BCB3-48DF-A472-04D0B0EA0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Kallelse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6ABC7AC-0FD8-4C4A-BAF0-51391B80F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Datum, klockslag &amp; plats för mötet</a:t>
            </a:r>
          </a:p>
          <a:p>
            <a:r>
              <a:rPr lang="sv-SE" dirty="0"/>
              <a:t>Förslag på dagordning</a:t>
            </a:r>
          </a:p>
          <a:p>
            <a:r>
              <a:rPr lang="sv-SE" dirty="0"/>
              <a:t>Senaste protokollet</a:t>
            </a:r>
          </a:p>
          <a:p>
            <a:r>
              <a:rPr lang="sv-SE" dirty="0"/>
              <a:t>Underlag på nya ärenden</a:t>
            </a:r>
          </a:p>
          <a:p>
            <a:r>
              <a:rPr lang="sv-SE" dirty="0"/>
              <a:t>Kassarapport</a:t>
            </a:r>
          </a:p>
        </p:txBody>
      </p:sp>
      <p:pic>
        <p:nvPicPr>
          <p:cNvPr id="6" name="Platshållare för bild 5" descr="En bild som visar bärbar dator, person, inomhus, dator&#10;&#10;Automatiskt genererad beskrivning">
            <a:extLst>
              <a:ext uri="{FF2B5EF4-FFF2-40B4-BE49-F238E27FC236}">
                <a16:creationId xmlns:a16="http://schemas.microsoft.com/office/drawing/2014/main" id="{539252AD-738A-485C-B7BF-127906D09F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5168" r="25168"/>
          <a:stretch>
            <a:fillRect/>
          </a:stretch>
        </p:blipFill>
        <p:spPr/>
      </p:pic>
      <p:pic>
        <p:nvPicPr>
          <p:cNvPr id="9" name="xxLogo">
            <a:extLst>
              <a:ext uri="{FF2B5EF4-FFF2-40B4-BE49-F238E27FC236}">
                <a16:creationId xmlns:a16="http://schemas.microsoft.com/office/drawing/2014/main" id="{E60E2595-E12E-47D4-AF8A-14E4E013F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457" y="6012325"/>
            <a:ext cx="10455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11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7ACAF8F-151B-48C9-B893-BD9714A78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Första mötet - konstituerande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3359839-F334-48EB-9DFA-AEEEA2B84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Utse vice ordf., kassör &amp; sekreterare om de posterna inte är valda på årsmötet</a:t>
            </a:r>
          </a:p>
          <a:p>
            <a:r>
              <a:rPr lang="sv-SE" dirty="0"/>
              <a:t>Teckningsrätt - firmatecknare</a:t>
            </a:r>
          </a:p>
          <a:p>
            <a:r>
              <a:rPr lang="sv-SE" dirty="0"/>
              <a:t>Papper till PG/BG och ev. myndigheter</a:t>
            </a:r>
          </a:p>
          <a:p>
            <a:r>
              <a:rPr lang="sv-SE" dirty="0"/>
              <a:t>Övrigt (tystnadsplikt &amp; spelregler)</a:t>
            </a:r>
          </a:p>
          <a:p>
            <a:r>
              <a:rPr lang="sv-SE" dirty="0"/>
              <a:t>Presentera er för varandra</a:t>
            </a:r>
          </a:p>
          <a:p>
            <a:r>
              <a:rPr lang="sv-SE" dirty="0"/>
              <a:t>Kommande möten</a:t>
            </a:r>
          </a:p>
        </p:txBody>
      </p:sp>
    </p:spTree>
    <p:extLst>
      <p:ext uri="{BB962C8B-B14F-4D97-AF65-F5344CB8AC3E}">
        <p14:creationId xmlns:p14="http://schemas.microsoft.com/office/powerpoint/2010/main" val="3953842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FB548B3-A5ED-4EEC-825D-5AAE236EA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Dagordning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0347F24-3CCA-4FA4-8725-233406EBB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Mötets öppnande</a:t>
            </a:r>
          </a:p>
          <a:p>
            <a:r>
              <a:rPr lang="sv-SE" dirty="0"/>
              <a:t>Godkännande av dagordning</a:t>
            </a:r>
          </a:p>
          <a:p>
            <a:r>
              <a:rPr lang="sv-SE" dirty="0"/>
              <a:t>Ev. val av justerare </a:t>
            </a:r>
            <a:br>
              <a:rPr lang="sv-SE" dirty="0"/>
            </a:br>
            <a:r>
              <a:rPr lang="sv-SE" dirty="0"/>
              <a:t>(beror på stadgan)</a:t>
            </a:r>
          </a:p>
          <a:p>
            <a:r>
              <a:rPr lang="sv-SE" dirty="0"/>
              <a:t>Föregående protokoll</a:t>
            </a:r>
          </a:p>
          <a:p>
            <a:r>
              <a:rPr lang="sv-SE" dirty="0"/>
              <a:t>Inkommande &amp; utgående post</a:t>
            </a:r>
          </a:p>
          <a:p>
            <a:r>
              <a:rPr lang="sv-SE" dirty="0"/>
              <a:t>Rapporter</a:t>
            </a:r>
          </a:p>
          <a:p>
            <a:r>
              <a:rPr lang="sv-SE" dirty="0"/>
              <a:t>Bordlagda ärenden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4E1D59C-EE0B-4BAC-A7F5-34E72E2BD256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sv-SE" dirty="0"/>
              <a:t>Återremitterade ärenden</a:t>
            </a:r>
          </a:p>
          <a:p>
            <a:r>
              <a:rPr lang="sv-SE" dirty="0"/>
              <a:t>Nytt beslutsärende</a:t>
            </a:r>
          </a:p>
          <a:p>
            <a:r>
              <a:rPr lang="sv-SE" dirty="0"/>
              <a:t>Övriga frågor</a:t>
            </a:r>
          </a:p>
          <a:p>
            <a:r>
              <a:rPr lang="sv-SE" dirty="0"/>
              <a:t>Nästa möte</a:t>
            </a:r>
          </a:p>
          <a:p>
            <a:r>
              <a:rPr lang="sv-SE" dirty="0"/>
              <a:t>Mötets avslutande</a:t>
            </a:r>
          </a:p>
        </p:txBody>
      </p:sp>
    </p:spTree>
    <p:extLst>
      <p:ext uri="{BB962C8B-B14F-4D97-AF65-F5344CB8AC3E}">
        <p14:creationId xmlns:p14="http://schemas.microsoft.com/office/powerpoint/2010/main" val="9147123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A0CAFE4-5E79-4ACD-A4C7-06DCDE4F6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Protokoll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B2175F0-DC10-4685-BE59-B94120DF9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Tid &amp; plats för mötet</a:t>
            </a:r>
          </a:p>
          <a:p>
            <a:r>
              <a:rPr lang="sv-SE" dirty="0"/>
              <a:t>Närvarande &amp; frånvarande</a:t>
            </a:r>
          </a:p>
          <a:p>
            <a:r>
              <a:rPr lang="sv-SE" dirty="0"/>
              <a:t>Mötets öppnande</a:t>
            </a:r>
          </a:p>
          <a:p>
            <a:r>
              <a:rPr lang="sv-SE" dirty="0"/>
              <a:t>Justerare av dagens protokoll</a:t>
            </a:r>
          </a:p>
          <a:p>
            <a:r>
              <a:rPr lang="sv-SE" dirty="0"/>
              <a:t>Genomgång av föregående protokoll</a:t>
            </a:r>
          </a:p>
          <a:p>
            <a:r>
              <a:rPr lang="sv-SE" dirty="0"/>
              <a:t>Rapporter (ekonomi m.fl.)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DBC9A04-1CF6-4DDF-A779-3F3A88C3C537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sv-SE" dirty="0"/>
              <a:t>Bordlagda ärenden</a:t>
            </a:r>
          </a:p>
          <a:p>
            <a:r>
              <a:rPr lang="sv-SE" dirty="0"/>
              <a:t>Beslutsärenden</a:t>
            </a:r>
          </a:p>
          <a:p>
            <a:r>
              <a:rPr lang="sv-SE" dirty="0"/>
              <a:t>Övriga frågor </a:t>
            </a:r>
            <a:br>
              <a:rPr lang="sv-SE" dirty="0"/>
            </a:br>
            <a:r>
              <a:rPr lang="sv-SE" dirty="0"/>
              <a:t>(ej beslutsmässiga)</a:t>
            </a:r>
          </a:p>
          <a:p>
            <a:r>
              <a:rPr lang="sv-SE" dirty="0"/>
              <a:t>Nästa möte</a:t>
            </a:r>
          </a:p>
          <a:p>
            <a:r>
              <a:rPr lang="sv-SE" dirty="0"/>
              <a:t>Mötets avslutande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39779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E6BC94B-3B9E-4ECA-B4D8-D030CB84D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Föreningsspråket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4D6B433-690D-40C1-93FA-0A49FCD72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9" y="1639887"/>
            <a:ext cx="2946928" cy="4237037"/>
          </a:xfrm>
        </p:spPr>
        <p:txBody>
          <a:bodyPr/>
          <a:lstStyle/>
          <a:p>
            <a:r>
              <a:rPr lang="sv-SE" dirty="0"/>
              <a:t>Adjungera</a:t>
            </a:r>
          </a:p>
          <a:p>
            <a:r>
              <a:rPr lang="sv-SE" dirty="0"/>
              <a:t>Beslutsföra</a:t>
            </a:r>
          </a:p>
          <a:p>
            <a:r>
              <a:rPr lang="sv-SE" dirty="0"/>
              <a:t>Enhälligt</a:t>
            </a:r>
          </a:p>
          <a:p>
            <a:r>
              <a:rPr lang="sv-SE" dirty="0"/>
              <a:t>Motion</a:t>
            </a:r>
          </a:p>
          <a:p>
            <a:r>
              <a:rPr lang="sv-SE" dirty="0"/>
              <a:t>Praxis</a:t>
            </a:r>
          </a:p>
          <a:p>
            <a:r>
              <a:rPr lang="sv-SE" dirty="0"/>
              <a:t>Revision</a:t>
            </a:r>
          </a:p>
          <a:p>
            <a:r>
              <a:rPr lang="sv-SE" dirty="0"/>
              <a:t>Yrkande</a:t>
            </a:r>
          </a:p>
          <a:p>
            <a:r>
              <a:rPr lang="sv-SE" dirty="0"/>
              <a:t>Ajournera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5962A5D-7D85-45D8-BB98-095A3E66C3D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88138" y="1639886"/>
            <a:ext cx="3094795" cy="4237037"/>
          </a:xfrm>
        </p:spPr>
        <p:txBody>
          <a:bodyPr>
            <a:normAutofit/>
          </a:bodyPr>
          <a:lstStyle/>
          <a:p>
            <a:r>
              <a:rPr lang="sv-SE" dirty="0"/>
              <a:t>Delegera</a:t>
            </a:r>
          </a:p>
          <a:p>
            <a:r>
              <a:rPr lang="sv-SE" dirty="0"/>
              <a:t>Ideell förening</a:t>
            </a:r>
          </a:p>
          <a:p>
            <a:r>
              <a:rPr lang="sv-SE" dirty="0"/>
              <a:t>Ordningsfråga</a:t>
            </a:r>
          </a:p>
          <a:p>
            <a:r>
              <a:rPr lang="sv-SE" dirty="0"/>
              <a:t>Replik</a:t>
            </a:r>
          </a:p>
          <a:p>
            <a:r>
              <a:rPr lang="sv-SE" dirty="0"/>
              <a:t>Suppleant</a:t>
            </a:r>
          </a:p>
          <a:p>
            <a:r>
              <a:rPr lang="sv-SE" dirty="0"/>
              <a:t>Årsredovisning</a:t>
            </a:r>
          </a:p>
          <a:p>
            <a:r>
              <a:rPr lang="sv-SE" dirty="0"/>
              <a:t>Ansvarsfrihet</a:t>
            </a:r>
          </a:p>
          <a:p>
            <a:r>
              <a:rPr lang="sv-SE" dirty="0"/>
              <a:t>Dagordning</a:t>
            </a:r>
          </a:p>
        </p:txBody>
      </p:sp>
      <p:sp>
        <p:nvSpPr>
          <p:cNvPr id="5" name="Platshållare för innehåll 3">
            <a:extLst>
              <a:ext uri="{FF2B5EF4-FFF2-40B4-BE49-F238E27FC236}">
                <a16:creationId xmlns:a16="http://schemas.microsoft.com/office/drawing/2014/main" id="{D6162401-3754-4722-B5B1-64543AA27A75}"/>
              </a:ext>
            </a:extLst>
          </p:cNvPr>
          <p:cNvSpPr txBox="1">
            <a:spLocks/>
          </p:cNvSpPr>
          <p:nvPr/>
        </p:nvSpPr>
        <p:spPr>
          <a:xfrm>
            <a:off x="7776404" y="1639886"/>
            <a:ext cx="3094795" cy="42370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Char char="−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Char char="−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14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Char char="−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Char char="−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Jävig</a:t>
            </a:r>
          </a:p>
          <a:p>
            <a:r>
              <a:rPr lang="sv-SE" dirty="0"/>
              <a:t>Prejudikat</a:t>
            </a:r>
          </a:p>
          <a:p>
            <a:r>
              <a:rPr lang="sv-SE" dirty="0"/>
              <a:t>Reservation</a:t>
            </a:r>
          </a:p>
          <a:p>
            <a:r>
              <a:rPr lang="sv-SE" dirty="0"/>
              <a:t>Talarlista</a:t>
            </a:r>
          </a:p>
          <a:p>
            <a:r>
              <a:rPr lang="sv-SE" dirty="0"/>
              <a:t>Övriga frågor</a:t>
            </a:r>
          </a:p>
        </p:txBody>
      </p:sp>
    </p:spTree>
    <p:extLst>
      <p:ext uri="{BB962C8B-B14F-4D97-AF65-F5344CB8AC3E}">
        <p14:creationId xmlns:p14="http://schemas.microsoft.com/office/powerpoint/2010/main" val="1323398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4" descr="En bild som visar person, inomhus, kvinna, personer&#10;&#10;Automatiskt genererad beskrivning">
            <a:extLst>
              <a:ext uri="{FF2B5EF4-FFF2-40B4-BE49-F238E27FC236}">
                <a16:creationId xmlns:a16="http://schemas.microsoft.com/office/drawing/2014/main" id="{A7BE3150-1D7B-4589-A71D-18F66B32CD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7832" b="7832"/>
          <a:stretch>
            <a:fillRect/>
          </a:stretch>
        </p:blipFill>
        <p:spPr/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7FE1BD60-0C82-4F6C-B9C9-4BC753716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569" y="3043350"/>
            <a:ext cx="7696862" cy="1009778"/>
          </a:xfrm>
        </p:spPr>
        <p:txBody>
          <a:bodyPr/>
          <a:lstStyle/>
          <a:p>
            <a:r>
              <a:rPr lang="sv-SE" dirty="0"/>
              <a:t>Lycka till med ditt föreningsarbete!</a:t>
            </a:r>
          </a:p>
        </p:txBody>
      </p:sp>
      <p:pic>
        <p:nvPicPr>
          <p:cNvPr id="6" name="xxLogo">
            <a:extLst>
              <a:ext uri="{FF2B5EF4-FFF2-40B4-BE49-F238E27FC236}">
                <a16:creationId xmlns:a16="http://schemas.microsoft.com/office/drawing/2014/main" id="{66433D85-912C-46BE-8771-42B2726655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882800" y="6012000"/>
            <a:ext cx="1045501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07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F2743F5-27DB-46D1-8C4D-D3657E67E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Varför en förening?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D833770-FCBF-4087-99A7-A54784DFE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Gemenskap kring samma intressen</a:t>
            </a:r>
          </a:p>
          <a:p>
            <a:r>
              <a:rPr lang="sv-SE" dirty="0"/>
              <a:t>Demokratiskt utöva, påverka och förändra</a:t>
            </a:r>
          </a:p>
          <a:p>
            <a:r>
              <a:rPr lang="sv-SE" dirty="0"/>
              <a:t>Aktivt kunna ta del av och utveckla det gemensamma intresset</a:t>
            </a:r>
          </a:p>
        </p:txBody>
      </p:sp>
      <p:pic>
        <p:nvPicPr>
          <p:cNvPr id="12" name="Bildobjekt 11" descr="En bild som visar ritning, tecken, klocka, rum&#10;&#10;Automatiskt genererad beskrivning">
            <a:extLst>
              <a:ext uri="{FF2B5EF4-FFF2-40B4-BE49-F238E27FC236}">
                <a16:creationId xmlns:a16="http://schemas.microsoft.com/office/drawing/2014/main" id="{D417D960-BB19-4796-9601-D54A03A84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583" y="1639887"/>
            <a:ext cx="4034701" cy="265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37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82855B-F2D4-4255-BD48-4975DB317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Fyrklövern</a:t>
            </a:r>
          </a:p>
        </p:txBody>
      </p:sp>
      <p:sp>
        <p:nvSpPr>
          <p:cNvPr id="3" name="Tår 2">
            <a:extLst>
              <a:ext uri="{FF2B5EF4-FFF2-40B4-BE49-F238E27FC236}">
                <a16:creationId xmlns:a16="http://schemas.microsoft.com/office/drawing/2014/main" id="{BEC9231A-76D9-4DF5-9B4E-8AB52AD988B1}"/>
              </a:ext>
            </a:extLst>
          </p:cNvPr>
          <p:cNvSpPr/>
          <p:nvPr/>
        </p:nvSpPr>
        <p:spPr>
          <a:xfrm flipV="1">
            <a:off x="2567940" y="1708468"/>
            <a:ext cx="3206750" cy="1998662"/>
          </a:xfrm>
          <a:prstGeom prst="teardrop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102394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år 3">
            <a:extLst>
              <a:ext uri="{FF2B5EF4-FFF2-40B4-BE49-F238E27FC236}">
                <a16:creationId xmlns:a16="http://schemas.microsoft.com/office/drawing/2014/main" id="{4B93495F-CB6A-4666-B1AB-340F98746455}"/>
              </a:ext>
            </a:extLst>
          </p:cNvPr>
          <p:cNvSpPr/>
          <p:nvPr/>
        </p:nvSpPr>
        <p:spPr>
          <a:xfrm rot="10800000" flipV="1">
            <a:off x="5909628" y="3911918"/>
            <a:ext cx="3206750" cy="1998662"/>
          </a:xfrm>
          <a:prstGeom prst="teardrop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102394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år 4">
            <a:extLst>
              <a:ext uri="{FF2B5EF4-FFF2-40B4-BE49-F238E27FC236}">
                <a16:creationId xmlns:a16="http://schemas.microsoft.com/office/drawing/2014/main" id="{65C0015E-DD4F-455A-831A-D7F1FFCD5171}"/>
              </a:ext>
            </a:extLst>
          </p:cNvPr>
          <p:cNvSpPr/>
          <p:nvPr/>
        </p:nvSpPr>
        <p:spPr>
          <a:xfrm rot="10800000">
            <a:off x="5912803" y="1708468"/>
            <a:ext cx="3206750" cy="1998662"/>
          </a:xfrm>
          <a:prstGeom prst="teardrop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102394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år 5">
            <a:extLst>
              <a:ext uri="{FF2B5EF4-FFF2-40B4-BE49-F238E27FC236}">
                <a16:creationId xmlns:a16="http://schemas.microsoft.com/office/drawing/2014/main" id="{1ECF6B6F-F8F4-4CC4-B01A-1028A1283D32}"/>
              </a:ext>
            </a:extLst>
          </p:cNvPr>
          <p:cNvSpPr/>
          <p:nvPr/>
        </p:nvSpPr>
        <p:spPr>
          <a:xfrm>
            <a:off x="2561590" y="3918268"/>
            <a:ext cx="3206750" cy="1997075"/>
          </a:xfrm>
          <a:prstGeom prst="teardrop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102394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Platshållare för innehåll 1">
            <a:extLst>
              <a:ext uri="{FF2B5EF4-FFF2-40B4-BE49-F238E27FC236}">
                <a16:creationId xmlns:a16="http://schemas.microsoft.com/office/drawing/2014/main" id="{B28D34E2-A0BF-49E9-894B-A8540D1720C2}"/>
              </a:ext>
            </a:extLst>
          </p:cNvPr>
          <p:cNvSpPr txBox="1">
            <a:spLocks/>
          </p:cNvSpPr>
          <p:nvPr/>
        </p:nvSpPr>
        <p:spPr bwMode="auto">
          <a:xfrm>
            <a:off x="2885440" y="2216468"/>
            <a:ext cx="2587625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1023938" fontAlgn="base">
              <a:spcBef>
                <a:spcPts val="1513"/>
              </a:spcBef>
              <a:spcAft>
                <a:spcPct val="0"/>
              </a:spcAft>
              <a:buClr>
                <a:srgbClr val="990033"/>
              </a:buClr>
              <a:buFont typeface="Arial" pitchFamily="-72" charset="0"/>
              <a:buNone/>
            </a:pPr>
            <a:r>
              <a:rPr lang="sv-SE" sz="2200" b="1">
                <a:solidFill>
                  <a:schemeClr val="bg1"/>
                </a:solidFill>
                <a:latin typeface="+mj-lt"/>
                <a:ea typeface="ＭＳ Ｐゴシック" pitchFamily="-72" charset="-128"/>
              </a:rPr>
              <a:t>Årsmötet </a:t>
            </a:r>
            <a:br>
              <a:rPr lang="sv-SE" sz="2200">
                <a:solidFill>
                  <a:schemeClr val="bg1"/>
                </a:solidFill>
                <a:ea typeface="ＭＳ Ｐゴシック" pitchFamily="-72" charset="-128"/>
              </a:rPr>
            </a:br>
            <a:r>
              <a:rPr lang="sv-SE" sz="2200">
                <a:solidFill>
                  <a:schemeClr val="bg1"/>
                </a:solidFill>
                <a:ea typeface="ＭＳ Ｐゴシック" pitchFamily="-72" charset="-128"/>
              </a:rPr>
              <a:t>Det beslutande organet</a:t>
            </a:r>
          </a:p>
          <a:p>
            <a:pPr algn="ctr" defTabSz="1023938" fontAlgn="base">
              <a:spcBef>
                <a:spcPts val="1513"/>
              </a:spcBef>
              <a:spcAft>
                <a:spcPct val="0"/>
              </a:spcAft>
              <a:buClr>
                <a:srgbClr val="990033"/>
              </a:buClr>
              <a:buFont typeface="Arial" pitchFamily="-72" charset="0"/>
              <a:buNone/>
            </a:pPr>
            <a:endParaRPr lang="sv-SE">
              <a:solidFill>
                <a:prstClr val="black"/>
              </a:solidFill>
              <a:latin typeface="Arial" pitchFamily="-72" charset="0"/>
              <a:ea typeface="ＭＳ Ｐゴシック" pitchFamily="-72" charset="-128"/>
            </a:endParaRPr>
          </a:p>
          <a:p>
            <a:pPr algn="ctr" defTabSz="1023938" fontAlgn="base">
              <a:spcBef>
                <a:spcPts val="1513"/>
              </a:spcBef>
              <a:spcAft>
                <a:spcPts val="600"/>
              </a:spcAft>
              <a:buClr>
                <a:srgbClr val="990033"/>
              </a:buClr>
              <a:buFont typeface="Arial" pitchFamily="-72" charset="0"/>
              <a:buNone/>
            </a:pPr>
            <a:endParaRPr lang="sv-SE">
              <a:solidFill>
                <a:prstClr val="black"/>
              </a:solidFill>
              <a:latin typeface="Arial" pitchFamily="-72" charset="0"/>
              <a:ea typeface="ＭＳ Ｐゴシック" pitchFamily="-72" charset="-128"/>
            </a:endParaRPr>
          </a:p>
        </p:txBody>
      </p:sp>
      <p:sp>
        <p:nvSpPr>
          <p:cNvPr id="8" name="textruta 8">
            <a:extLst>
              <a:ext uri="{FF2B5EF4-FFF2-40B4-BE49-F238E27FC236}">
                <a16:creationId xmlns:a16="http://schemas.microsoft.com/office/drawing/2014/main" id="{D28D78C1-8A44-4DE5-8DDF-28C949982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4090" y="2216468"/>
            <a:ext cx="291941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1023938" fontAlgn="base">
              <a:spcBef>
                <a:spcPct val="0"/>
              </a:spcBef>
              <a:spcAft>
                <a:spcPct val="0"/>
              </a:spcAft>
            </a:pPr>
            <a:r>
              <a:rPr lang="sv-SE" sz="2200" b="1">
                <a:solidFill>
                  <a:schemeClr val="bg1"/>
                </a:solidFill>
                <a:latin typeface="+mj-lt"/>
                <a:ea typeface="Arial" pitchFamily="-72" charset="0"/>
                <a:cs typeface="Arial" pitchFamily="-72" charset="0"/>
              </a:rPr>
              <a:t>Valberedningen</a:t>
            </a:r>
            <a:br>
              <a:rPr lang="sv-SE" sz="2200">
                <a:solidFill>
                  <a:schemeClr val="bg1"/>
                </a:solidFill>
                <a:ea typeface="Arial" pitchFamily="-72" charset="0"/>
                <a:cs typeface="Arial" pitchFamily="-72" charset="0"/>
              </a:rPr>
            </a:br>
            <a:r>
              <a:rPr lang="sv-SE" sz="2200">
                <a:solidFill>
                  <a:schemeClr val="bg1"/>
                </a:solidFill>
                <a:ea typeface="Arial" pitchFamily="-72" charset="0"/>
                <a:cs typeface="Arial" pitchFamily="-72" charset="0"/>
              </a:rPr>
              <a:t>Det förberedande organet</a:t>
            </a:r>
          </a:p>
        </p:txBody>
      </p:sp>
      <p:sp>
        <p:nvSpPr>
          <p:cNvPr id="9" name="textruta 9">
            <a:extLst>
              <a:ext uri="{FF2B5EF4-FFF2-40B4-BE49-F238E27FC236}">
                <a16:creationId xmlns:a16="http://schemas.microsoft.com/office/drawing/2014/main" id="{8CAFEFB2-FC41-4DF0-B354-653A67FF3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0128" y="4332605"/>
            <a:ext cx="283368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1023938" fontAlgn="base">
              <a:spcBef>
                <a:spcPct val="0"/>
              </a:spcBef>
              <a:spcAft>
                <a:spcPts val="600"/>
              </a:spcAft>
            </a:pPr>
            <a:r>
              <a:rPr lang="sv-SE" sz="2200" b="1">
                <a:solidFill>
                  <a:schemeClr val="bg1"/>
                </a:solidFill>
                <a:latin typeface="+mj-lt"/>
                <a:ea typeface="ＭＳ Ｐゴシック" pitchFamily="-72" charset="-128"/>
              </a:rPr>
              <a:t>Revisorerna</a:t>
            </a:r>
            <a:br>
              <a:rPr lang="sv-SE" sz="2200">
                <a:solidFill>
                  <a:schemeClr val="bg1"/>
                </a:solidFill>
                <a:ea typeface="ＭＳ Ｐゴシック" pitchFamily="-72" charset="-128"/>
              </a:rPr>
            </a:br>
            <a:r>
              <a:rPr lang="sv-SE" sz="2200">
                <a:solidFill>
                  <a:schemeClr val="bg1"/>
                </a:solidFill>
                <a:ea typeface="ＭＳ Ｐゴシック" pitchFamily="-72" charset="-128"/>
              </a:rPr>
              <a:t>Det bevakande organet</a:t>
            </a:r>
          </a:p>
        </p:txBody>
      </p:sp>
      <p:sp>
        <p:nvSpPr>
          <p:cNvPr id="10" name="textruta 10">
            <a:extLst>
              <a:ext uri="{FF2B5EF4-FFF2-40B4-BE49-F238E27FC236}">
                <a16:creationId xmlns:a16="http://schemas.microsoft.com/office/drawing/2014/main" id="{108B051C-6DB9-4BA9-AD40-EF38B1822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6878" y="4332605"/>
            <a:ext cx="24384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1023938" fontAlgn="base">
              <a:spcBef>
                <a:spcPct val="0"/>
              </a:spcBef>
              <a:spcAft>
                <a:spcPts val="600"/>
              </a:spcAft>
            </a:pPr>
            <a:r>
              <a:rPr lang="sv-SE" sz="2200" b="1">
                <a:solidFill>
                  <a:schemeClr val="bg1"/>
                </a:solidFill>
                <a:latin typeface="+mj-lt"/>
                <a:ea typeface="Arial" pitchFamily="-72" charset="0"/>
                <a:cs typeface="Arial" pitchFamily="-72" charset="0"/>
              </a:rPr>
              <a:t>Styrelsen</a:t>
            </a:r>
            <a:br>
              <a:rPr lang="sv-SE" sz="2200">
                <a:solidFill>
                  <a:schemeClr val="bg1"/>
                </a:solidFill>
                <a:ea typeface="Arial" pitchFamily="-72" charset="0"/>
                <a:cs typeface="Arial" pitchFamily="-72" charset="0"/>
              </a:rPr>
            </a:br>
            <a:r>
              <a:rPr lang="sv-SE" sz="2200">
                <a:solidFill>
                  <a:schemeClr val="bg1"/>
                </a:solidFill>
                <a:ea typeface="Arial" pitchFamily="-72" charset="0"/>
                <a:cs typeface="Arial" pitchFamily="-72" charset="0"/>
              </a:rPr>
              <a:t>Det verkställande organet</a:t>
            </a:r>
          </a:p>
        </p:txBody>
      </p:sp>
    </p:spTree>
    <p:extLst>
      <p:ext uri="{BB962C8B-B14F-4D97-AF65-F5344CB8AC3E}">
        <p14:creationId xmlns:p14="http://schemas.microsoft.com/office/powerpoint/2010/main" val="2194142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905B70F-CA0D-4CD9-B32E-C7EE76850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Styrinstrument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80E111-F1A8-401E-A5B5-1ABD6C24F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Stadgarna</a:t>
            </a:r>
          </a:p>
          <a:p>
            <a:r>
              <a:rPr lang="sv-SE" dirty="0"/>
              <a:t>Övriga styrdokument</a:t>
            </a:r>
          </a:p>
          <a:p>
            <a:r>
              <a:rPr lang="sv-SE" dirty="0"/>
              <a:t>”Föreningslagen”</a:t>
            </a:r>
          </a:p>
          <a:p>
            <a:r>
              <a:rPr lang="sv-SE" dirty="0"/>
              <a:t>Praxis</a:t>
            </a:r>
          </a:p>
          <a:p>
            <a:r>
              <a:rPr lang="sv-SE" dirty="0"/>
              <a:t>Sunt förnuft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6" name="Platshållare för bild 5" descr="En bild som visar surfar, sitter, håller, vatten&#10;&#10;Automatiskt genererad beskrivning">
            <a:extLst>
              <a:ext uri="{FF2B5EF4-FFF2-40B4-BE49-F238E27FC236}">
                <a16:creationId xmlns:a16="http://schemas.microsoft.com/office/drawing/2014/main" id="{717DDF45-C603-4A9F-97DC-F5289562C7E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5328" b="5328"/>
          <a:stretch>
            <a:fillRect/>
          </a:stretch>
        </p:blipFill>
        <p:spPr/>
      </p:pic>
      <p:pic>
        <p:nvPicPr>
          <p:cNvPr id="7" name="xxLogo">
            <a:extLst>
              <a:ext uri="{FF2B5EF4-FFF2-40B4-BE49-F238E27FC236}">
                <a16:creationId xmlns:a16="http://schemas.microsoft.com/office/drawing/2014/main" id="{2A5CF298-2EF2-4169-86A7-A6E20C3EF3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882800" y="6012000"/>
            <a:ext cx="1045501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30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CAC3CF1-B4FA-487A-9479-B0127B858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Årsmötet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26420FA-1807-480E-B545-B77FB6C14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9" y="1639887"/>
            <a:ext cx="4740680" cy="437211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v-SE" dirty="0"/>
              <a:t>Det högsta beslutande organet</a:t>
            </a:r>
          </a:p>
          <a:p>
            <a:r>
              <a:rPr lang="sv-SE" dirty="0"/>
              <a:t>Titta bakåt (Stänga det gamla året)</a:t>
            </a:r>
          </a:p>
          <a:p>
            <a:r>
              <a:rPr lang="sv-SE" dirty="0"/>
              <a:t>Titta framåt (Vad ska göras, av vilka)</a:t>
            </a:r>
          </a:p>
          <a:p>
            <a:r>
              <a:rPr lang="sv-SE" dirty="0"/>
              <a:t>Beslutar om verksamhetsförändringar</a:t>
            </a:r>
          </a:p>
          <a:p>
            <a:r>
              <a:rPr lang="sv-SE" dirty="0"/>
              <a:t>Väljer Ordf. och styrelse (Verkställande)</a:t>
            </a:r>
          </a:p>
          <a:p>
            <a:r>
              <a:rPr lang="sv-SE" dirty="0"/>
              <a:t>Väljer Revisorer (Bevakande)</a:t>
            </a:r>
          </a:p>
          <a:p>
            <a:r>
              <a:rPr lang="sv-SE" dirty="0"/>
              <a:t>Väljer Valberedning (Förberedande)</a:t>
            </a:r>
          </a:p>
        </p:txBody>
      </p:sp>
      <p:pic>
        <p:nvPicPr>
          <p:cNvPr id="17" name="Platshållare för bild 16" descr="En bild som visar person, inomhus, grupp, personer&#10;&#10;Automatiskt genererad beskrivning">
            <a:extLst>
              <a:ext uri="{FF2B5EF4-FFF2-40B4-BE49-F238E27FC236}">
                <a16:creationId xmlns:a16="http://schemas.microsoft.com/office/drawing/2014/main" id="{8253ED6F-4BB1-422B-8C4B-25CDCBC37C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45581" r="4673"/>
          <a:stretch/>
        </p:blipFill>
        <p:spPr>
          <a:xfrm>
            <a:off x="7077075" y="0"/>
            <a:ext cx="5114925" cy="6854825"/>
          </a:xfrm>
        </p:spPr>
      </p:pic>
      <p:pic>
        <p:nvPicPr>
          <p:cNvPr id="18" name="xxLogo">
            <a:extLst>
              <a:ext uri="{FF2B5EF4-FFF2-40B4-BE49-F238E27FC236}">
                <a16:creationId xmlns:a16="http://schemas.microsoft.com/office/drawing/2014/main" id="{716A9B13-E222-4505-BA1B-0ADB31027D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882800" y="6012000"/>
            <a:ext cx="1045501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47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9A92C1D-F401-4C80-BFCC-34A1A7085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Årsmötet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1D71A50-9186-4FCD-88AB-20004B4DF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Godkännande av mötets utlysning</a:t>
            </a:r>
          </a:p>
          <a:p>
            <a:r>
              <a:rPr lang="sv-SE" dirty="0"/>
              <a:t>Vilka är närvarande/har rösträtt</a:t>
            </a:r>
          </a:p>
          <a:p>
            <a:r>
              <a:rPr lang="sv-SE" dirty="0"/>
              <a:t>Godkännande av föredragningslista</a:t>
            </a:r>
          </a:p>
          <a:p>
            <a:r>
              <a:rPr lang="sv-SE" dirty="0"/>
              <a:t>Val av mötesfunktionärer (Ordf. Sekr. Justerare)</a:t>
            </a:r>
          </a:p>
          <a:p>
            <a:r>
              <a:rPr lang="sv-SE" dirty="0"/>
              <a:t>Redogörelse över det gångna året</a:t>
            </a:r>
          </a:p>
          <a:p>
            <a:r>
              <a:rPr lang="sv-SE" dirty="0"/>
              <a:t>Beslut angående ansvarsfrihet</a:t>
            </a:r>
          </a:p>
          <a:p>
            <a:r>
              <a:rPr lang="sv-SE" dirty="0"/>
              <a:t>Genomgång av verksamhetsplan &amp; budget</a:t>
            </a:r>
          </a:p>
          <a:p>
            <a:r>
              <a:rPr lang="sv-SE" dirty="0"/>
              <a:t>Motioner &amp; styrelsens förslag</a:t>
            </a:r>
          </a:p>
          <a:p>
            <a:r>
              <a:rPr lang="sv-SE" dirty="0"/>
              <a:t>Val av styrelse, valberedning och revisorer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9081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545EE12-CC40-450A-A8AE-461300A0D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Valberedning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E211ACF-706E-4BE5-A968-37716C108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/>
              <a:t>Det förberedande organet</a:t>
            </a:r>
          </a:p>
          <a:p>
            <a:r>
              <a:rPr lang="sv-SE" dirty="0"/>
              <a:t>Har som huvuduppgift att nominera och föreslå styrelsemedlemmar till föreningen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6" name="Platshållare för bild 5" descr="En bild som visar person, sitter, inomhus, bord&#10;&#10;Automatiskt genererad beskrivning">
            <a:extLst>
              <a:ext uri="{FF2B5EF4-FFF2-40B4-BE49-F238E27FC236}">
                <a16:creationId xmlns:a16="http://schemas.microsoft.com/office/drawing/2014/main" id="{6D50C9CC-BA96-4E7C-8FEF-4FA6C33773F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6131" r="25003"/>
          <a:stretch/>
        </p:blipFill>
        <p:spPr>
          <a:xfrm>
            <a:off x="6883401" y="938783"/>
            <a:ext cx="4360860" cy="4938133"/>
          </a:xfrm>
        </p:spPr>
      </p:pic>
    </p:spTree>
    <p:extLst>
      <p:ext uri="{BB962C8B-B14F-4D97-AF65-F5344CB8AC3E}">
        <p14:creationId xmlns:p14="http://schemas.microsoft.com/office/powerpoint/2010/main" val="4077035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A10B288-1356-4E5E-8CF7-4F1528D74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Revisorerna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7A9180B-5EDE-4E82-8B47-AE497D77F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9" y="1639888"/>
            <a:ext cx="4740680" cy="3654008"/>
          </a:xfrm>
        </p:spPr>
        <p:txBody>
          <a:bodyPr/>
          <a:lstStyle/>
          <a:p>
            <a:r>
              <a:rPr lang="sv-SE" dirty="0"/>
              <a:t>Styrelsen ansvarar för internkontrollen</a:t>
            </a:r>
          </a:p>
          <a:p>
            <a:r>
              <a:rPr lang="sv-SE" dirty="0"/>
              <a:t>Revisorerna = Medlemmarnas kontroll av styrelsens förvaltning</a:t>
            </a:r>
          </a:p>
          <a:p>
            <a:r>
              <a:rPr lang="sv-SE" dirty="0"/>
              <a:t>Revisorerna kan ej ge direktiv hur styrelsen ska besluta – endast påtala ev. felaktigheter</a:t>
            </a:r>
          </a:p>
        </p:txBody>
      </p:sp>
      <p:pic>
        <p:nvPicPr>
          <p:cNvPr id="13" name="Platshållare för bild 12" descr="En bild som visar person, kvinna, sitter, bord&#10;&#10;Automatiskt genererad beskrivning">
            <a:extLst>
              <a:ext uri="{FF2B5EF4-FFF2-40B4-BE49-F238E27FC236}">
                <a16:creationId xmlns:a16="http://schemas.microsoft.com/office/drawing/2014/main" id="{ADD6933D-AC9E-41A4-9EF8-5E2892D4A5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1147" r="29053"/>
          <a:stretch/>
        </p:blipFill>
        <p:spPr>
          <a:xfrm>
            <a:off x="7077075" y="0"/>
            <a:ext cx="5114925" cy="6854825"/>
          </a:xfrm>
        </p:spPr>
      </p:pic>
      <p:pic>
        <p:nvPicPr>
          <p:cNvPr id="16" name="xxLogo">
            <a:extLst>
              <a:ext uri="{FF2B5EF4-FFF2-40B4-BE49-F238E27FC236}">
                <a16:creationId xmlns:a16="http://schemas.microsoft.com/office/drawing/2014/main" id="{E959DD29-B904-4949-9C85-4447B321B4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882800" y="6012000"/>
            <a:ext cx="1045501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675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Sv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Sv"/>
</p:tagLst>
</file>

<file path=ppt/theme/theme1.xml><?xml version="1.0" encoding="utf-8"?>
<a:theme xmlns:a="http://schemas.openxmlformats.org/drawingml/2006/main" name="Studiefrämjandet">
  <a:themeElements>
    <a:clrScheme name="Studiefrämjandet">
      <a:dk1>
        <a:sysClr val="windowText" lastClr="000000"/>
      </a:dk1>
      <a:lt1>
        <a:sysClr val="window" lastClr="FFFFFF"/>
      </a:lt1>
      <a:dk2>
        <a:srgbClr val="0091D2"/>
      </a:dk2>
      <a:lt2>
        <a:srgbClr val="46C8F0"/>
      </a:lt2>
      <a:accent1>
        <a:srgbClr val="990033"/>
      </a:accent1>
      <a:accent2>
        <a:srgbClr val="D20096"/>
      </a:accent2>
      <a:accent3>
        <a:srgbClr val="EC1B34"/>
      </a:accent3>
      <a:accent4>
        <a:srgbClr val="FF8C00"/>
      </a:accent4>
      <a:accent5>
        <a:srgbClr val="FFBE00"/>
      </a:accent5>
      <a:accent6>
        <a:srgbClr val="BED72D"/>
      </a:accent6>
      <a:hlink>
        <a:srgbClr val="000000"/>
      </a:hlink>
      <a:folHlink>
        <a:srgbClr val="000000"/>
      </a:folHlink>
    </a:clrScheme>
    <a:fontScheme name="Studiefrämjandet">
      <a:majorFont>
        <a:latin typeface="Source Sans Pro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B8A49E991CD9540BBAE92F0D50F20FB" ma:contentTypeVersion="9" ma:contentTypeDescription="Skapa ett nytt dokument." ma:contentTypeScope="" ma:versionID="d06e9e2dd499ce41e59b6b12b595bb97">
  <xsd:schema xmlns:xsd="http://www.w3.org/2001/XMLSchema" xmlns:xs="http://www.w3.org/2001/XMLSchema" xmlns:p="http://schemas.microsoft.com/office/2006/metadata/properties" xmlns:ns2="ec683836-a93a-456d-92c0-a3b33392e572" xmlns:ns3="1bb979a6-166f-4075-871b-6413d355330b" targetNamespace="http://schemas.microsoft.com/office/2006/metadata/properties" ma:root="true" ma:fieldsID="e09e7ad44f7f16ed1339807bbcc2f7e2" ns2:_="" ns3:_="">
    <xsd:import namespace="ec683836-a93a-456d-92c0-a3b33392e572"/>
    <xsd:import namespace="1bb979a6-166f-4075-871b-6413d35533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683836-a93a-456d-92c0-a3b33392e5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b979a6-166f-4075-871b-6413d355330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E4B370-2120-417C-B182-A87B74B123F8}">
  <ds:schemaRefs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ec683836-a93a-456d-92c0-a3b33392e572"/>
    <ds:schemaRef ds:uri="http://purl.org/dc/elements/1.1/"/>
    <ds:schemaRef ds:uri="1bb979a6-166f-4075-871b-6413d355330b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15E0C99-4A37-405C-8522-B997CBF3581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A48855-1AAD-4457-B630-B6701C4226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683836-a93a-456d-92c0-a3b33392e572"/>
    <ds:schemaRef ds:uri="1bb979a6-166f-4075-871b-6413d35533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2747</TotalTime>
  <Words>798</Words>
  <Application>Microsoft Office PowerPoint</Application>
  <PresentationFormat>Bredbild</PresentationFormat>
  <Paragraphs>220</Paragraphs>
  <Slides>26</Slides>
  <Notes>26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26</vt:i4>
      </vt:variant>
    </vt:vector>
  </HeadingPairs>
  <TitlesOfParts>
    <vt:vector size="27" baseType="lpstr">
      <vt:lpstr>Studiefrämjandet</vt:lpstr>
      <vt:lpstr>Föreningskunskap – att lyckas med styrelsens uppdrag</vt:lpstr>
      <vt:lpstr>Innehåll i utbildningen</vt:lpstr>
      <vt:lpstr>Varför en förening?</vt:lpstr>
      <vt:lpstr>Fyrklövern</vt:lpstr>
      <vt:lpstr>Styrinstrument</vt:lpstr>
      <vt:lpstr>Årsmötet</vt:lpstr>
      <vt:lpstr>Årsmötet</vt:lpstr>
      <vt:lpstr>Valberedning</vt:lpstr>
      <vt:lpstr>Revisorerna</vt:lpstr>
      <vt:lpstr>Stadgar</vt:lpstr>
      <vt:lpstr>Stadgar</vt:lpstr>
      <vt:lpstr>Styrelsens uppgift och ansvar</vt:lpstr>
      <vt:lpstr>Styrelsen – det verkställande organet</vt:lpstr>
      <vt:lpstr>Beslutssammanträden</vt:lpstr>
      <vt:lpstr>Styrelsemötet</vt:lpstr>
      <vt:lpstr>Förtroendeuppdrag</vt:lpstr>
      <vt:lpstr>Tystnadsplikt</vt:lpstr>
      <vt:lpstr>Ordföranden</vt:lpstr>
      <vt:lpstr>Sekreteraren</vt:lpstr>
      <vt:lpstr>Kassören</vt:lpstr>
      <vt:lpstr>Kallelse</vt:lpstr>
      <vt:lpstr>Första mötet - konstituerande</vt:lpstr>
      <vt:lpstr>Dagordning</vt:lpstr>
      <vt:lpstr>Protokoll</vt:lpstr>
      <vt:lpstr>Föreningsspråket</vt:lpstr>
      <vt:lpstr>Lycka till med ditt föreningsarbete!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Föreningskunskap</dc:title>
  <dc:creator/>
  <cp:lastModifiedBy>Sussi Andreasson</cp:lastModifiedBy>
  <cp:revision>17</cp:revision>
  <cp:lastPrinted>2021-09-14T07:32:59Z</cp:lastPrinted>
  <dcterms:created xsi:type="dcterms:W3CDTF">2019-05-20T12:24:24Z</dcterms:created>
  <dcterms:modified xsi:type="dcterms:W3CDTF">2022-04-05T15:17:16Z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0x0101009B8A49E991CD9540BBAE92F0D50F20FB</vt:lpwstr>
  </property>
</Properties>
</file>