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1.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56"/>
  </p:notesMasterIdLst>
  <p:sldIdLst>
    <p:sldId id="623" r:id="rId6"/>
    <p:sldId id="530" r:id="rId7"/>
    <p:sldId id="314" r:id="rId8"/>
    <p:sldId id="258" r:id="rId9"/>
    <p:sldId id="570" r:id="rId10"/>
    <p:sldId id="591" r:id="rId11"/>
    <p:sldId id="569" r:id="rId12"/>
    <p:sldId id="577" r:id="rId13"/>
    <p:sldId id="578" r:id="rId14"/>
    <p:sldId id="576" r:id="rId15"/>
    <p:sldId id="579" r:id="rId16"/>
    <p:sldId id="582" r:id="rId17"/>
    <p:sldId id="586" r:id="rId18"/>
    <p:sldId id="592" r:id="rId19"/>
    <p:sldId id="593" r:id="rId20"/>
    <p:sldId id="594" r:id="rId21"/>
    <p:sldId id="588" r:id="rId22"/>
    <p:sldId id="587" r:id="rId23"/>
    <p:sldId id="590" r:id="rId24"/>
    <p:sldId id="595" r:id="rId25"/>
    <p:sldId id="596" r:id="rId26"/>
    <p:sldId id="598" r:id="rId27"/>
    <p:sldId id="599" r:id="rId28"/>
    <p:sldId id="597" r:id="rId29"/>
    <p:sldId id="619" r:id="rId30"/>
    <p:sldId id="600" r:id="rId31"/>
    <p:sldId id="601" r:id="rId32"/>
    <p:sldId id="583" r:id="rId33"/>
    <p:sldId id="602" r:id="rId34"/>
    <p:sldId id="603" r:id="rId35"/>
    <p:sldId id="604" r:id="rId36"/>
    <p:sldId id="605" r:id="rId37"/>
    <p:sldId id="611" r:id="rId38"/>
    <p:sldId id="612" r:id="rId39"/>
    <p:sldId id="584" r:id="rId40"/>
    <p:sldId id="606" r:id="rId41"/>
    <p:sldId id="607" r:id="rId42"/>
    <p:sldId id="621" r:id="rId43"/>
    <p:sldId id="608" r:id="rId44"/>
    <p:sldId id="624" r:id="rId45"/>
    <p:sldId id="625" r:id="rId46"/>
    <p:sldId id="613" r:id="rId47"/>
    <p:sldId id="614" r:id="rId48"/>
    <p:sldId id="585" r:id="rId49"/>
    <p:sldId id="615" r:id="rId50"/>
    <p:sldId id="622" r:id="rId51"/>
    <p:sldId id="617" r:id="rId52"/>
    <p:sldId id="618" r:id="rId53"/>
    <p:sldId id="589" r:id="rId54"/>
    <p:sldId id="568" r:id="rId5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Karlsson" initials="AK" lastIdx="2" clrIdx="0">
    <p:extLst>
      <p:ext uri="{19B8F6BF-5375-455C-9EA6-DF929625EA0E}">
        <p15:presenceInfo xmlns:p15="http://schemas.microsoft.com/office/powerpoint/2012/main" userId="S-1-12-1-1838332363-1242399501-3903902357-1247686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9"/>
    <p:restoredTop sz="92515" autoAdjust="0"/>
  </p:normalViewPr>
  <p:slideViewPr>
    <p:cSldViewPr snapToGrid="0" snapToObjects="1" showGuides="1">
      <p:cViewPr varScale="1">
        <p:scale>
          <a:sx n="102" d="100"/>
          <a:sy n="102" d="100"/>
        </p:scale>
        <p:origin x="123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Karlsson" userId="6d92b9cb-830d-4a0d-95d2-b0e8d92e5e4a" providerId="ADAL" clId="{D66E6050-379A-48BF-8CEF-DDB3762A909C}"/>
    <pc:docChg chg="modSld">
      <pc:chgData name="Andreas Karlsson" userId="6d92b9cb-830d-4a0d-95d2-b0e8d92e5e4a" providerId="ADAL" clId="{D66E6050-379A-48BF-8CEF-DDB3762A909C}" dt="2023-03-29T13:16:04.896" v="3" actId="20577"/>
      <pc:docMkLst>
        <pc:docMk/>
      </pc:docMkLst>
      <pc:sldChg chg="modNotesTx">
        <pc:chgData name="Andreas Karlsson" userId="6d92b9cb-830d-4a0d-95d2-b0e8d92e5e4a" providerId="ADAL" clId="{D66E6050-379A-48BF-8CEF-DDB3762A909C}" dt="2023-03-29T13:15:34.509" v="1" actId="20577"/>
        <pc:sldMkLst>
          <pc:docMk/>
          <pc:sldMk cId="2197965019" sldId="597"/>
        </pc:sldMkLst>
      </pc:sldChg>
      <pc:sldChg chg="modNotesTx">
        <pc:chgData name="Andreas Karlsson" userId="6d92b9cb-830d-4a0d-95d2-b0e8d92e5e4a" providerId="ADAL" clId="{D66E6050-379A-48BF-8CEF-DDB3762A909C}" dt="2023-03-29T13:15:31.088" v="0" actId="20577"/>
        <pc:sldMkLst>
          <pc:docMk/>
          <pc:sldMk cId="263629546" sldId="599"/>
        </pc:sldMkLst>
      </pc:sldChg>
      <pc:sldChg chg="modNotesTx">
        <pc:chgData name="Andreas Karlsson" userId="6d92b9cb-830d-4a0d-95d2-b0e8d92e5e4a" providerId="ADAL" clId="{D66E6050-379A-48BF-8CEF-DDB3762A909C}" dt="2023-03-29T13:16:01.168" v="2" actId="113"/>
        <pc:sldMkLst>
          <pc:docMk/>
          <pc:sldMk cId="3920265119" sldId="607"/>
        </pc:sldMkLst>
      </pc:sldChg>
      <pc:sldChg chg="modNotesTx">
        <pc:chgData name="Andreas Karlsson" userId="6d92b9cb-830d-4a0d-95d2-b0e8d92e5e4a" providerId="ADAL" clId="{D66E6050-379A-48BF-8CEF-DDB3762A909C}" dt="2023-03-29T13:16:04.896" v="3" actId="20577"/>
        <pc:sldMkLst>
          <pc:docMk/>
          <pc:sldMk cId="2271637188" sldId="62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3-13T12:12:16.972" idx="2">
    <p:pos x="146" y="146"/>
    <p:text>Hur har du själv gjort?
Fler retoriska frågor för att sätta igång tankarna hos den som lyssnar.</p:text>
    <p:extLst mod="1">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B1FFC-1A3B-DA4C-8CA4-17254B127BFB}" type="datetimeFigureOut">
              <a:rPr lang="sv-SE" smtClean="0"/>
              <a:t>2023-03-29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6F3A5-C1FD-1444-8C00-ACCC6E630A33}" type="slidenum">
              <a:rPr lang="sv-SE" smtClean="0"/>
              <a:t>‹#›</a:t>
            </a:fld>
            <a:endParaRPr lang="sv-SE"/>
          </a:p>
        </p:txBody>
      </p:sp>
    </p:spTree>
    <p:extLst>
      <p:ext uri="{BB962C8B-B14F-4D97-AF65-F5344CB8AC3E}">
        <p14:creationId xmlns:p14="http://schemas.microsoft.com/office/powerpoint/2010/main" val="154199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1</a:t>
            </a:fld>
            <a:endParaRPr lang="sv-SE"/>
          </a:p>
        </p:txBody>
      </p:sp>
    </p:spTree>
    <p:extLst>
      <p:ext uri="{BB962C8B-B14F-4D97-AF65-F5344CB8AC3E}">
        <p14:creationId xmlns:p14="http://schemas.microsoft.com/office/powerpoint/2010/main" val="383974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10</a:t>
            </a:fld>
            <a:endParaRPr lang="sv-SE"/>
          </a:p>
        </p:txBody>
      </p:sp>
    </p:spTree>
    <p:extLst>
      <p:ext uri="{BB962C8B-B14F-4D97-AF65-F5344CB8AC3E}">
        <p14:creationId xmlns:p14="http://schemas.microsoft.com/office/powerpoint/2010/main" val="365606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11</a:t>
            </a:fld>
            <a:endParaRPr lang="sv-SE"/>
          </a:p>
        </p:txBody>
      </p:sp>
    </p:spTree>
    <p:extLst>
      <p:ext uri="{BB962C8B-B14F-4D97-AF65-F5344CB8AC3E}">
        <p14:creationId xmlns:p14="http://schemas.microsoft.com/office/powerpoint/2010/main" val="146323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12</a:t>
            </a:fld>
            <a:endParaRPr lang="sv-SE"/>
          </a:p>
        </p:txBody>
      </p:sp>
    </p:spTree>
    <p:extLst>
      <p:ext uri="{BB962C8B-B14F-4D97-AF65-F5344CB8AC3E}">
        <p14:creationId xmlns:p14="http://schemas.microsoft.com/office/powerpoint/2010/main" val="403931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Mycket av den friluftsmat vi i vanliga fall har med oss funkar lika bra vid en kris.</a:t>
            </a:r>
          </a:p>
        </p:txBody>
      </p:sp>
      <p:sp>
        <p:nvSpPr>
          <p:cNvPr id="4" name="Platshållare för bildnummer 3"/>
          <p:cNvSpPr>
            <a:spLocks noGrp="1"/>
          </p:cNvSpPr>
          <p:nvPr>
            <p:ph type="sldNum" sz="quarter" idx="10"/>
          </p:nvPr>
        </p:nvSpPr>
        <p:spPr/>
        <p:txBody>
          <a:bodyPr/>
          <a:lstStyle/>
          <a:p>
            <a:fld id="{DFA22942-7A34-443F-A0CC-0771B3F157EE}" type="slidenum">
              <a:rPr lang="sv-SE" smtClean="0"/>
              <a:t>13</a:t>
            </a:fld>
            <a:endParaRPr lang="sv-SE"/>
          </a:p>
        </p:txBody>
      </p:sp>
    </p:spTree>
    <p:extLst>
      <p:ext uri="{BB962C8B-B14F-4D97-AF65-F5344CB8AC3E}">
        <p14:creationId xmlns:p14="http://schemas.microsoft.com/office/powerpoint/2010/main" val="250638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14</a:t>
            </a:fld>
            <a:endParaRPr lang="sv-SE"/>
          </a:p>
        </p:txBody>
      </p:sp>
    </p:spTree>
    <p:extLst>
      <p:ext uri="{BB962C8B-B14F-4D97-AF65-F5344CB8AC3E}">
        <p14:creationId xmlns:p14="http://schemas.microsoft.com/office/powerpoint/2010/main" val="143253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MSB</a:t>
            </a:r>
          </a:p>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15</a:t>
            </a:fld>
            <a:endParaRPr lang="sv-SE"/>
          </a:p>
        </p:txBody>
      </p:sp>
    </p:spTree>
    <p:extLst>
      <p:ext uri="{BB962C8B-B14F-4D97-AF65-F5344CB8AC3E}">
        <p14:creationId xmlns:p14="http://schemas.microsoft.com/office/powerpoint/2010/main" val="283710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16</a:t>
            </a:fld>
            <a:endParaRPr lang="sv-SE"/>
          </a:p>
        </p:txBody>
      </p:sp>
    </p:spTree>
    <p:extLst>
      <p:ext uri="{BB962C8B-B14F-4D97-AF65-F5344CB8AC3E}">
        <p14:creationId xmlns:p14="http://schemas.microsoft.com/office/powerpoint/2010/main" val="114635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17</a:t>
            </a:fld>
            <a:endParaRPr lang="sv-SE"/>
          </a:p>
        </p:txBody>
      </p:sp>
    </p:spTree>
    <p:extLst>
      <p:ext uri="{BB962C8B-B14F-4D97-AF65-F5344CB8AC3E}">
        <p14:creationId xmlns:p14="http://schemas.microsoft.com/office/powerpoint/2010/main" val="49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18</a:t>
            </a:fld>
            <a:endParaRPr lang="sv-SE"/>
          </a:p>
        </p:txBody>
      </p:sp>
    </p:spTree>
    <p:extLst>
      <p:ext uri="{BB962C8B-B14F-4D97-AF65-F5344CB8AC3E}">
        <p14:creationId xmlns:p14="http://schemas.microsoft.com/office/powerpoint/2010/main" val="275928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19</a:t>
            </a:fld>
            <a:endParaRPr lang="sv-SE"/>
          </a:p>
        </p:txBody>
      </p:sp>
    </p:spTree>
    <p:extLst>
      <p:ext uri="{BB962C8B-B14F-4D97-AF65-F5344CB8AC3E}">
        <p14:creationId xmlns:p14="http://schemas.microsoft.com/office/powerpoint/2010/main" val="71728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 verksamhet i bilder – dvs det är så här vi tacklar samhällsutmaningarna ( positiva, glädjefulla,</a:t>
            </a:r>
            <a:r>
              <a:rPr lang="sv-SE" baseline="0" dirty="0"/>
              <a:t> lärande aktiviteter..)</a:t>
            </a:r>
            <a:endParaRPr lang="sv-SE" dirty="0"/>
          </a:p>
          <a:p>
            <a:endParaRPr lang="sv-SE" dirty="0"/>
          </a:p>
          <a:p>
            <a:r>
              <a:rPr lang="sv-SE" dirty="0"/>
              <a:t>Alla åldrar – från småbarn till pensionärer.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22942-7A34-443F-A0CC-0771B3F157E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16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20</a:t>
            </a:fld>
            <a:endParaRPr lang="sv-SE"/>
          </a:p>
        </p:txBody>
      </p:sp>
    </p:spTree>
    <p:extLst>
      <p:ext uri="{BB962C8B-B14F-4D97-AF65-F5344CB8AC3E}">
        <p14:creationId xmlns:p14="http://schemas.microsoft.com/office/powerpoint/2010/main" val="3847463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 smart och hushåll med ditt vatten. Ett sätt att minska din vattenförbrukning är att använda våtservetter och handsprit.</a:t>
            </a:r>
          </a:p>
        </p:txBody>
      </p:sp>
      <p:sp>
        <p:nvSpPr>
          <p:cNvPr id="4" name="Platshållare för bildnummer 3"/>
          <p:cNvSpPr>
            <a:spLocks noGrp="1"/>
          </p:cNvSpPr>
          <p:nvPr>
            <p:ph type="sldNum" sz="quarter" idx="10"/>
          </p:nvPr>
        </p:nvSpPr>
        <p:spPr/>
        <p:txBody>
          <a:bodyPr/>
          <a:lstStyle/>
          <a:p>
            <a:fld id="{DFA22942-7A34-443F-A0CC-0771B3F157EE}" type="slidenum">
              <a:rPr lang="sv-SE" smtClean="0"/>
              <a:t>21</a:t>
            </a:fld>
            <a:endParaRPr lang="sv-SE"/>
          </a:p>
        </p:txBody>
      </p:sp>
    </p:spTree>
    <p:extLst>
      <p:ext uri="{BB962C8B-B14F-4D97-AF65-F5344CB8AC3E}">
        <p14:creationId xmlns:p14="http://schemas.microsoft.com/office/powerpoint/2010/main" val="3404967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22</a:t>
            </a:fld>
            <a:endParaRPr lang="sv-SE"/>
          </a:p>
        </p:txBody>
      </p:sp>
    </p:spTree>
    <p:extLst>
      <p:ext uri="{BB962C8B-B14F-4D97-AF65-F5344CB8AC3E}">
        <p14:creationId xmlns:p14="http://schemas.microsoft.com/office/powerpoint/2010/main" val="628448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23</a:t>
            </a:fld>
            <a:endParaRPr lang="sv-SE"/>
          </a:p>
        </p:txBody>
      </p:sp>
    </p:spTree>
    <p:extLst>
      <p:ext uri="{BB962C8B-B14F-4D97-AF65-F5344CB8AC3E}">
        <p14:creationId xmlns:p14="http://schemas.microsoft.com/office/powerpoint/2010/main" val="242213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24</a:t>
            </a:fld>
            <a:endParaRPr lang="sv-SE"/>
          </a:p>
        </p:txBody>
      </p:sp>
    </p:spTree>
    <p:extLst>
      <p:ext uri="{BB962C8B-B14F-4D97-AF65-F5344CB8AC3E}">
        <p14:creationId xmlns:p14="http://schemas.microsoft.com/office/powerpoint/2010/main" val="1542709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Grayl</a:t>
            </a:r>
            <a:r>
              <a:rPr lang="sv-SE" dirty="0"/>
              <a:t> Ultrapress – ett exempel på en </a:t>
            </a:r>
            <a:r>
              <a:rPr lang="sv-SE" dirty="0" err="1"/>
              <a:t>vattenrenare</a:t>
            </a:r>
            <a:r>
              <a:rPr lang="sv-SE" dirty="0"/>
              <a:t> som inte är mycket större en an flaska. </a:t>
            </a:r>
          </a:p>
        </p:txBody>
      </p:sp>
      <p:sp>
        <p:nvSpPr>
          <p:cNvPr id="4" name="Platshållare för bildnummer 3"/>
          <p:cNvSpPr>
            <a:spLocks noGrp="1"/>
          </p:cNvSpPr>
          <p:nvPr>
            <p:ph type="sldNum" sz="quarter" idx="10"/>
          </p:nvPr>
        </p:nvSpPr>
        <p:spPr/>
        <p:txBody>
          <a:bodyPr/>
          <a:lstStyle/>
          <a:p>
            <a:fld id="{DFA22942-7A34-443F-A0CC-0771B3F157EE}" type="slidenum">
              <a:rPr lang="sv-SE" smtClean="0"/>
              <a:t>25</a:t>
            </a:fld>
            <a:endParaRPr lang="sv-SE"/>
          </a:p>
        </p:txBody>
      </p:sp>
    </p:spTree>
    <p:extLst>
      <p:ext uri="{BB962C8B-B14F-4D97-AF65-F5344CB8AC3E}">
        <p14:creationId xmlns:p14="http://schemas.microsoft.com/office/powerpoint/2010/main" val="2975023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26</a:t>
            </a:fld>
            <a:endParaRPr lang="sv-SE"/>
          </a:p>
        </p:txBody>
      </p:sp>
    </p:spTree>
    <p:extLst>
      <p:ext uri="{BB962C8B-B14F-4D97-AF65-F5344CB8AC3E}">
        <p14:creationId xmlns:p14="http://schemas.microsoft.com/office/powerpoint/2010/main" val="370381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27</a:t>
            </a:fld>
            <a:endParaRPr lang="sv-SE"/>
          </a:p>
        </p:txBody>
      </p:sp>
    </p:spTree>
    <p:extLst>
      <p:ext uri="{BB962C8B-B14F-4D97-AF65-F5344CB8AC3E}">
        <p14:creationId xmlns:p14="http://schemas.microsoft.com/office/powerpoint/2010/main" val="418500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28</a:t>
            </a:fld>
            <a:endParaRPr lang="sv-SE"/>
          </a:p>
        </p:txBody>
      </p:sp>
    </p:spTree>
    <p:extLst>
      <p:ext uri="{BB962C8B-B14F-4D97-AF65-F5344CB8AC3E}">
        <p14:creationId xmlns:p14="http://schemas.microsoft.com/office/powerpoint/2010/main" val="4186439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29</a:t>
            </a:fld>
            <a:endParaRPr lang="sv-SE"/>
          </a:p>
        </p:txBody>
      </p:sp>
    </p:spTree>
    <p:extLst>
      <p:ext uri="{BB962C8B-B14F-4D97-AF65-F5344CB8AC3E}">
        <p14:creationId xmlns:p14="http://schemas.microsoft.com/office/powerpoint/2010/main" val="395330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FA22942-7A34-443F-A0CC-0771B3F157EE}" type="slidenum">
              <a:rPr lang="sv-SE" smtClean="0"/>
              <a:t>3</a:t>
            </a:fld>
            <a:endParaRPr lang="sv-SE"/>
          </a:p>
        </p:txBody>
      </p:sp>
    </p:spTree>
    <p:extLst>
      <p:ext uri="{BB962C8B-B14F-4D97-AF65-F5344CB8AC3E}">
        <p14:creationId xmlns:p14="http://schemas.microsoft.com/office/powerpoint/2010/main" val="888511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30</a:t>
            </a:fld>
            <a:endParaRPr lang="sv-SE"/>
          </a:p>
        </p:txBody>
      </p:sp>
    </p:spTree>
    <p:extLst>
      <p:ext uri="{BB962C8B-B14F-4D97-AF65-F5344CB8AC3E}">
        <p14:creationId xmlns:p14="http://schemas.microsoft.com/office/powerpoint/2010/main" val="466478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31</a:t>
            </a:fld>
            <a:endParaRPr lang="sv-SE"/>
          </a:p>
        </p:txBody>
      </p:sp>
    </p:spTree>
    <p:extLst>
      <p:ext uri="{BB962C8B-B14F-4D97-AF65-F5344CB8AC3E}">
        <p14:creationId xmlns:p14="http://schemas.microsoft.com/office/powerpoint/2010/main" val="948145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32</a:t>
            </a:fld>
            <a:endParaRPr lang="sv-SE"/>
          </a:p>
        </p:txBody>
      </p:sp>
    </p:spTree>
    <p:extLst>
      <p:ext uri="{BB962C8B-B14F-4D97-AF65-F5344CB8AC3E}">
        <p14:creationId xmlns:p14="http://schemas.microsoft.com/office/powerpoint/2010/main" val="2406315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33</a:t>
            </a:fld>
            <a:endParaRPr lang="sv-SE"/>
          </a:p>
        </p:txBody>
      </p:sp>
    </p:spTree>
    <p:extLst>
      <p:ext uri="{BB962C8B-B14F-4D97-AF65-F5344CB8AC3E}">
        <p14:creationId xmlns:p14="http://schemas.microsoft.com/office/powerpoint/2010/main" val="3891179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34</a:t>
            </a:fld>
            <a:endParaRPr lang="sv-SE"/>
          </a:p>
        </p:txBody>
      </p:sp>
    </p:spTree>
    <p:extLst>
      <p:ext uri="{BB962C8B-B14F-4D97-AF65-F5344CB8AC3E}">
        <p14:creationId xmlns:p14="http://schemas.microsoft.com/office/powerpoint/2010/main" val="1843828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35</a:t>
            </a:fld>
            <a:endParaRPr lang="sv-SE"/>
          </a:p>
        </p:txBody>
      </p:sp>
    </p:spTree>
    <p:extLst>
      <p:ext uri="{BB962C8B-B14F-4D97-AF65-F5344CB8AC3E}">
        <p14:creationId xmlns:p14="http://schemas.microsoft.com/office/powerpoint/2010/main" val="911503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36</a:t>
            </a:fld>
            <a:endParaRPr lang="sv-SE"/>
          </a:p>
        </p:txBody>
      </p:sp>
    </p:spTree>
    <p:extLst>
      <p:ext uri="{BB962C8B-B14F-4D97-AF65-F5344CB8AC3E}">
        <p14:creationId xmlns:p14="http://schemas.microsoft.com/office/powerpoint/2010/main" val="3058185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Vilken frekvens har P4 där du befinner dig just nu?</a:t>
            </a:r>
          </a:p>
        </p:txBody>
      </p:sp>
      <p:sp>
        <p:nvSpPr>
          <p:cNvPr id="4" name="Platshållare för bildnummer 3"/>
          <p:cNvSpPr>
            <a:spLocks noGrp="1"/>
          </p:cNvSpPr>
          <p:nvPr>
            <p:ph type="sldNum" sz="quarter" idx="10"/>
          </p:nvPr>
        </p:nvSpPr>
        <p:spPr/>
        <p:txBody>
          <a:bodyPr/>
          <a:lstStyle/>
          <a:p>
            <a:fld id="{DFA22942-7A34-443F-A0CC-0771B3F157EE}" type="slidenum">
              <a:rPr lang="sv-SE" smtClean="0"/>
              <a:t>37</a:t>
            </a:fld>
            <a:endParaRPr lang="sv-SE"/>
          </a:p>
        </p:txBody>
      </p:sp>
    </p:spTree>
    <p:extLst>
      <p:ext uri="{BB962C8B-B14F-4D97-AF65-F5344CB8AC3E}">
        <p14:creationId xmlns:p14="http://schemas.microsoft.com/office/powerpoint/2010/main" val="4096820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38</a:t>
            </a:fld>
            <a:endParaRPr lang="sv-SE"/>
          </a:p>
        </p:txBody>
      </p:sp>
    </p:spTree>
    <p:extLst>
      <p:ext uri="{BB962C8B-B14F-4D97-AF65-F5344CB8AC3E}">
        <p14:creationId xmlns:p14="http://schemas.microsoft.com/office/powerpoint/2010/main" val="2588557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39</a:t>
            </a:fld>
            <a:endParaRPr lang="sv-SE"/>
          </a:p>
        </p:txBody>
      </p:sp>
    </p:spTree>
    <p:extLst>
      <p:ext uri="{BB962C8B-B14F-4D97-AF65-F5344CB8AC3E}">
        <p14:creationId xmlns:p14="http://schemas.microsoft.com/office/powerpoint/2010/main" val="365541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4</a:t>
            </a:fld>
            <a:endParaRPr lang="sv-SE"/>
          </a:p>
        </p:txBody>
      </p:sp>
    </p:spTree>
    <p:extLst>
      <p:ext uri="{BB962C8B-B14F-4D97-AF65-F5344CB8AC3E}">
        <p14:creationId xmlns:p14="http://schemas.microsoft.com/office/powerpoint/2010/main" val="3839744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40</a:t>
            </a:fld>
            <a:endParaRPr lang="sv-SE"/>
          </a:p>
        </p:txBody>
      </p:sp>
    </p:spTree>
    <p:extLst>
      <p:ext uri="{BB962C8B-B14F-4D97-AF65-F5344CB8AC3E}">
        <p14:creationId xmlns:p14="http://schemas.microsoft.com/office/powerpoint/2010/main" val="1048000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41</a:t>
            </a:fld>
            <a:endParaRPr lang="sv-SE"/>
          </a:p>
        </p:txBody>
      </p:sp>
    </p:spTree>
    <p:extLst>
      <p:ext uri="{BB962C8B-B14F-4D97-AF65-F5344CB8AC3E}">
        <p14:creationId xmlns:p14="http://schemas.microsoft.com/office/powerpoint/2010/main" val="3667631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Svårt att avgöra hur mycket kontanter man ska ha hemma – väldigt beroende på kontext och familj etc.</a:t>
            </a:r>
          </a:p>
        </p:txBody>
      </p:sp>
      <p:sp>
        <p:nvSpPr>
          <p:cNvPr id="4" name="Platshållare för bildnummer 3"/>
          <p:cNvSpPr>
            <a:spLocks noGrp="1"/>
          </p:cNvSpPr>
          <p:nvPr>
            <p:ph type="sldNum" sz="quarter" idx="10"/>
          </p:nvPr>
        </p:nvSpPr>
        <p:spPr/>
        <p:txBody>
          <a:bodyPr/>
          <a:lstStyle/>
          <a:p>
            <a:fld id="{DFA22942-7A34-443F-A0CC-0771B3F157EE}" type="slidenum">
              <a:rPr lang="sv-SE" smtClean="0"/>
              <a:t>42</a:t>
            </a:fld>
            <a:endParaRPr lang="sv-SE"/>
          </a:p>
        </p:txBody>
      </p:sp>
    </p:spTree>
    <p:extLst>
      <p:ext uri="{BB962C8B-B14F-4D97-AF65-F5344CB8AC3E}">
        <p14:creationId xmlns:p14="http://schemas.microsoft.com/office/powerpoint/2010/main" val="4127935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43</a:t>
            </a:fld>
            <a:endParaRPr lang="sv-SE"/>
          </a:p>
        </p:txBody>
      </p:sp>
    </p:spTree>
    <p:extLst>
      <p:ext uri="{BB962C8B-B14F-4D97-AF65-F5344CB8AC3E}">
        <p14:creationId xmlns:p14="http://schemas.microsoft.com/office/powerpoint/2010/main" val="2196643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44</a:t>
            </a:fld>
            <a:endParaRPr lang="sv-SE"/>
          </a:p>
        </p:txBody>
      </p:sp>
    </p:spTree>
    <p:extLst>
      <p:ext uri="{BB962C8B-B14F-4D97-AF65-F5344CB8AC3E}">
        <p14:creationId xmlns:p14="http://schemas.microsoft.com/office/powerpoint/2010/main" val="2448805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många är ledare – vana att leda och organisera. </a:t>
            </a:r>
          </a:p>
        </p:txBody>
      </p:sp>
      <p:sp>
        <p:nvSpPr>
          <p:cNvPr id="4" name="Platshållare för bildnummer 3"/>
          <p:cNvSpPr>
            <a:spLocks noGrp="1"/>
          </p:cNvSpPr>
          <p:nvPr>
            <p:ph type="sldNum" sz="quarter" idx="10"/>
          </p:nvPr>
        </p:nvSpPr>
        <p:spPr/>
        <p:txBody>
          <a:bodyPr/>
          <a:lstStyle/>
          <a:p>
            <a:fld id="{DFA22942-7A34-443F-A0CC-0771B3F157EE}" type="slidenum">
              <a:rPr lang="sv-SE" smtClean="0"/>
              <a:t>45</a:t>
            </a:fld>
            <a:endParaRPr lang="sv-SE"/>
          </a:p>
        </p:txBody>
      </p:sp>
    </p:spTree>
    <p:extLst>
      <p:ext uri="{BB962C8B-B14F-4D97-AF65-F5344CB8AC3E}">
        <p14:creationId xmlns:p14="http://schemas.microsoft.com/office/powerpoint/2010/main" val="870150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46</a:t>
            </a:fld>
            <a:endParaRPr lang="sv-SE"/>
          </a:p>
        </p:txBody>
      </p:sp>
    </p:spTree>
    <p:extLst>
      <p:ext uri="{BB962C8B-B14F-4D97-AF65-F5344CB8AC3E}">
        <p14:creationId xmlns:p14="http://schemas.microsoft.com/office/powerpoint/2010/main" val="3055273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47</a:t>
            </a:fld>
            <a:endParaRPr lang="sv-SE"/>
          </a:p>
        </p:txBody>
      </p:sp>
    </p:spTree>
    <p:extLst>
      <p:ext uri="{BB962C8B-B14F-4D97-AF65-F5344CB8AC3E}">
        <p14:creationId xmlns:p14="http://schemas.microsoft.com/office/powerpoint/2010/main" val="519704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48</a:t>
            </a:fld>
            <a:endParaRPr lang="sv-SE"/>
          </a:p>
        </p:txBody>
      </p:sp>
    </p:spTree>
    <p:extLst>
      <p:ext uri="{BB962C8B-B14F-4D97-AF65-F5344CB8AC3E}">
        <p14:creationId xmlns:p14="http://schemas.microsoft.com/office/powerpoint/2010/main" val="1603489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Tipsa om Krisvis-utbildningen</a:t>
            </a:r>
          </a:p>
        </p:txBody>
      </p:sp>
      <p:sp>
        <p:nvSpPr>
          <p:cNvPr id="4" name="Platshållare för bildnummer 3"/>
          <p:cNvSpPr>
            <a:spLocks noGrp="1"/>
          </p:cNvSpPr>
          <p:nvPr>
            <p:ph type="sldNum" sz="quarter" idx="5"/>
          </p:nvPr>
        </p:nvSpPr>
        <p:spPr/>
        <p:txBody>
          <a:bodyPr/>
          <a:lstStyle/>
          <a:p>
            <a:fld id="{DFA22942-7A34-443F-A0CC-0771B3F157EE}" type="slidenum">
              <a:rPr lang="sv-SE" smtClean="0"/>
              <a:t>49</a:t>
            </a:fld>
            <a:endParaRPr lang="sv-SE"/>
          </a:p>
        </p:txBody>
      </p:sp>
    </p:spTree>
    <p:extLst>
      <p:ext uri="{BB962C8B-B14F-4D97-AF65-F5344CB8AC3E}">
        <p14:creationId xmlns:p14="http://schemas.microsoft.com/office/powerpoint/2010/main" val="352727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utmaning är att vi inte vet exakt vad som väntar. Men genom att förbereda oss på det vi kan har vi lättare att tacka kommande kris. </a:t>
            </a:r>
          </a:p>
        </p:txBody>
      </p:sp>
      <p:sp>
        <p:nvSpPr>
          <p:cNvPr id="4" name="Platshållare för bildnummer 3"/>
          <p:cNvSpPr>
            <a:spLocks noGrp="1"/>
          </p:cNvSpPr>
          <p:nvPr>
            <p:ph type="sldNum" sz="quarter" idx="10"/>
          </p:nvPr>
        </p:nvSpPr>
        <p:spPr/>
        <p:txBody>
          <a:bodyPr/>
          <a:lstStyle/>
          <a:p>
            <a:fld id="{DFA22942-7A34-443F-A0CC-0771B3F157EE}" type="slidenum">
              <a:rPr lang="sv-SE" smtClean="0"/>
              <a:t>5</a:t>
            </a:fld>
            <a:endParaRPr lang="sv-SE"/>
          </a:p>
        </p:txBody>
      </p:sp>
    </p:spTree>
    <p:extLst>
      <p:ext uri="{BB962C8B-B14F-4D97-AF65-F5344CB8AC3E}">
        <p14:creationId xmlns:p14="http://schemas.microsoft.com/office/powerpoint/2010/main" val="250524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A22942-7A34-443F-A0CC-0771B3F157EE}" type="slidenum">
              <a:rPr lang="sv-SE" smtClean="0"/>
              <a:t>50</a:t>
            </a:fld>
            <a:endParaRPr lang="sv-SE"/>
          </a:p>
        </p:txBody>
      </p:sp>
    </p:spTree>
    <p:extLst>
      <p:ext uri="{BB962C8B-B14F-4D97-AF65-F5344CB8AC3E}">
        <p14:creationId xmlns:p14="http://schemas.microsoft.com/office/powerpoint/2010/main" val="329161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Friluftsfrämjandet bidrag till samhällsnyttan. </a:t>
            </a:r>
          </a:p>
        </p:txBody>
      </p:sp>
      <p:sp>
        <p:nvSpPr>
          <p:cNvPr id="4" name="Platshållare för bildnummer 3"/>
          <p:cNvSpPr>
            <a:spLocks noGrp="1"/>
          </p:cNvSpPr>
          <p:nvPr>
            <p:ph type="sldNum" sz="quarter" idx="10"/>
          </p:nvPr>
        </p:nvSpPr>
        <p:spPr/>
        <p:txBody>
          <a:bodyPr/>
          <a:lstStyle/>
          <a:p>
            <a:fld id="{DFA22942-7A34-443F-A0CC-0771B3F157EE}" type="slidenum">
              <a:rPr lang="sv-SE" smtClean="0"/>
              <a:t>6</a:t>
            </a:fld>
            <a:endParaRPr lang="sv-SE"/>
          </a:p>
        </p:txBody>
      </p:sp>
    </p:spTree>
    <p:extLst>
      <p:ext uri="{BB962C8B-B14F-4D97-AF65-F5344CB8AC3E}">
        <p14:creationId xmlns:p14="http://schemas.microsoft.com/office/powerpoint/2010/main" val="259280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öva och bli krisvis behöver inte nödvändigtvis vara mörkt och dystert  - Friluftsfrämjandets ledarledda turer bidrar till stärkt hemberedskap.</a:t>
            </a:r>
          </a:p>
        </p:txBody>
      </p:sp>
      <p:sp>
        <p:nvSpPr>
          <p:cNvPr id="4" name="Platshållare för bildnummer 3"/>
          <p:cNvSpPr>
            <a:spLocks noGrp="1"/>
          </p:cNvSpPr>
          <p:nvPr>
            <p:ph type="sldNum" sz="quarter" idx="10"/>
          </p:nvPr>
        </p:nvSpPr>
        <p:spPr/>
        <p:txBody>
          <a:bodyPr/>
          <a:lstStyle/>
          <a:p>
            <a:fld id="{DFA22942-7A34-443F-A0CC-0771B3F157EE}" type="slidenum">
              <a:rPr lang="sv-SE" smtClean="0"/>
              <a:t>7</a:t>
            </a:fld>
            <a:endParaRPr lang="sv-SE"/>
          </a:p>
        </p:txBody>
      </p:sp>
    </p:spTree>
    <p:extLst>
      <p:ext uri="{BB962C8B-B14F-4D97-AF65-F5344CB8AC3E}">
        <p14:creationId xmlns:p14="http://schemas.microsoft.com/office/powerpoint/2010/main" val="67352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8</a:t>
            </a:fld>
            <a:endParaRPr lang="sv-SE"/>
          </a:p>
        </p:txBody>
      </p:sp>
    </p:spTree>
    <p:extLst>
      <p:ext uri="{BB962C8B-B14F-4D97-AF65-F5344CB8AC3E}">
        <p14:creationId xmlns:p14="http://schemas.microsoft.com/office/powerpoint/2010/main" val="316688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22942-7A34-443F-A0CC-0771B3F157EE}" type="slidenum">
              <a:rPr lang="sv-SE" smtClean="0"/>
              <a:t>9</a:t>
            </a:fld>
            <a:endParaRPr lang="sv-SE"/>
          </a:p>
        </p:txBody>
      </p:sp>
    </p:spTree>
    <p:extLst>
      <p:ext uri="{BB962C8B-B14F-4D97-AF65-F5344CB8AC3E}">
        <p14:creationId xmlns:p14="http://schemas.microsoft.com/office/powerpoint/2010/main" val="364435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4E64E8-9B4B-B64E-A4E0-C01FE68B5FB8}"/>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C7137021-545A-2B4A-8764-070214BB5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8D5FFF5-3D5A-704F-937B-2A812507131D}"/>
              </a:ext>
            </a:extLst>
          </p:cNvPr>
          <p:cNvSpPr>
            <a:spLocks noGrp="1"/>
          </p:cNvSpPr>
          <p:nvPr>
            <p:ph type="dt" sz="half" idx="10"/>
          </p:nvPr>
        </p:nvSpPr>
        <p:spPr/>
        <p:txBody>
          <a:bodyPr/>
          <a:lstStyle/>
          <a:p>
            <a:fld id="{7FFC61BA-6739-48A4-9E64-42ECFC21FB02}" type="datetime1">
              <a:rPr lang="sv-SE" smtClean="0"/>
              <a:t>2023-03-29</a:t>
            </a:fld>
            <a:endParaRPr lang="sv-SE"/>
          </a:p>
        </p:txBody>
      </p:sp>
      <p:sp>
        <p:nvSpPr>
          <p:cNvPr id="5" name="Platshållare för sidfot 4">
            <a:extLst>
              <a:ext uri="{FF2B5EF4-FFF2-40B4-BE49-F238E27FC236}">
                <a16:creationId xmlns:a16="http://schemas.microsoft.com/office/drawing/2014/main" id="{9046F21E-025D-544F-AD0C-FABFC42F50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6BCDE8-A83C-8045-9EF0-E99BE47020FD}"/>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139794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F8977D-0FB1-8048-9C65-B8E62589827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B13FC7D-4233-F147-91C8-243F62F74930}"/>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018F527-322E-554A-A634-24B0DA6710C3}"/>
              </a:ext>
            </a:extLst>
          </p:cNvPr>
          <p:cNvSpPr>
            <a:spLocks noGrp="1"/>
          </p:cNvSpPr>
          <p:nvPr>
            <p:ph type="dt" sz="half" idx="10"/>
          </p:nvPr>
        </p:nvSpPr>
        <p:spPr/>
        <p:txBody>
          <a:bodyPr/>
          <a:lstStyle/>
          <a:p>
            <a:fld id="{57C723B1-6674-47F3-8054-6C5133ADA2B6}" type="datetime1">
              <a:rPr lang="sv-SE" smtClean="0"/>
              <a:t>2023-03-29</a:t>
            </a:fld>
            <a:endParaRPr lang="sv-SE"/>
          </a:p>
        </p:txBody>
      </p:sp>
      <p:sp>
        <p:nvSpPr>
          <p:cNvPr id="5" name="Platshållare för sidfot 4">
            <a:extLst>
              <a:ext uri="{FF2B5EF4-FFF2-40B4-BE49-F238E27FC236}">
                <a16:creationId xmlns:a16="http://schemas.microsoft.com/office/drawing/2014/main" id="{91A7FD82-B897-A840-B4DC-FF21186F8A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C29C9F-6B4C-F04C-B3D7-3BA800B0A791}"/>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91805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D44E114-7824-9843-9D25-8CDF84A1D0E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E895E26-2AC9-6840-A0A3-F1BCFE87804A}"/>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4127CFA8-984C-6044-9C98-179A60513332}"/>
              </a:ext>
            </a:extLst>
          </p:cNvPr>
          <p:cNvSpPr>
            <a:spLocks noGrp="1"/>
          </p:cNvSpPr>
          <p:nvPr>
            <p:ph type="dt" sz="half" idx="10"/>
          </p:nvPr>
        </p:nvSpPr>
        <p:spPr/>
        <p:txBody>
          <a:bodyPr/>
          <a:lstStyle/>
          <a:p>
            <a:fld id="{B51A0488-3ED9-4198-BB31-84A794443ADF}" type="datetime1">
              <a:rPr lang="sv-SE" smtClean="0"/>
              <a:t>2023-03-29</a:t>
            </a:fld>
            <a:endParaRPr lang="sv-SE"/>
          </a:p>
        </p:txBody>
      </p:sp>
      <p:sp>
        <p:nvSpPr>
          <p:cNvPr id="5" name="Platshållare för sidfot 4">
            <a:extLst>
              <a:ext uri="{FF2B5EF4-FFF2-40B4-BE49-F238E27FC236}">
                <a16:creationId xmlns:a16="http://schemas.microsoft.com/office/drawing/2014/main" id="{0AF7F188-222E-4941-9432-1CE62DA2CD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A76B10-03E7-1940-83B5-AC0C15C438A6}"/>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201530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B90BCC-5FCE-4691-A3CB-CB5143F0A48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9F261E6-1FC0-434C-A812-E3B25246EF67}"/>
              </a:ext>
            </a:extLst>
          </p:cNvPr>
          <p:cNvSpPr>
            <a:spLocks noGrp="1"/>
          </p:cNvSpPr>
          <p:nvPr>
            <p:ph type="dt" sz="half" idx="10"/>
          </p:nvPr>
        </p:nvSpPr>
        <p:spPr/>
        <p:txBody>
          <a:bodyPr/>
          <a:lstStyle/>
          <a:p>
            <a:fld id="{3EAEB291-62FC-4644-897D-DDC0149AFDDF}" type="datetime1">
              <a:rPr lang="sv-SE" smtClean="0"/>
              <a:t>2023-03-29</a:t>
            </a:fld>
            <a:endParaRPr lang="sv-SE"/>
          </a:p>
        </p:txBody>
      </p:sp>
      <p:sp>
        <p:nvSpPr>
          <p:cNvPr id="4" name="Platshållare för sidfot 3">
            <a:extLst>
              <a:ext uri="{FF2B5EF4-FFF2-40B4-BE49-F238E27FC236}">
                <a16:creationId xmlns:a16="http://schemas.microsoft.com/office/drawing/2014/main" id="{F4C24A91-022A-4904-90D4-D7956149C14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1926D61-35B4-4D15-85FE-08E9B6B30EDB}"/>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405199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5032BC-3E5B-4496-8A28-B13B2440F42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347C1D3-BA37-42C2-9012-F9EDDF17E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735224D-13E9-4745-8320-25A4960B9170}"/>
              </a:ext>
            </a:extLst>
          </p:cNvPr>
          <p:cNvSpPr>
            <a:spLocks noGrp="1"/>
          </p:cNvSpPr>
          <p:nvPr>
            <p:ph type="dt" sz="half" idx="10"/>
          </p:nvPr>
        </p:nvSpPr>
        <p:spPr/>
        <p:txBody>
          <a:bodyPr/>
          <a:lstStyle/>
          <a:p>
            <a:fld id="{7AFE65C5-91ED-4DCF-8312-6E282875F213}" type="datetime1">
              <a:rPr lang="sv-SE" smtClean="0"/>
              <a:t>2023-03-29</a:t>
            </a:fld>
            <a:endParaRPr lang="sv-SE"/>
          </a:p>
        </p:txBody>
      </p:sp>
      <p:sp>
        <p:nvSpPr>
          <p:cNvPr id="5" name="Platshållare för sidfot 4">
            <a:extLst>
              <a:ext uri="{FF2B5EF4-FFF2-40B4-BE49-F238E27FC236}">
                <a16:creationId xmlns:a16="http://schemas.microsoft.com/office/drawing/2014/main" id="{A742D06F-8699-405A-A7FD-BAB19024A60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6313A-8CED-48F3-BC5A-B4D26642C041}"/>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250847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3E157A-6C67-4051-9C40-B06D333BF9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2DABAD-C950-4A5B-ADD2-EDBB023E5C12}"/>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011A52-4B07-4F35-ABC6-28A0A3CD3BD9}"/>
              </a:ext>
            </a:extLst>
          </p:cNvPr>
          <p:cNvSpPr>
            <a:spLocks noGrp="1"/>
          </p:cNvSpPr>
          <p:nvPr>
            <p:ph type="dt" sz="half" idx="10"/>
          </p:nvPr>
        </p:nvSpPr>
        <p:spPr/>
        <p:txBody>
          <a:bodyPr/>
          <a:lstStyle/>
          <a:p>
            <a:fld id="{89A2ED93-74AD-4FA5-8BAC-B669D1820D50}" type="datetime1">
              <a:rPr lang="sv-SE" smtClean="0"/>
              <a:t>2023-03-29</a:t>
            </a:fld>
            <a:endParaRPr lang="sv-SE"/>
          </a:p>
        </p:txBody>
      </p:sp>
      <p:sp>
        <p:nvSpPr>
          <p:cNvPr id="5" name="Platshållare för sidfot 4">
            <a:extLst>
              <a:ext uri="{FF2B5EF4-FFF2-40B4-BE49-F238E27FC236}">
                <a16:creationId xmlns:a16="http://schemas.microsoft.com/office/drawing/2014/main" id="{2CEE2F30-6425-40B1-9B8A-4F4E5B0752E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EC3B4A-362C-4FD3-8B67-E6EFBDA26D95}"/>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413144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99C1FC-420F-4732-BACD-EF0E840C9FE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D55ECEF-958A-477A-A983-7EFA748315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CA66995-745D-4C60-A8AE-3BF5DE4F9A64}"/>
              </a:ext>
            </a:extLst>
          </p:cNvPr>
          <p:cNvSpPr>
            <a:spLocks noGrp="1"/>
          </p:cNvSpPr>
          <p:nvPr>
            <p:ph type="dt" sz="half" idx="10"/>
          </p:nvPr>
        </p:nvSpPr>
        <p:spPr/>
        <p:txBody>
          <a:bodyPr/>
          <a:lstStyle/>
          <a:p>
            <a:fld id="{EEDE59F9-C6E9-4D5A-8179-D32F26F5D2F4}" type="datetime1">
              <a:rPr lang="sv-SE" smtClean="0"/>
              <a:t>2023-03-29</a:t>
            </a:fld>
            <a:endParaRPr lang="sv-SE"/>
          </a:p>
        </p:txBody>
      </p:sp>
      <p:sp>
        <p:nvSpPr>
          <p:cNvPr id="5" name="Platshållare för sidfot 4">
            <a:extLst>
              <a:ext uri="{FF2B5EF4-FFF2-40B4-BE49-F238E27FC236}">
                <a16:creationId xmlns:a16="http://schemas.microsoft.com/office/drawing/2014/main" id="{259B684F-FFDB-466B-BDC2-F921D6617B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E702BF-CD76-458B-9EE8-4B344A543D80}"/>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725549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991AED-73E0-4EEE-8FA7-9298A77EA59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FDDC1F-630E-4522-A161-D4000CF5DF8C}"/>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1D27282-193B-4498-A46B-AC91CA1404B9}"/>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43A9F1B-0B09-41A9-BA88-7A4A0BE9805E}"/>
              </a:ext>
            </a:extLst>
          </p:cNvPr>
          <p:cNvSpPr>
            <a:spLocks noGrp="1"/>
          </p:cNvSpPr>
          <p:nvPr>
            <p:ph type="dt" sz="half" idx="10"/>
          </p:nvPr>
        </p:nvSpPr>
        <p:spPr/>
        <p:txBody>
          <a:bodyPr/>
          <a:lstStyle/>
          <a:p>
            <a:fld id="{47C7B1B3-7B7C-458B-B166-356A2B288B71}" type="datetime1">
              <a:rPr lang="sv-SE" smtClean="0"/>
              <a:t>2023-03-29</a:t>
            </a:fld>
            <a:endParaRPr lang="sv-SE"/>
          </a:p>
        </p:txBody>
      </p:sp>
      <p:sp>
        <p:nvSpPr>
          <p:cNvPr id="6" name="Platshållare för sidfot 5">
            <a:extLst>
              <a:ext uri="{FF2B5EF4-FFF2-40B4-BE49-F238E27FC236}">
                <a16:creationId xmlns:a16="http://schemas.microsoft.com/office/drawing/2014/main" id="{BA53A94C-4CF5-48D3-A5EE-26751EC683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81F2C6-F50E-4FE5-B8D6-A03B957D35FC}"/>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230791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874D1-E0E8-4D3E-853E-9621648DFC6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05BC4B3-82EE-4BB9-B90D-1B0CEE4A2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2C762AF4-9ED5-4B17-8539-D866B8314603}"/>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C149078-B296-4B4E-9BD6-2F36EFBD5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1E4717B-1CED-498D-AC4A-EC577A139E5C}"/>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B2DB1E9-FA7F-4968-A987-895794C883CD}"/>
              </a:ext>
            </a:extLst>
          </p:cNvPr>
          <p:cNvSpPr>
            <a:spLocks noGrp="1"/>
          </p:cNvSpPr>
          <p:nvPr>
            <p:ph type="dt" sz="half" idx="10"/>
          </p:nvPr>
        </p:nvSpPr>
        <p:spPr/>
        <p:txBody>
          <a:bodyPr/>
          <a:lstStyle/>
          <a:p>
            <a:fld id="{E19AA426-B2AF-4240-BEC0-86FDFECFE8CF}" type="datetime1">
              <a:rPr lang="sv-SE" smtClean="0"/>
              <a:t>2023-03-29</a:t>
            </a:fld>
            <a:endParaRPr lang="sv-SE"/>
          </a:p>
        </p:txBody>
      </p:sp>
      <p:sp>
        <p:nvSpPr>
          <p:cNvPr id="8" name="Platshållare för sidfot 7">
            <a:extLst>
              <a:ext uri="{FF2B5EF4-FFF2-40B4-BE49-F238E27FC236}">
                <a16:creationId xmlns:a16="http://schemas.microsoft.com/office/drawing/2014/main" id="{5079B7FB-E560-4B7C-B208-275E954E4BF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5A113D2-3CE7-4A7A-921D-55716A248E3C}"/>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2471825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0DA1A-127F-4E20-A409-EBE0141D315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6247E96-E5A6-44CC-8FC4-0A097390AA88}"/>
              </a:ext>
            </a:extLst>
          </p:cNvPr>
          <p:cNvSpPr>
            <a:spLocks noGrp="1"/>
          </p:cNvSpPr>
          <p:nvPr>
            <p:ph type="dt" sz="half" idx="10"/>
          </p:nvPr>
        </p:nvSpPr>
        <p:spPr/>
        <p:txBody>
          <a:bodyPr/>
          <a:lstStyle/>
          <a:p>
            <a:fld id="{2496A71D-8544-4647-9176-5976800CC150}" type="datetime1">
              <a:rPr lang="sv-SE" smtClean="0"/>
              <a:t>2023-03-29</a:t>
            </a:fld>
            <a:endParaRPr lang="sv-SE"/>
          </a:p>
        </p:txBody>
      </p:sp>
      <p:sp>
        <p:nvSpPr>
          <p:cNvPr id="4" name="Platshållare för sidfot 3">
            <a:extLst>
              <a:ext uri="{FF2B5EF4-FFF2-40B4-BE49-F238E27FC236}">
                <a16:creationId xmlns:a16="http://schemas.microsoft.com/office/drawing/2014/main" id="{9B8FFE81-D505-4049-B936-6D3070DFB50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F895F20-F24D-47EB-93DD-62A8F5B68B54}"/>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3474779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FC3D2ED-5C22-4D21-8F16-5F2549DA9F90}"/>
              </a:ext>
            </a:extLst>
          </p:cNvPr>
          <p:cNvSpPr>
            <a:spLocks noGrp="1"/>
          </p:cNvSpPr>
          <p:nvPr>
            <p:ph type="dt" sz="half" idx="10"/>
          </p:nvPr>
        </p:nvSpPr>
        <p:spPr/>
        <p:txBody>
          <a:bodyPr/>
          <a:lstStyle/>
          <a:p>
            <a:fld id="{7ECD855D-78D1-406C-A37B-E7CDE3289EB2}" type="datetime1">
              <a:rPr lang="sv-SE" smtClean="0"/>
              <a:t>2023-03-29</a:t>
            </a:fld>
            <a:endParaRPr lang="sv-SE"/>
          </a:p>
        </p:txBody>
      </p:sp>
      <p:sp>
        <p:nvSpPr>
          <p:cNvPr id="3" name="Platshållare för sidfot 2">
            <a:extLst>
              <a:ext uri="{FF2B5EF4-FFF2-40B4-BE49-F238E27FC236}">
                <a16:creationId xmlns:a16="http://schemas.microsoft.com/office/drawing/2014/main" id="{4264C9F5-BFA4-4D38-A573-40533EBFA15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E1F6179-16E0-4F6D-A5AB-68EDE11C15C0}"/>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169161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8D1587-7167-8041-8999-F3804FA3DA23}"/>
              </a:ext>
            </a:extLst>
          </p:cNvPr>
          <p:cNvSpPr>
            <a:spLocks noGrp="1"/>
          </p:cNvSpPr>
          <p:nvPr>
            <p:ph type="title"/>
          </p:nvPr>
        </p:nvSpPr>
        <p:spPr/>
        <p:txBody>
          <a:bodyPr>
            <a:normAutofit/>
          </a:bodyPr>
          <a:lstStyle>
            <a:lvl1pPr>
              <a:defRPr sz="36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31CAD68D-00CA-284F-A059-0B2E5DCA7D15}"/>
              </a:ext>
            </a:extLst>
          </p:cNvPr>
          <p:cNvSpPr>
            <a:spLocks noGrp="1"/>
          </p:cNvSpPr>
          <p:nvPr>
            <p:ph idx="1"/>
          </p:nvPr>
        </p:nvSpPr>
        <p:spPr/>
        <p:txBody>
          <a:bodyPr/>
          <a:lstStyle>
            <a:lvl1pPr>
              <a:defRPr>
                <a:latin typeface="News Gothic MT" panose="020B0504020203020204" pitchFamily="34" charset="0"/>
              </a:defRPr>
            </a:lvl1pPr>
          </a:lstStyle>
          <a:p>
            <a:r>
              <a:rPr lang="sv-SE" dirty="0"/>
              <a:t>Redigera format för bakgrundstext
Nivå två
Nivå tre
Nivå fyra
Nivå fem</a:t>
            </a:r>
          </a:p>
        </p:txBody>
      </p:sp>
      <p:sp>
        <p:nvSpPr>
          <p:cNvPr id="4" name="Platshållare för datum 3">
            <a:extLst>
              <a:ext uri="{FF2B5EF4-FFF2-40B4-BE49-F238E27FC236}">
                <a16:creationId xmlns:a16="http://schemas.microsoft.com/office/drawing/2014/main" id="{48352523-CFB3-4C41-968C-55242133ABFD}"/>
              </a:ext>
            </a:extLst>
          </p:cNvPr>
          <p:cNvSpPr>
            <a:spLocks noGrp="1"/>
          </p:cNvSpPr>
          <p:nvPr>
            <p:ph type="dt" sz="half" idx="10"/>
          </p:nvPr>
        </p:nvSpPr>
        <p:spPr/>
        <p:txBody>
          <a:bodyPr/>
          <a:lstStyle/>
          <a:p>
            <a:fld id="{D488CE06-5AA5-4330-9A67-A3664AE0AC69}" type="datetime1">
              <a:rPr lang="sv-SE" smtClean="0"/>
              <a:t>2023-03-29</a:t>
            </a:fld>
            <a:endParaRPr lang="sv-SE"/>
          </a:p>
        </p:txBody>
      </p:sp>
      <p:sp>
        <p:nvSpPr>
          <p:cNvPr id="5" name="Platshållare för sidfot 4">
            <a:extLst>
              <a:ext uri="{FF2B5EF4-FFF2-40B4-BE49-F238E27FC236}">
                <a16:creationId xmlns:a16="http://schemas.microsoft.com/office/drawing/2014/main" id="{664E7A00-C9BC-9245-9202-61860412BC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E3407E-B077-1E4C-96E7-13277F8A99E6}"/>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2282755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6DDE1F-2C46-44AD-A36A-A92F0E9773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645DFD-2575-4205-AE59-FF1673A65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CAC2E13-F1FC-4402-A815-DB2B5BEE3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7D7B9DF-09D6-49EB-B583-E81522DE9AC8}"/>
              </a:ext>
            </a:extLst>
          </p:cNvPr>
          <p:cNvSpPr>
            <a:spLocks noGrp="1"/>
          </p:cNvSpPr>
          <p:nvPr>
            <p:ph type="dt" sz="half" idx="10"/>
          </p:nvPr>
        </p:nvSpPr>
        <p:spPr/>
        <p:txBody>
          <a:bodyPr/>
          <a:lstStyle/>
          <a:p>
            <a:fld id="{9859565C-992C-4B84-A217-76CB55B5E9B4}" type="datetime1">
              <a:rPr lang="sv-SE" smtClean="0"/>
              <a:t>2023-03-29</a:t>
            </a:fld>
            <a:endParaRPr lang="sv-SE"/>
          </a:p>
        </p:txBody>
      </p:sp>
      <p:sp>
        <p:nvSpPr>
          <p:cNvPr id="6" name="Platshållare för sidfot 5">
            <a:extLst>
              <a:ext uri="{FF2B5EF4-FFF2-40B4-BE49-F238E27FC236}">
                <a16:creationId xmlns:a16="http://schemas.microsoft.com/office/drawing/2014/main" id="{D819C33B-6EFD-438D-A426-0CB23BB97EA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47319F-AB3A-4379-87E8-3BD7E8ABAF7E}"/>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2490168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B947D-B08E-4C42-94E3-394D03D02E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0E2172D-B019-41CB-B1C9-DA364A74B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E839631-0F00-4495-AE20-874BE7423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3DFE57C-290C-4263-91D9-DBE37DF96F2F}"/>
              </a:ext>
            </a:extLst>
          </p:cNvPr>
          <p:cNvSpPr>
            <a:spLocks noGrp="1"/>
          </p:cNvSpPr>
          <p:nvPr>
            <p:ph type="dt" sz="half" idx="10"/>
          </p:nvPr>
        </p:nvSpPr>
        <p:spPr/>
        <p:txBody>
          <a:bodyPr/>
          <a:lstStyle/>
          <a:p>
            <a:fld id="{99AAC443-E01A-4AC4-AACB-7116AD947F81}" type="datetime1">
              <a:rPr lang="sv-SE" smtClean="0"/>
              <a:t>2023-03-29</a:t>
            </a:fld>
            <a:endParaRPr lang="sv-SE"/>
          </a:p>
        </p:txBody>
      </p:sp>
      <p:sp>
        <p:nvSpPr>
          <p:cNvPr id="6" name="Platshållare för sidfot 5">
            <a:extLst>
              <a:ext uri="{FF2B5EF4-FFF2-40B4-BE49-F238E27FC236}">
                <a16:creationId xmlns:a16="http://schemas.microsoft.com/office/drawing/2014/main" id="{0B24D5F3-DD88-49DE-9766-053662DD26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4C20B4-7710-46C9-9F8C-0FEBFFB51C91}"/>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10053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BBB022-8CD7-49BA-9B64-1643F8D6E3C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56FE84C-4BB3-470F-BAEF-84C258791779}"/>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7041D4-3117-4BD0-9DAF-B39DA494578C}"/>
              </a:ext>
            </a:extLst>
          </p:cNvPr>
          <p:cNvSpPr>
            <a:spLocks noGrp="1"/>
          </p:cNvSpPr>
          <p:nvPr>
            <p:ph type="dt" sz="half" idx="10"/>
          </p:nvPr>
        </p:nvSpPr>
        <p:spPr/>
        <p:txBody>
          <a:bodyPr/>
          <a:lstStyle/>
          <a:p>
            <a:fld id="{D23CA394-7500-4426-B762-CC7714241048}" type="datetime1">
              <a:rPr lang="sv-SE" smtClean="0"/>
              <a:t>2023-03-29</a:t>
            </a:fld>
            <a:endParaRPr lang="sv-SE"/>
          </a:p>
        </p:txBody>
      </p:sp>
      <p:sp>
        <p:nvSpPr>
          <p:cNvPr id="5" name="Platshållare för sidfot 4">
            <a:extLst>
              <a:ext uri="{FF2B5EF4-FFF2-40B4-BE49-F238E27FC236}">
                <a16:creationId xmlns:a16="http://schemas.microsoft.com/office/drawing/2014/main" id="{8477901C-5C2B-45A3-92EE-6C66A0D05E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34BD68-0C1B-43C8-A4F9-7407C45FBBFF}"/>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42925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12B16C8-A5FD-4CFD-BBE9-96726D600CD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93FE722-9C2C-47CD-92D5-0A0BA8CF0B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A1B3D1-8F30-4891-8CAF-D714EFE6E02E}"/>
              </a:ext>
            </a:extLst>
          </p:cNvPr>
          <p:cNvSpPr>
            <a:spLocks noGrp="1"/>
          </p:cNvSpPr>
          <p:nvPr>
            <p:ph type="dt" sz="half" idx="10"/>
          </p:nvPr>
        </p:nvSpPr>
        <p:spPr/>
        <p:txBody>
          <a:bodyPr/>
          <a:lstStyle/>
          <a:p>
            <a:fld id="{2ECA78C8-A407-4DCF-923B-690A08570026}" type="datetime1">
              <a:rPr lang="sv-SE" smtClean="0"/>
              <a:t>2023-03-29</a:t>
            </a:fld>
            <a:endParaRPr lang="sv-SE"/>
          </a:p>
        </p:txBody>
      </p:sp>
      <p:sp>
        <p:nvSpPr>
          <p:cNvPr id="5" name="Platshållare för sidfot 4">
            <a:extLst>
              <a:ext uri="{FF2B5EF4-FFF2-40B4-BE49-F238E27FC236}">
                <a16:creationId xmlns:a16="http://schemas.microsoft.com/office/drawing/2014/main" id="{A0B9BEFC-1214-439D-9BD1-A3C4209526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09BE7B-EABF-46F9-B1BB-EAA061E8F55C}"/>
              </a:ext>
            </a:extLst>
          </p:cNvPr>
          <p:cNvSpPr>
            <a:spLocks noGrp="1"/>
          </p:cNvSpPr>
          <p:nvPr>
            <p:ph type="sldNum" sz="quarter" idx="12"/>
          </p:nvPr>
        </p:nvSpPr>
        <p:spPr/>
        <p:txBody>
          <a:bodyPr/>
          <a:lstStyle/>
          <a:p>
            <a:fld id="{A4DA2DDB-A6C2-41A2-859E-9B89387CA728}" type="slidenum">
              <a:rPr lang="sv-SE" smtClean="0"/>
              <a:t>‹#›</a:t>
            </a:fld>
            <a:endParaRPr lang="sv-SE"/>
          </a:p>
        </p:txBody>
      </p:sp>
    </p:spTree>
    <p:extLst>
      <p:ext uri="{BB962C8B-B14F-4D97-AF65-F5344CB8AC3E}">
        <p14:creationId xmlns:p14="http://schemas.microsoft.com/office/powerpoint/2010/main" val="267750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D64384-C6BC-C84D-8BF1-708636288DA8}"/>
              </a:ext>
            </a:extLst>
          </p:cNvPr>
          <p:cNvSpPr>
            <a:spLocks noGrp="1"/>
          </p:cNvSpPr>
          <p:nvPr>
            <p:ph type="title"/>
          </p:nvPr>
        </p:nvSpPr>
        <p:spPr>
          <a:xfrm>
            <a:off x="831850" y="1709738"/>
            <a:ext cx="10515600" cy="2852737"/>
          </a:xfrm>
        </p:spPr>
        <p:txBody>
          <a:bodyPr anchor="b">
            <a:normAutofit/>
          </a:bodyPr>
          <a:lstStyle>
            <a:lvl1pPr>
              <a:defRPr sz="54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AAD1E23-77B9-E04B-A29C-48EEF6695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dirty="0"/>
              <a:t>Redigera format för bakgrundstext
Nivå två
Nivå tre
Nivå fyra
Nivå fem</a:t>
            </a:r>
          </a:p>
        </p:txBody>
      </p:sp>
      <p:sp>
        <p:nvSpPr>
          <p:cNvPr id="4" name="Platshållare för datum 3">
            <a:extLst>
              <a:ext uri="{FF2B5EF4-FFF2-40B4-BE49-F238E27FC236}">
                <a16:creationId xmlns:a16="http://schemas.microsoft.com/office/drawing/2014/main" id="{6BBA3677-FA1A-2542-83F3-523C0322D427}"/>
              </a:ext>
            </a:extLst>
          </p:cNvPr>
          <p:cNvSpPr>
            <a:spLocks noGrp="1"/>
          </p:cNvSpPr>
          <p:nvPr>
            <p:ph type="dt" sz="half" idx="10"/>
          </p:nvPr>
        </p:nvSpPr>
        <p:spPr/>
        <p:txBody>
          <a:bodyPr/>
          <a:lstStyle/>
          <a:p>
            <a:endParaRPr lang="sv-SE" dirty="0"/>
          </a:p>
        </p:txBody>
      </p:sp>
      <p:sp>
        <p:nvSpPr>
          <p:cNvPr id="5" name="Platshållare för sidfot 4">
            <a:extLst>
              <a:ext uri="{FF2B5EF4-FFF2-40B4-BE49-F238E27FC236}">
                <a16:creationId xmlns:a16="http://schemas.microsoft.com/office/drawing/2014/main" id="{686CD0CA-CAE7-1245-AB96-0B3B1DE512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4905BB-DE7A-7B41-B7A1-05D5F81567F6}"/>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39624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0C2AE1-3D7A-0443-907E-BEE9048AC0A2}"/>
              </a:ext>
            </a:extLst>
          </p:cNvPr>
          <p:cNvSpPr>
            <a:spLocks noGrp="1"/>
          </p:cNvSpPr>
          <p:nvPr>
            <p:ph type="title"/>
          </p:nvPr>
        </p:nvSpPr>
        <p:spPr/>
        <p:txBody>
          <a:bodyPr>
            <a:normAutofit/>
          </a:bodyPr>
          <a:lstStyle>
            <a:lvl1pPr>
              <a:defRPr sz="36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DEB69362-4132-9F4D-9777-ED1C592B3637}"/>
              </a:ext>
            </a:extLst>
          </p:cNvPr>
          <p:cNvSpPr>
            <a:spLocks noGrp="1"/>
          </p:cNvSpPr>
          <p:nvPr>
            <p:ph sz="half" idx="1"/>
          </p:nvPr>
        </p:nvSpPr>
        <p:spPr>
          <a:xfrm>
            <a:off x="838200" y="1825625"/>
            <a:ext cx="5181600" cy="4351338"/>
          </a:xfrm>
        </p:spPr>
        <p:txBody>
          <a:bodyPr>
            <a:normAutofit/>
          </a:bodyPr>
          <a:lstStyle>
            <a:lvl1pPr>
              <a:defRPr sz="2400">
                <a:latin typeface="News Gothic MT" panose="020B0504020203020204" pitchFamily="34" charset="0"/>
              </a:defRPr>
            </a:lvl1pPr>
          </a:lstStyle>
          <a:p>
            <a:r>
              <a:rPr lang="sv-SE" dirty="0"/>
              <a:t>Redigera format för bakgrundstext
Nivå två
Nivå tre
Nivå fyra
Nivå fem</a:t>
            </a:r>
          </a:p>
        </p:txBody>
      </p:sp>
      <p:sp>
        <p:nvSpPr>
          <p:cNvPr id="4" name="Platshållare för innehåll 3">
            <a:extLst>
              <a:ext uri="{FF2B5EF4-FFF2-40B4-BE49-F238E27FC236}">
                <a16:creationId xmlns:a16="http://schemas.microsoft.com/office/drawing/2014/main" id="{F90B3F03-3C16-C446-9F47-F2862E586C93}"/>
              </a:ext>
            </a:extLst>
          </p:cNvPr>
          <p:cNvSpPr>
            <a:spLocks noGrp="1"/>
          </p:cNvSpPr>
          <p:nvPr>
            <p:ph sz="half" idx="2"/>
          </p:nvPr>
        </p:nvSpPr>
        <p:spPr>
          <a:xfrm>
            <a:off x="6172200" y="1825625"/>
            <a:ext cx="5181600" cy="4351338"/>
          </a:xfrm>
        </p:spPr>
        <p:txBody>
          <a:bodyPr>
            <a:normAutofit/>
          </a:bodyPr>
          <a:lstStyle>
            <a:lvl1pPr>
              <a:defRPr sz="2400">
                <a:latin typeface="News Gothic MT" panose="020B0504020203020204" pitchFamily="34" charset="0"/>
              </a:defRPr>
            </a:lvl1pPr>
          </a:lstStyle>
          <a:p>
            <a:r>
              <a:rPr lang="sv-SE" dirty="0"/>
              <a:t>Redigera format för bakgrundstext
Nivå två
Nivå tre
Nivå fyra
Nivå fem</a:t>
            </a:r>
          </a:p>
        </p:txBody>
      </p:sp>
      <p:sp>
        <p:nvSpPr>
          <p:cNvPr id="5" name="Platshållare för datum 4">
            <a:extLst>
              <a:ext uri="{FF2B5EF4-FFF2-40B4-BE49-F238E27FC236}">
                <a16:creationId xmlns:a16="http://schemas.microsoft.com/office/drawing/2014/main" id="{90FFEE83-8BC8-4B48-B125-E7CA6277292F}"/>
              </a:ext>
            </a:extLst>
          </p:cNvPr>
          <p:cNvSpPr>
            <a:spLocks noGrp="1"/>
          </p:cNvSpPr>
          <p:nvPr>
            <p:ph type="dt" sz="half" idx="10"/>
          </p:nvPr>
        </p:nvSpPr>
        <p:spPr/>
        <p:txBody>
          <a:bodyPr/>
          <a:lstStyle/>
          <a:p>
            <a:fld id="{877AF833-AE70-421E-B51E-CB143639EA0E}" type="datetime1">
              <a:rPr lang="sv-SE" smtClean="0"/>
              <a:t>2023-03-29</a:t>
            </a:fld>
            <a:endParaRPr lang="sv-SE"/>
          </a:p>
        </p:txBody>
      </p:sp>
      <p:sp>
        <p:nvSpPr>
          <p:cNvPr id="6" name="Platshållare för sidfot 5">
            <a:extLst>
              <a:ext uri="{FF2B5EF4-FFF2-40B4-BE49-F238E27FC236}">
                <a16:creationId xmlns:a16="http://schemas.microsoft.com/office/drawing/2014/main" id="{2BD1DBB8-D885-C549-9D00-22DA45B384B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912A57E-5492-8A4F-AD49-FEBF16D26161}"/>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405906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90C2D-C18F-FD41-BE44-9E455A306FA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2807D66-3E55-D54C-99F0-BFA3BC1B9F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AF7B67D-26CE-1E43-BDDD-6C64D76F41C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A7529308-A740-A64E-B02C-4E82F0D3B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B8644327-B100-CE49-B06E-E3286A34930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1A8BDCA7-E407-554A-82FB-528215C9B994}"/>
              </a:ext>
            </a:extLst>
          </p:cNvPr>
          <p:cNvSpPr>
            <a:spLocks noGrp="1"/>
          </p:cNvSpPr>
          <p:nvPr>
            <p:ph type="dt" sz="half" idx="10"/>
          </p:nvPr>
        </p:nvSpPr>
        <p:spPr/>
        <p:txBody>
          <a:bodyPr/>
          <a:lstStyle/>
          <a:p>
            <a:fld id="{41224096-9A9F-4491-825F-5E6DF73FE1A3}" type="datetime1">
              <a:rPr lang="sv-SE" smtClean="0"/>
              <a:t>2023-03-29</a:t>
            </a:fld>
            <a:endParaRPr lang="sv-SE"/>
          </a:p>
        </p:txBody>
      </p:sp>
      <p:sp>
        <p:nvSpPr>
          <p:cNvPr id="8" name="Platshållare för sidfot 7">
            <a:extLst>
              <a:ext uri="{FF2B5EF4-FFF2-40B4-BE49-F238E27FC236}">
                <a16:creationId xmlns:a16="http://schemas.microsoft.com/office/drawing/2014/main" id="{9ACB29B7-4551-594C-B250-368DED13989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7833CD7-4900-0D45-AC32-AAF8C59C670D}"/>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41010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8E0C9-8F83-3A47-BE21-5E7C7201FCE6}"/>
              </a:ext>
            </a:extLst>
          </p:cNvPr>
          <p:cNvSpPr>
            <a:spLocks noGrp="1"/>
          </p:cNvSpPr>
          <p:nvPr>
            <p:ph type="title"/>
          </p:nvPr>
        </p:nvSpPr>
        <p:spPr/>
        <p:txBody>
          <a:bodyPr>
            <a:normAutofit/>
          </a:bodyPr>
          <a:lstStyle>
            <a:lvl1pPr>
              <a:defRPr sz="36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CD5BA662-F252-3848-9693-3CB73D9BC65D}"/>
              </a:ext>
            </a:extLst>
          </p:cNvPr>
          <p:cNvSpPr>
            <a:spLocks noGrp="1"/>
          </p:cNvSpPr>
          <p:nvPr>
            <p:ph type="dt" sz="half" idx="10"/>
          </p:nvPr>
        </p:nvSpPr>
        <p:spPr/>
        <p:txBody>
          <a:bodyPr/>
          <a:lstStyle/>
          <a:p>
            <a:fld id="{D0576A2F-4ECC-484B-8576-A87AA201730A}" type="datetime1">
              <a:rPr lang="sv-SE" smtClean="0"/>
              <a:t>2023-03-29</a:t>
            </a:fld>
            <a:endParaRPr lang="sv-SE"/>
          </a:p>
        </p:txBody>
      </p:sp>
      <p:sp>
        <p:nvSpPr>
          <p:cNvPr id="4" name="Platshållare för sidfot 3">
            <a:extLst>
              <a:ext uri="{FF2B5EF4-FFF2-40B4-BE49-F238E27FC236}">
                <a16:creationId xmlns:a16="http://schemas.microsoft.com/office/drawing/2014/main" id="{D6AB909E-09C1-F941-A4FC-DCA5FAC417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000D615-0092-5640-A054-99EF80F651C8}"/>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11218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6E2ABE8-B27B-BA41-896D-57BDCB4EABBD}"/>
              </a:ext>
            </a:extLst>
          </p:cNvPr>
          <p:cNvSpPr>
            <a:spLocks noGrp="1"/>
          </p:cNvSpPr>
          <p:nvPr>
            <p:ph type="dt" sz="half" idx="10"/>
          </p:nvPr>
        </p:nvSpPr>
        <p:spPr/>
        <p:txBody>
          <a:bodyPr/>
          <a:lstStyle/>
          <a:p>
            <a:fld id="{6874197B-61DE-4643-AC4D-69D31900C1D3}" type="datetime1">
              <a:rPr lang="sv-SE" smtClean="0"/>
              <a:t>2023-03-29</a:t>
            </a:fld>
            <a:endParaRPr lang="sv-SE"/>
          </a:p>
        </p:txBody>
      </p:sp>
      <p:sp>
        <p:nvSpPr>
          <p:cNvPr id="3" name="Platshållare för sidfot 2">
            <a:extLst>
              <a:ext uri="{FF2B5EF4-FFF2-40B4-BE49-F238E27FC236}">
                <a16:creationId xmlns:a16="http://schemas.microsoft.com/office/drawing/2014/main" id="{2DF55170-E6DC-1A43-9A2E-C06526CC97C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716CB5C-E5C4-9047-BF0D-3071722A05A0}"/>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18585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574E2-FC89-284D-AD05-D771697381C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2442DF4-7C00-294A-AD5C-DB9DB1CCF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dirty="0"/>
              <a:t>Redigera format för bakgrundstext
Nivå två
Nivå tre
Nivå fyra
Nivå fem</a:t>
            </a:r>
          </a:p>
        </p:txBody>
      </p:sp>
      <p:sp>
        <p:nvSpPr>
          <p:cNvPr id="4" name="Platshållare för text 3">
            <a:extLst>
              <a:ext uri="{FF2B5EF4-FFF2-40B4-BE49-F238E27FC236}">
                <a16:creationId xmlns:a16="http://schemas.microsoft.com/office/drawing/2014/main" id="{323FF0F8-E602-BF4F-A0DC-CCE30F767F6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dirty="0"/>
              <a:t>Redigera format för bakgrundstext
Nivå två
Nivå tre
Nivå fyra
Nivå fem</a:t>
            </a:r>
          </a:p>
        </p:txBody>
      </p:sp>
      <p:sp>
        <p:nvSpPr>
          <p:cNvPr id="5" name="Platshållare för datum 4">
            <a:extLst>
              <a:ext uri="{FF2B5EF4-FFF2-40B4-BE49-F238E27FC236}">
                <a16:creationId xmlns:a16="http://schemas.microsoft.com/office/drawing/2014/main" id="{26BD9AE5-0A3A-C847-8072-EA79339DAC9B}"/>
              </a:ext>
            </a:extLst>
          </p:cNvPr>
          <p:cNvSpPr>
            <a:spLocks noGrp="1"/>
          </p:cNvSpPr>
          <p:nvPr>
            <p:ph type="dt" sz="half" idx="10"/>
          </p:nvPr>
        </p:nvSpPr>
        <p:spPr/>
        <p:txBody>
          <a:bodyPr/>
          <a:lstStyle/>
          <a:p>
            <a:fld id="{B38F6C12-116F-485B-AA2A-76D100282A28}" type="datetime1">
              <a:rPr lang="sv-SE" smtClean="0"/>
              <a:t>2023-03-29</a:t>
            </a:fld>
            <a:endParaRPr lang="sv-SE"/>
          </a:p>
        </p:txBody>
      </p:sp>
      <p:sp>
        <p:nvSpPr>
          <p:cNvPr id="6" name="Platshållare för sidfot 5">
            <a:extLst>
              <a:ext uri="{FF2B5EF4-FFF2-40B4-BE49-F238E27FC236}">
                <a16:creationId xmlns:a16="http://schemas.microsoft.com/office/drawing/2014/main" id="{B6A1D579-19A4-DE43-A051-8646413245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D3BB262-8813-2D4A-B9F2-44C10B0B4CAC}"/>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394746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9B545B-3529-2943-8314-59C4F3D463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F7640E9-80E1-4848-9231-1217ADEA4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6B8A713-1A6E-B340-9AA6-20B59A7FD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0C798105-99C7-E249-96C9-2B1582C2167A}"/>
              </a:ext>
            </a:extLst>
          </p:cNvPr>
          <p:cNvSpPr>
            <a:spLocks noGrp="1"/>
          </p:cNvSpPr>
          <p:nvPr>
            <p:ph type="dt" sz="half" idx="10"/>
          </p:nvPr>
        </p:nvSpPr>
        <p:spPr/>
        <p:txBody>
          <a:bodyPr/>
          <a:lstStyle/>
          <a:p>
            <a:fld id="{089331D5-EEC3-4196-909E-F4C0D2B3ABC0}" type="datetime1">
              <a:rPr lang="sv-SE" smtClean="0"/>
              <a:t>2023-03-29</a:t>
            </a:fld>
            <a:endParaRPr lang="sv-SE"/>
          </a:p>
        </p:txBody>
      </p:sp>
      <p:sp>
        <p:nvSpPr>
          <p:cNvPr id="6" name="Platshållare för sidfot 5">
            <a:extLst>
              <a:ext uri="{FF2B5EF4-FFF2-40B4-BE49-F238E27FC236}">
                <a16:creationId xmlns:a16="http://schemas.microsoft.com/office/drawing/2014/main" id="{A7591459-DA2F-964F-9BFC-F11EE7C1CC5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F77EA30-03CB-B243-A91E-F0774C58E853}"/>
              </a:ext>
            </a:extLst>
          </p:cNvPr>
          <p:cNvSpPr>
            <a:spLocks noGrp="1"/>
          </p:cNvSpPr>
          <p:nvPr>
            <p:ph type="sldNum" sz="quarter" idx="12"/>
          </p:nvPr>
        </p:nvSpPr>
        <p:spPr/>
        <p:txBody>
          <a:bodyPr/>
          <a:lstStyle/>
          <a:p>
            <a:fld id="{38B0462B-9830-344C-8437-14AD32812430}" type="slidenum">
              <a:rPr lang="sv-SE" smtClean="0"/>
              <a:t>‹#›</a:t>
            </a:fld>
            <a:endParaRPr lang="sv-SE"/>
          </a:p>
        </p:txBody>
      </p:sp>
    </p:spTree>
    <p:extLst>
      <p:ext uri="{BB962C8B-B14F-4D97-AF65-F5344CB8AC3E}">
        <p14:creationId xmlns:p14="http://schemas.microsoft.com/office/powerpoint/2010/main" val="341673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B16EDC3-0E45-6343-A7FD-CE846690B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ABD1DCD-B69E-D14F-8D04-7399AEEDE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dirty="0"/>
              <a:t>Redigera format för bakgrundstext
Nivå två
Nivå tre
Nivå fyra
Nivå fem</a:t>
            </a:r>
          </a:p>
        </p:txBody>
      </p:sp>
      <p:sp>
        <p:nvSpPr>
          <p:cNvPr id="4" name="Platshållare för datum 3">
            <a:extLst>
              <a:ext uri="{FF2B5EF4-FFF2-40B4-BE49-F238E27FC236}">
                <a16:creationId xmlns:a16="http://schemas.microsoft.com/office/drawing/2014/main" id="{90C4ED00-AFB8-C24F-97EA-28A10AE50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103A5-A26F-4648-BF42-9294227DCF54}" type="datetime1">
              <a:rPr lang="sv-SE" smtClean="0"/>
              <a:t>2023-03-29</a:t>
            </a:fld>
            <a:endParaRPr lang="sv-SE"/>
          </a:p>
        </p:txBody>
      </p:sp>
      <p:sp>
        <p:nvSpPr>
          <p:cNvPr id="5" name="Platshållare för sidfot 4">
            <a:extLst>
              <a:ext uri="{FF2B5EF4-FFF2-40B4-BE49-F238E27FC236}">
                <a16:creationId xmlns:a16="http://schemas.microsoft.com/office/drawing/2014/main" id="{B8DD31C5-9EB2-1743-9E25-D5F8F6034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0B650CB-8836-8542-80A4-65AF8CCFC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0462B-9830-344C-8437-14AD32812430}" type="slidenum">
              <a:rPr lang="sv-SE" smtClean="0"/>
              <a:t>‹#›</a:t>
            </a:fld>
            <a:endParaRPr lang="sv-SE"/>
          </a:p>
        </p:txBody>
      </p:sp>
      <p:pic>
        <p:nvPicPr>
          <p:cNvPr id="7" name="Bildobjekt 6">
            <a:extLst>
              <a:ext uri="{FF2B5EF4-FFF2-40B4-BE49-F238E27FC236}">
                <a16:creationId xmlns:a16="http://schemas.microsoft.com/office/drawing/2014/main" id="{119E53CA-FA51-4965-9874-0F7AD1DDD0C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7141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D61EBA-1F71-40F5-8F29-1FAC6B947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3DAB312-D3F3-470E-B468-0A2A8CAB6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E233C2-0418-4BF0-8588-9555CABFF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A1AF5-4FE5-41BA-85D0-D1F97BA26E7A}" type="datetime1">
              <a:rPr lang="sv-SE" smtClean="0"/>
              <a:t>2023-03-29</a:t>
            </a:fld>
            <a:endParaRPr lang="sv-SE"/>
          </a:p>
        </p:txBody>
      </p:sp>
      <p:sp>
        <p:nvSpPr>
          <p:cNvPr id="5" name="Platshållare för sidfot 4">
            <a:extLst>
              <a:ext uri="{FF2B5EF4-FFF2-40B4-BE49-F238E27FC236}">
                <a16:creationId xmlns:a16="http://schemas.microsoft.com/office/drawing/2014/main" id="{98672851-77E1-4202-BD58-8F0B11362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277804E-E19B-4401-8808-74AD73289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A2DDB-A6C2-41A2-859E-9B89387CA728}" type="slidenum">
              <a:rPr lang="sv-SE" smtClean="0"/>
              <a:t>‹#›</a:t>
            </a:fld>
            <a:endParaRPr lang="sv-SE"/>
          </a:p>
        </p:txBody>
      </p:sp>
    </p:spTree>
    <p:extLst>
      <p:ext uri="{BB962C8B-B14F-4D97-AF65-F5344CB8AC3E}">
        <p14:creationId xmlns:p14="http://schemas.microsoft.com/office/powerpoint/2010/main" val="35605337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jpeg"/><Relationship Id="rId18" Type="http://schemas.openxmlformats.org/officeDocument/2006/relationships/image" Target="../media/image18.tiff"/><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tiff"/><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1</a:t>
            </a:fld>
            <a:endParaRPr lang="sv-SE"/>
          </a:p>
        </p:txBody>
      </p:sp>
      <p:pic>
        <p:nvPicPr>
          <p:cNvPr id="3" name="Bildobjekt 2">
            <a:extLst>
              <a:ext uri="{FF2B5EF4-FFF2-40B4-BE49-F238E27FC236}">
                <a16:creationId xmlns:a16="http://schemas.microsoft.com/office/drawing/2014/main" id="{E8DC21ED-1C8A-4A84-B3BD-424E1CE309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0413" y="1312476"/>
            <a:ext cx="4418453" cy="4233047"/>
          </a:xfrm>
          <a:prstGeom prst="rect">
            <a:avLst/>
          </a:prstGeom>
        </p:spPr>
      </p:pic>
    </p:spTree>
    <p:extLst>
      <p:ext uri="{BB962C8B-B14F-4D97-AF65-F5344CB8AC3E}">
        <p14:creationId xmlns:p14="http://schemas.microsoft.com/office/powerpoint/2010/main" val="390718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86153"/>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10</a:t>
            </a:fld>
            <a:endParaRPr lang="sv-SE"/>
          </a:p>
        </p:txBody>
      </p:sp>
      <p:grpSp>
        <p:nvGrpSpPr>
          <p:cNvPr id="13" name="Grupp 12">
            <a:extLst>
              <a:ext uri="{FF2B5EF4-FFF2-40B4-BE49-F238E27FC236}">
                <a16:creationId xmlns:a16="http://schemas.microsoft.com/office/drawing/2014/main" id="{3E1236EF-C486-4E2A-AE7A-15A65931569A}"/>
              </a:ext>
            </a:extLst>
          </p:cNvPr>
          <p:cNvGrpSpPr/>
          <p:nvPr/>
        </p:nvGrpSpPr>
        <p:grpSpPr>
          <a:xfrm>
            <a:off x="1375661" y="550446"/>
            <a:ext cx="9441899" cy="5035561"/>
            <a:chOff x="1408878" y="550446"/>
            <a:chExt cx="9441899" cy="5035561"/>
          </a:xfrm>
        </p:grpSpPr>
        <p:pic>
          <p:nvPicPr>
            <p:cNvPr id="6" name="Bildobjekt 5">
              <a:extLst>
                <a:ext uri="{FF2B5EF4-FFF2-40B4-BE49-F238E27FC236}">
                  <a16:creationId xmlns:a16="http://schemas.microsoft.com/office/drawing/2014/main" id="{1AEBD5A9-BB8F-4B1F-A7FB-EE994D829B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8878" y="550446"/>
              <a:ext cx="3772429" cy="2515566"/>
            </a:xfrm>
            <a:prstGeom prst="rect">
              <a:avLst/>
            </a:prstGeom>
          </p:spPr>
        </p:pic>
        <p:pic>
          <p:nvPicPr>
            <p:cNvPr id="15" name="Bildobjekt 14">
              <a:extLst>
                <a:ext uri="{FF2B5EF4-FFF2-40B4-BE49-F238E27FC236}">
                  <a16:creationId xmlns:a16="http://schemas.microsoft.com/office/drawing/2014/main" id="{0A202CBA-78A0-4EA7-A5D1-5076BF03DF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1713" y="550447"/>
              <a:ext cx="3899064" cy="2600010"/>
            </a:xfrm>
            <a:prstGeom prst="rect">
              <a:avLst/>
            </a:prstGeom>
          </p:spPr>
        </p:pic>
        <p:pic>
          <p:nvPicPr>
            <p:cNvPr id="16" name="Bildobjekt 15">
              <a:extLst>
                <a:ext uri="{FF2B5EF4-FFF2-40B4-BE49-F238E27FC236}">
                  <a16:creationId xmlns:a16="http://schemas.microsoft.com/office/drawing/2014/main" id="{19739C64-9EC4-448E-8A3D-A6DBCB0B77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12713" y="3066012"/>
              <a:ext cx="3145295" cy="2507650"/>
            </a:xfrm>
            <a:prstGeom prst="rect">
              <a:avLst/>
            </a:prstGeom>
          </p:spPr>
        </p:pic>
        <p:grpSp>
          <p:nvGrpSpPr>
            <p:cNvPr id="12" name="Grupp 11">
              <a:extLst>
                <a:ext uri="{FF2B5EF4-FFF2-40B4-BE49-F238E27FC236}">
                  <a16:creationId xmlns:a16="http://schemas.microsoft.com/office/drawing/2014/main" id="{D3799B84-5508-4F3F-8DB8-45FBBD89A1E2}"/>
                </a:ext>
              </a:extLst>
            </p:cNvPr>
            <p:cNvGrpSpPr/>
            <p:nvPr/>
          </p:nvGrpSpPr>
          <p:grpSpPr>
            <a:xfrm>
              <a:off x="4554173" y="550447"/>
              <a:ext cx="3153486" cy="5031125"/>
              <a:chOff x="4554173" y="550447"/>
              <a:chExt cx="3153486" cy="5031125"/>
            </a:xfrm>
          </p:grpSpPr>
          <p:pic>
            <p:nvPicPr>
              <p:cNvPr id="17" name="Bildobjekt 16">
                <a:extLst>
                  <a:ext uri="{FF2B5EF4-FFF2-40B4-BE49-F238E27FC236}">
                    <a16:creationId xmlns:a16="http://schemas.microsoft.com/office/drawing/2014/main" id="{AFBB143A-50DA-4E8B-84ED-B889EE0259D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58008" y="550447"/>
                <a:ext cx="3149651" cy="2520000"/>
              </a:xfrm>
              <a:prstGeom prst="rect">
                <a:avLst/>
              </a:prstGeom>
            </p:spPr>
          </p:pic>
          <p:pic>
            <p:nvPicPr>
              <p:cNvPr id="4" name="Bildobjekt 3">
                <a:extLst>
                  <a:ext uri="{FF2B5EF4-FFF2-40B4-BE49-F238E27FC236}">
                    <a16:creationId xmlns:a16="http://schemas.microsoft.com/office/drawing/2014/main" id="{D64AB223-5D42-431E-818B-C7ADEFD4AEC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54173" y="3058096"/>
                <a:ext cx="3153486" cy="2523476"/>
              </a:xfrm>
              <a:prstGeom prst="rect">
                <a:avLst/>
              </a:prstGeom>
            </p:spPr>
          </p:pic>
        </p:grpSp>
        <p:pic>
          <p:nvPicPr>
            <p:cNvPr id="11" name="Bildobjekt 10">
              <a:extLst>
                <a:ext uri="{FF2B5EF4-FFF2-40B4-BE49-F238E27FC236}">
                  <a16:creationId xmlns:a16="http://schemas.microsoft.com/office/drawing/2014/main" id="{D7017CA8-8C4E-4886-9E9A-3999D3553F1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04172" y="3066007"/>
              <a:ext cx="3142051" cy="2520000"/>
            </a:xfrm>
            <a:prstGeom prst="rect">
              <a:avLst/>
            </a:prstGeom>
          </p:spPr>
        </p:pic>
      </p:grpSp>
    </p:spTree>
    <p:extLst>
      <p:ext uri="{BB962C8B-B14F-4D97-AF65-F5344CB8AC3E}">
        <p14:creationId xmlns:p14="http://schemas.microsoft.com/office/powerpoint/2010/main" val="301432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11</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Krisvis fem delar</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2277547"/>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Allt friluftsliv bidrar till en stärkt hemberedskap. Vandring, paddling, skidåkning, långfärdsskridskor, även Skogsmulle.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Men för enkelhetens skull har vi valt att dela upp Krisvis i fem områden:</a:t>
            </a:r>
          </a:p>
          <a:p>
            <a:endParaRPr lang="sv-S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endParaRPr lang="sv-SE" sz="1400" dirty="0">
              <a:latin typeface="Arial" panose="020B0604020202020204" pitchFamily="34" charset="0"/>
              <a:cs typeface="Arial" panose="020B0604020202020204" pitchFamily="34" charset="0"/>
            </a:endParaRPr>
          </a:p>
        </p:txBody>
      </p:sp>
      <p:grpSp>
        <p:nvGrpSpPr>
          <p:cNvPr id="4" name="Grupp 3">
            <a:extLst>
              <a:ext uri="{FF2B5EF4-FFF2-40B4-BE49-F238E27FC236}">
                <a16:creationId xmlns:a16="http://schemas.microsoft.com/office/drawing/2014/main" id="{CD13C6F5-3DA1-4A87-B588-E8F4A3551F1A}"/>
              </a:ext>
            </a:extLst>
          </p:cNvPr>
          <p:cNvGrpSpPr/>
          <p:nvPr/>
        </p:nvGrpSpPr>
        <p:grpSpPr>
          <a:xfrm>
            <a:off x="3005203" y="3485007"/>
            <a:ext cx="6168715" cy="2831338"/>
            <a:chOff x="3005203" y="3380788"/>
            <a:chExt cx="6168715" cy="2831338"/>
          </a:xfrm>
        </p:grpSpPr>
        <p:pic>
          <p:nvPicPr>
            <p:cNvPr id="7" name="Bildobjekt 6">
              <a:extLst>
                <a:ext uri="{FF2B5EF4-FFF2-40B4-BE49-F238E27FC236}">
                  <a16:creationId xmlns:a16="http://schemas.microsoft.com/office/drawing/2014/main" id="{661B6D22-EC9A-4B11-A007-9B8D2C5DED2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5203" y="3380788"/>
              <a:ext cx="6168715" cy="2831338"/>
            </a:xfrm>
            <a:prstGeom prst="rect">
              <a:avLst/>
            </a:prstGeom>
          </p:spPr>
        </p:pic>
        <p:sp>
          <p:nvSpPr>
            <p:cNvPr id="3" name="Rektangel 2">
              <a:extLst>
                <a:ext uri="{FF2B5EF4-FFF2-40B4-BE49-F238E27FC236}">
                  <a16:creationId xmlns:a16="http://schemas.microsoft.com/office/drawing/2014/main" id="{281D99CA-0F9C-402A-BE76-3EE4CD1C5C0A}"/>
                </a:ext>
              </a:extLst>
            </p:cNvPr>
            <p:cNvSpPr/>
            <p:nvPr/>
          </p:nvSpPr>
          <p:spPr>
            <a:xfrm>
              <a:off x="3759200" y="4858327"/>
              <a:ext cx="4627418" cy="877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 name="Grupp 10">
            <a:extLst>
              <a:ext uri="{FF2B5EF4-FFF2-40B4-BE49-F238E27FC236}">
                <a16:creationId xmlns:a16="http://schemas.microsoft.com/office/drawing/2014/main" id="{8EE61C80-C044-490E-ACF6-BF9D717A8850}"/>
              </a:ext>
            </a:extLst>
          </p:cNvPr>
          <p:cNvGrpSpPr/>
          <p:nvPr/>
        </p:nvGrpSpPr>
        <p:grpSpPr>
          <a:xfrm>
            <a:off x="3005203" y="3485007"/>
            <a:ext cx="6168715" cy="2831338"/>
            <a:chOff x="3005203" y="3380788"/>
            <a:chExt cx="6168715" cy="2831338"/>
          </a:xfrm>
        </p:grpSpPr>
        <p:pic>
          <p:nvPicPr>
            <p:cNvPr id="12" name="Bildobjekt 11">
              <a:extLst>
                <a:ext uri="{FF2B5EF4-FFF2-40B4-BE49-F238E27FC236}">
                  <a16:creationId xmlns:a16="http://schemas.microsoft.com/office/drawing/2014/main" id="{64464CBB-5C78-4122-9F1A-D7B0246AD76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5203" y="3380788"/>
              <a:ext cx="6168715" cy="2831338"/>
            </a:xfrm>
            <a:prstGeom prst="rect">
              <a:avLst/>
            </a:prstGeom>
          </p:spPr>
        </p:pic>
        <p:sp>
          <p:nvSpPr>
            <p:cNvPr id="13" name="Rektangel 12">
              <a:extLst>
                <a:ext uri="{FF2B5EF4-FFF2-40B4-BE49-F238E27FC236}">
                  <a16:creationId xmlns:a16="http://schemas.microsoft.com/office/drawing/2014/main" id="{D6C9EB30-FAFC-4571-9A5A-87590010317F}"/>
                </a:ext>
              </a:extLst>
            </p:cNvPr>
            <p:cNvSpPr/>
            <p:nvPr/>
          </p:nvSpPr>
          <p:spPr>
            <a:xfrm>
              <a:off x="4877866" y="4858327"/>
              <a:ext cx="3508752" cy="877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3357293E-C664-4FB9-A74B-4B2684691382}"/>
              </a:ext>
            </a:extLst>
          </p:cNvPr>
          <p:cNvGrpSpPr/>
          <p:nvPr/>
        </p:nvGrpSpPr>
        <p:grpSpPr>
          <a:xfrm>
            <a:off x="3005203" y="3485007"/>
            <a:ext cx="6168715" cy="2831338"/>
            <a:chOff x="2938927" y="3328411"/>
            <a:chExt cx="6168715" cy="2831338"/>
          </a:xfrm>
        </p:grpSpPr>
        <p:pic>
          <p:nvPicPr>
            <p:cNvPr id="16" name="Bildobjekt 15">
              <a:extLst>
                <a:ext uri="{FF2B5EF4-FFF2-40B4-BE49-F238E27FC236}">
                  <a16:creationId xmlns:a16="http://schemas.microsoft.com/office/drawing/2014/main" id="{607C4417-3C9C-45CA-8AAB-93AA133045C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38927" y="3328411"/>
              <a:ext cx="6168715" cy="2831338"/>
            </a:xfrm>
            <a:prstGeom prst="rect">
              <a:avLst/>
            </a:prstGeom>
          </p:spPr>
        </p:pic>
        <p:sp>
          <p:nvSpPr>
            <p:cNvPr id="17" name="Rektangel 16">
              <a:extLst>
                <a:ext uri="{FF2B5EF4-FFF2-40B4-BE49-F238E27FC236}">
                  <a16:creationId xmlns:a16="http://schemas.microsoft.com/office/drawing/2014/main" id="{846FC802-D743-4679-A1DB-F66102613F0D}"/>
                </a:ext>
              </a:extLst>
            </p:cNvPr>
            <p:cNvSpPr/>
            <p:nvPr/>
          </p:nvSpPr>
          <p:spPr>
            <a:xfrm>
              <a:off x="5483946" y="4781201"/>
              <a:ext cx="2789937" cy="877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 name="Grupp 4">
            <a:extLst>
              <a:ext uri="{FF2B5EF4-FFF2-40B4-BE49-F238E27FC236}">
                <a16:creationId xmlns:a16="http://schemas.microsoft.com/office/drawing/2014/main" id="{077000A6-A4A9-4CD4-815C-A78046597A12}"/>
              </a:ext>
            </a:extLst>
          </p:cNvPr>
          <p:cNvGrpSpPr/>
          <p:nvPr/>
        </p:nvGrpSpPr>
        <p:grpSpPr>
          <a:xfrm>
            <a:off x="3005203" y="3485007"/>
            <a:ext cx="6168715" cy="2831338"/>
            <a:chOff x="3005203" y="3394719"/>
            <a:chExt cx="6168715" cy="2831338"/>
          </a:xfrm>
        </p:grpSpPr>
        <p:pic>
          <p:nvPicPr>
            <p:cNvPr id="20" name="Bildobjekt 19">
              <a:extLst>
                <a:ext uri="{FF2B5EF4-FFF2-40B4-BE49-F238E27FC236}">
                  <a16:creationId xmlns:a16="http://schemas.microsoft.com/office/drawing/2014/main" id="{B49E3AB5-DAF4-434D-8859-2D8DA76BFE8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5203" y="3394719"/>
              <a:ext cx="6168715" cy="2831338"/>
            </a:xfrm>
            <a:prstGeom prst="rect">
              <a:avLst/>
            </a:prstGeom>
          </p:spPr>
        </p:pic>
        <p:sp>
          <p:nvSpPr>
            <p:cNvPr id="21" name="Rektangel 20">
              <a:extLst>
                <a:ext uri="{FF2B5EF4-FFF2-40B4-BE49-F238E27FC236}">
                  <a16:creationId xmlns:a16="http://schemas.microsoft.com/office/drawing/2014/main" id="{5F7A8733-E039-43F7-8026-470CE5B6C8E1}"/>
                </a:ext>
              </a:extLst>
            </p:cNvPr>
            <p:cNvSpPr/>
            <p:nvPr/>
          </p:nvSpPr>
          <p:spPr>
            <a:xfrm>
              <a:off x="6382327" y="4847509"/>
              <a:ext cx="1957832" cy="877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4" name="Grupp 23">
            <a:extLst>
              <a:ext uri="{FF2B5EF4-FFF2-40B4-BE49-F238E27FC236}">
                <a16:creationId xmlns:a16="http://schemas.microsoft.com/office/drawing/2014/main" id="{833E4F2F-9205-4EC0-96DD-D3AA6B996810}"/>
              </a:ext>
            </a:extLst>
          </p:cNvPr>
          <p:cNvGrpSpPr/>
          <p:nvPr/>
        </p:nvGrpSpPr>
        <p:grpSpPr>
          <a:xfrm>
            <a:off x="3005203" y="3485007"/>
            <a:ext cx="6168715" cy="2831338"/>
            <a:chOff x="3005203" y="3394719"/>
            <a:chExt cx="6168715" cy="2831338"/>
          </a:xfrm>
        </p:grpSpPr>
        <p:pic>
          <p:nvPicPr>
            <p:cNvPr id="25" name="Bildobjekt 24">
              <a:extLst>
                <a:ext uri="{FF2B5EF4-FFF2-40B4-BE49-F238E27FC236}">
                  <a16:creationId xmlns:a16="http://schemas.microsoft.com/office/drawing/2014/main" id="{4764C76B-E5C4-458B-8CF8-0C886108D4E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5203" y="3394719"/>
              <a:ext cx="6168715" cy="2831338"/>
            </a:xfrm>
            <a:prstGeom prst="rect">
              <a:avLst/>
            </a:prstGeom>
          </p:spPr>
        </p:pic>
        <p:sp>
          <p:nvSpPr>
            <p:cNvPr id="26" name="Rektangel 25">
              <a:extLst>
                <a:ext uri="{FF2B5EF4-FFF2-40B4-BE49-F238E27FC236}">
                  <a16:creationId xmlns:a16="http://schemas.microsoft.com/office/drawing/2014/main" id="{594EFAD5-ABF5-454F-AE50-D78177BDA021}"/>
                </a:ext>
              </a:extLst>
            </p:cNvPr>
            <p:cNvSpPr/>
            <p:nvPr/>
          </p:nvSpPr>
          <p:spPr>
            <a:xfrm>
              <a:off x="7261587" y="4847509"/>
              <a:ext cx="1078572" cy="877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29" name="Bildobjekt 28">
            <a:extLst>
              <a:ext uri="{FF2B5EF4-FFF2-40B4-BE49-F238E27FC236}">
                <a16:creationId xmlns:a16="http://schemas.microsoft.com/office/drawing/2014/main" id="{38C814FF-40AF-4FD5-AF86-A7F018C468D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5203" y="3485007"/>
            <a:ext cx="6168715" cy="2831338"/>
          </a:xfrm>
          <a:prstGeom prst="rect">
            <a:avLst/>
          </a:prstGeom>
        </p:spPr>
      </p:pic>
    </p:spTree>
    <p:extLst>
      <p:ext uri="{BB962C8B-B14F-4D97-AF65-F5344CB8AC3E}">
        <p14:creationId xmlns:p14="http://schemas.microsoft.com/office/powerpoint/2010/main" val="35565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12</a:t>
            </a:fld>
            <a:endParaRPr lang="sv-SE"/>
          </a:p>
        </p:txBody>
      </p:sp>
      <p:pic>
        <p:nvPicPr>
          <p:cNvPr id="9" name="Bildobjekt 8">
            <a:extLst>
              <a:ext uri="{FF2B5EF4-FFF2-40B4-BE49-F238E27FC236}">
                <a16:creationId xmlns:a16="http://schemas.microsoft.com/office/drawing/2014/main" id="{8EC1D373-6F88-43DD-A481-421142EFBC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628" y="1627628"/>
            <a:ext cx="3602743" cy="3602743"/>
          </a:xfrm>
          <a:prstGeom prst="rect">
            <a:avLst/>
          </a:prstGeom>
        </p:spPr>
      </p:pic>
    </p:spTree>
    <p:extLst>
      <p:ext uri="{BB962C8B-B14F-4D97-AF65-F5344CB8AC3E}">
        <p14:creationId xmlns:p14="http://schemas.microsoft.com/office/powerpoint/2010/main" val="282571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13</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Mat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1" y="1847074"/>
            <a:ext cx="7920000" cy="172354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I Krisvis handlar mat-delen både om att ha tillgång till mat och att kunna tillreda maten. </a:t>
            </a:r>
          </a:p>
          <a:p>
            <a:endParaRPr lang="sv-S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endParaRPr lang="sv-SE" sz="1400" dirty="0">
              <a:latin typeface="Arial" panose="020B0604020202020204" pitchFamily="34" charset="0"/>
              <a:cs typeface="Arial" panose="020B0604020202020204" pitchFamily="34" charset="0"/>
            </a:endParaRPr>
          </a:p>
        </p:txBody>
      </p:sp>
      <p:pic>
        <p:nvPicPr>
          <p:cNvPr id="9" name="Bildobjekt 8">
            <a:extLst>
              <a:ext uri="{FF2B5EF4-FFF2-40B4-BE49-F238E27FC236}">
                <a16:creationId xmlns:a16="http://schemas.microsoft.com/office/drawing/2014/main" id="{CB8F590C-6288-4F7F-95DE-9EEBF3F53C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2925376"/>
            <a:ext cx="7920000" cy="3149498"/>
          </a:xfrm>
          <a:prstGeom prst="rect">
            <a:avLst/>
          </a:prstGeom>
        </p:spPr>
      </p:pic>
    </p:spTree>
    <p:extLst>
      <p:ext uri="{BB962C8B-B14F-4D97-AF65-F5344CB8AC3E}">
        <p14:creationId xmlns:p14="http://schemas.microsoft.com/office/powerpoint/2010/main" val="209591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14</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Mat - planera ett matförråd</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369331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Ett </a:t>
            </a:r>
            <a:r>
              <a:rPr lang="sv-SE" dirty="0" err="1">
                <a:latin typeface="Arial" panose="020B0604020202020204" pitchFamily="34" charset="0"/>
                <a:cs typeface="Arial" panose="020B0604020202020204" pitchFamily="34" charset="0"/>
              </a:rPr>
              <a:t>krisvist</a:t>
            </a:r>
            <a:r>
              <a:rPr lang="sv-SE" dirty="0">
                <a:latin typeface="Arial" panose="020B0604020202020204" pitchFamily="34" charset="0"/>
                <a:cs typeface="Arial" panose="020B0604020202020204" pitchFamily="34" charset="0"/>
              </a:rPr>
              <a:t> matförråd innehåller hållbar mat som:</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Kan förvaras i rumstemperatur.</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Är energirik.</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Kan ätas som den är eller tillagas snabbt utan stora mängder vatten.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Egentligen krävs inte några speciella varor. Visst går det att fylla skafferiet med frystorkade färdigrätter, men det går lika bra att bunkra upp med extra pasta, bönor, soppor, konserver och gryner. Köp lite extra av det du brukar äta.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Ditt matförråd behöver, precis som ditt medicinskåp, anpassas efter dig och andra i hushållet. Äter någon specialkost, har någon allergier, hur varierad behöver kosten vara, finns det små barn eller finns det husdjur i ditt hem? </a:t>
            </a:r>
          </a:p>
        </p:txBody>
      </p:sp>
    </p:spTree>
    <p:extLst>
      <p:ext uri="{BB962C8B-B14F-4D97-AF65-F5344CB8AC3E}">
        <p14:creationId xmlns:p14="http://schemas.microsoft.com/office/powerpoint/2010/main" val="352764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15</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Exempel på bra mat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4524315"/>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Potatis, kål, morötter, ägg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Bröd med lång hållbarhet, till exempel tortilla, hårt bröd, kex, skorpor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Mjukost, messmör och andra pålägg på tub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Havredryck, sojadryck, torrmjölkspulver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Matolja, hårdost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Snabbpasta, ris, gryn, potatismospulver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Färdigkokta linser, bönor, grönsaker, hummus på burk</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Krossade tomater att till exempel koka pasta i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Konserver med köttfärssås, makrill, ravioli, laxbullar, kokt kött, soppor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Fruktkräm, sylt, marmelad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Färdig blåbärs- och nyponsoppa, juice eller annan dryck som håller i rumstemperatur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Kaffe, te, choklad</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Energibars, honung, mandlar, nötter, </a:t>
            </a:r>
            <a:r>
              <a:rPr lang="sv-SE" dirty="0" err="1">
                <a:latin typeface="Arial" panose="020B0604020202020204" pitchFamily="34" charset="0"/>
                <a:cs typeface="Arial" panose="020B0604020202020204" pitchFamily="34" charset="0"/>
              </a:rPr>
              <a:t>nötsmör</a:t>
            </a:r>
            <a:r>
              <a:rPr lang="sv-SE" dirty="0">
                <a:latin typeface="Arial" panose="020B0604020202020204" pitchFamily="34" charset="0"/>
                <a:cs typeface="Arial" panose="020B0604020202020204" pitchFamily="34" charset="0"/>
              </a:rPr>
              <a:t>, frön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07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16</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Att tillaga maten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286232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För att tillaga mat utan el och ett modernt kök krävs någon form av friluftskök eller en öppen eld.</a:t>
            </a:r>
          </a:p>
          <a:p>
            <a:endParaRPr lang="en-US"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Vid val av friluftskök finns två viktiga frågor att svara på: Hur många personer är ni och vilket bränsle vill ni använda?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Tänk på brandrisken!</a:t>
            </a:r>
          </a:p>
          <a:p>
            <a:endParaRPr lang="en-US"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91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17</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Öva och förbered dig  – hur har du gjort?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2585323"/>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För många är just mat en viktig del av friluftslivet. Ett bra sätt att öva sig och bli lite mer krisvis är att bjuda med vänner och familj ut i naturen och bjuda på en lunch eller middag. </a:t>
            </a:r>
          </a:p>
          <a:p>
            <a:r>
              <a:rPr lang="sv-SE" dirty="0">
                <a:latin typeface="Arial" panose="020B0604020202020204" pitchFamily="34" charset="0"/>
                <a:cs typeface="Arial" panose="020B0604020202020204" pitchFamily="34" charset="0"/>
              </a:rPr>
              <a:t>Laga maten tillsammans över antingen en öppen eld eller på ett friluftskök.</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634AB7B2-1CB7-4E5D-91C5-B3439D0AD4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3220782"/>
            <a:ext cx="7920000" cy="2847340"/>
          </a:xfrm>
          <a:prstGeom prst="rect">
            <a:avLst/>
          </a:prstGeom>
        </p:spPr>
      </p:pic>
    </p:spTree>
    <p:extLst>
      <p:ext uri="{BB962C8B-B14F-4D97-AF65-F5344CB8AC3E}">
        <p14:creationId xmlns:p14="http://schemas.microsoft.com/office/powerpoint/2010/main" val="399276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18</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273919" y="1122412"/>
            <a:ext cx="6166696" cy="584775"/>
          </a:xfrm>
          <a:prstGeom prst="rect">
            <a:avLst/>
          </a:prstGeom>
          <a:noFill/>
        </p:spPr>
        <p:txBody>
          <a:bodyPr wrap="square" rtlCol="0">
            <a:spAutoFit/>
          </a:bodyPr>
          <a:lstStyle/>
          <a:p>
            <a:r>
              <a:rPr lang="sv-SE" sz="3200" dirty="0">
                <a:solidFill>
                  <a:schemeClr val="accent1"/>
                </a:solidFill>
              </a:rPr>
              <a:t>Reflektera</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273920" y="1847074"/>
            <a:ext cx="8436342" cy="2031325"/>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En och en eller tillsammans med personen närmast dig. Hur ser det ut för dig, vad har du förberett för mat och hur kan du tillaga den? </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20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19</a:t>
            </a:fld>
            <a:endParaRPr lang="sv-SE"/>
          </a:p>
        </p:txBody>
      </p:sp>
      <p:pic>
        <p:nvPicPr>
          <p:cNvPr id="7" name="Bildobjekt 6">
            <a:extLst>
              <a:ext uri="{FF2B5EF4-FFF2-40B4-BE49-F238E27FC236}">
                <a16:creationId xmlns:a16="http://schemas.microsoft.com/office/drawing/2014/main" id="{C3A06FEF-F054-43E7-9619-F3C191059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628" y="1627628"/>
            <a:ext cx="3602743" cy="3602743"/>
          </a:xfrm>
          <a:prstGeom prst="rect">
            <a:avLst/>
          </a:prstGeom>
        </p:spPr>
      </p:pic>
    </p:spTree>
    <p:extLst>
      <p:ext uri="{BB962C8B-B14F-4D97-AF65-F5344CB8AC3E}">
        <p14:creationId xmlns:p14="http://schemas.microsoft.com/office/powerpoint/2010/main" val="88333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C8A716B-41F0-F74A-91B1-276F21346A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4000" y="5033656"/>
            <a:ext cx="3006896" cy="1471544"/>
          </a:xfrm>
          <a:prstGeom prst="rect">
            <a:avLst/>
          </a:prstGeom>
        </p:spPr>
      </p:pic>
      <p:sp>
        <p:nvSpPr>
          <p:cNvPr id="10" name="textruta 9">
            <a:extLst>
              <a:ext uri="{FF2B5EF4-FFF2-40B4-BE49-F238E27FC236}">
                <a16:creationId xmlns:a16="http://schemas.microsoft.com/office/drawing/2014/main" id="{2D4DCD5D-AD4C-2C46-AD4E-C2172A236029}"/>
              </a:ext>
            </a:extLst>
          </p:cNvPr>
          <p:cNvSpPr txBox="1"/>
          <p:nvPr/>
        </p:nvSpPr>
        <p:spPr>
          <a:xfrm>
            <a:off x="905353" y="3152001"/>
            <a:ext cx="1038249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0" b="1" i="0" u="none" strike="noStrike" kern="1200" cap="none" spc="-150" normalizeH="0" baseline="0" noProof="0">
                <a:ln>
                  <a:noFill/>
                </a:ln>
                <a:solidFill>
                  <a:prstClr val="white"/>
                </a:solidFill>
                <a:effectLst/>
                <a:uLnTx/>
                <a:uFillTx/>
                <a:latin typeface="News Gothic MT" panose="020B0503020103020203" pitchFamily="34" charset="0"/>
                <a:ea typeface="+mn-ea"/>
                <a:cs typeface="+mn-cs"/>
              </a:rPr>
              <a:t>Vårt stolta bidrag till ett bättre Sverige.</a:t>
            </a:r>
            <a:endParaRPr kumimoji="0" lang="sv-SE" sz="3000" b="1" i="0" u="none" strike="noStrike" kern="1200" cap="none" spc="-150" normalizeH="0" baseline="0" noProof="0">
              <a:ln>
                <a:noFill/>
              </a:ln>
              <a:solidFill>
                <a:prstClr val="black"/>
              </a:solidFill>
              <a:effectLst/>
              <a:uLnTx/>
              <a:uFillTx/>
              <a:latin typeface="News Gothic MT" panose="020B0503020103020203" pitchFamily="34" charset="0"/>
              <a:ea typeface="+mn-ea"/>
              <a:cs typeface="+mn-cs"/>
            </a:endParaRPr>
          </a:p>
        </p:txBody>
      </p:sp>
      <p:cxnSp>
        <p:nvCxnSpPr>
          <p:cNvPr id="11" name="Rak 10">
            <a:extLst>
              <a:ext uri="{FF2B5EF4-FFF2-40B4-BE49-F238E27FC236}">
                <a16:creationId xmlns:a16="http://schemas.microsoft.com/office/drawing/2014/main" id="{DE225C5C-2A71-3448-977B-3205B14B3493}"/>
              </a:ext>
            </a:extLst>
          </p:cNvPr>
          <p:cNvCxnSpPr>
            <a:cxnSpLocks/>
          </p:cNvCxnSpPr>
          <p:nvPr/>
        </p:nvCxnSpPr>
        <p:spPr>
          <a:xfrm>
            <a:off x="5623649" y="4678216"/>
            <a:ext cx="94257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6B2397EF-A606-8C45-8E87-E77B1E937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0000" y="180001"/>
            <a:ext cx="2957862" cy="1623804"/>
          </a:xfrm>
          <a:prstGeom prst="rect">
            <a:avLst/>
          </a:prstGeom>
        </p:spPr>
      </p:pic>
      <p:pic>
        <p:nvPicPr>
          <p:cNvPr id="13" name="Bildobjekt 12">
            <a:extLst>
              <a:ext uri="{FF2B5EF4-FFF2-40B4-BE49-F238E27FC236}">
                <a16:creationId xmlns:a16="http://schemas.microsoft.com/office/drawing/2014/main" id="{7011AC78-CB77-2B41-A19B-8EAD980700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2000" y="180000"/>
            <a:ext cx="2989791" cy="1641793"/>
          </a:xfrm>
          <a:prstGeom prst="rect">
            <a:avLst/>
          </a:prstGeom>
        </p:spPr>
      </p:pic>
      <p:pic>
        <p:nvPicPr>
          <p:cNvPr id="14" name="Bildobjekt 13">
            <a:extLst>
              <a:ext uri="{FF2B5EF4-FFF2-40B4-BE49-F238E27FC236}">
                <a16:creationId xmlns:a16="http://schemas.microsoft.com/office/drawing/2014/main" id="{1575E04C-5A03-1143-B4C4-182F07E530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7"/>
          <a:stretch/>
        </p:blipFill>
        <p:spPr>
          <a:xfrm>
            <a:off x="6082400" y="180001"/>
            <a:ext cx="2970196" cy="1630396"/>
          </a:xfrm>
          <a:prstGeom prst="rect">
            <a:avLst/>
          </a:prstGeom>
        </p:spPr>
      </p:pic>
      <p:pic>
        <p:nvPicPr>
          <p:cNvPr id="15" name="Bildobjekt 14">
            <a:extLst>
              <a:ext uri="{FF2B5EF4-FFF2-40B4-BE49-F238E27FC236}">
                <a16:creationId xmlns:a16="http://schemas.microsoft.com/office/drawing/2014/main" id="{CC1B03E9-4876-784A-82E3-68467ED0BF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a:stretch/>
        </p:blipFill>
        <p:spPr>
          <a:xfrm>
            <a:off x="9052594" y="179999"/>
            <a:ext cx="2952002" cy="1623599"/>
          </a:xfrm>
          <a:prstGeom prst="rect">
            <a:avLst/>
          </a:prstGeom>
        </p:spPr>
      </p:pic>
      <p:pic>
        <p:nvPicPr>
          <p:cNvPr id="16" name="Bildobjekt 15">
            <a:extLst>
              <a:ext uri="{FF2B5EF4-FFF2-40B4-BE49-F238E27FC236}">
                <a16:creationId xmlns:a16="http://schemas.microsoft.com/office/drawing/2014/main" id="{A1501822-905B-DB4C-89FD-ADBE95C4B5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0273" y="1800000"/>
            <a:ext cx="2951662" cy="1625401"/>
          </a:xfrm>
          <a:prstGeom prst="rect">
            <a:avLst/>
          </a:prstGeom>
        </p:spPr>
      </p:pic>
      <p:pic>
        <p:nvPicPr>
          <p:cNvPr id="17" name="Bildobjekt 16">
            <a:extLst>
              <a:ext uri="{FF2B5EF4-FFF2-40B4-BE49-F238E27FC236}">
                <a16:creationId xmlns:a16="http://schemas.microsoft.com/office/drawing/2014/main" id="{AAC4396F-57B9-2B45-8EE3-7A9FA3032C6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30737" y="1800000"/>
            <a:ext cx="3057383" cy="1669376"/>
          </a:xfrm>
          <a:prstGeom prst="rect">
            <a:avLst/>
          </a:prstGeom>
        </p:spPr>
      </p:pic>
      <p:pic>
        <p:nvPicPr>
          <p:cNvPr id="19" name="Bildobjekt 18">
            <a:extLst>
              <a:ext uri="{FF2B5EF4-FFF2-40B4-BE49-F238E27FC236}">
                <a16:creationId xmlns:a16="http://schemas.microsoft.com/office/drawing/2014/main" id="{88BDDB81-8A11-3346-B21C-C89630BC1A4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
          <a:stretch/>
        </p:blipFill>
        <p:spPr>
          <a:xfrm>
            <a:off x="9054000" y="1809427"/>
            <a:ext cx="2948996" cy="1622765"/>
          </a:xfrm>
          <a:prstGeom prst="rect">
            <a:avLst/>
          </a:prstGeom>
        </p:spPr>
      </p:pic>
      <p:pic>
        <p:nvPicPr>
          <p:cNvPr id="20" name="Bildobjekt 19">
            <a:extLst>
              <a:ext uri="{FF2B5EF4-FFF2-40B4-BE49-F238E27FC236}">
                <a16:creationId xmlns:a16="http://schemas.microsoft.com/office/drawing/2014/main" id="{77E501C7-F70F-6148-A1D4-664E5C1E7F3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80000" y="5058001"/>
            <a:ext cx="2953096" cy="1447199"/>
          </a:xfrm>
          <a:prstGeom prst="rect">
            <a:avLst/>
          </a:prstGeom>
        </p:spPr>
      </p:pic>
      <p:pic>
        <p:nvPicPr>
          <p:cNvPr id="21" name="Bildobjekt 20">
            <a:extLst>
              <a:ext uri="{FF2B5EF4-FFF2-40B4-BE49-F238E27FC236}">
                <a16:creationId xmlns:a16="http://schemas.microsoft.com/office/drawing/2014/main" id="{359526A0-9934-8146-9F13-8BE46C43D5A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302"/>
          <a:stretch/>
        </p:blipFill>
        <p:spPr>
          <a:xfrm>
            <a:off x="3130738" y="5058001"/>
            <a:ext cx="2954282" cy="1447199"/>
          </a:xfrm>
          <a:prstGeom prst="rect">
            <a:avLst/>
          </a:prstGeom>
        </p:spPr>
      </p:pic>
      <p:pic>
        <p:nvPicPr>
          <p:cNvPr id="22" name="Bildobjekt 21">
            <a:extLst>
              <a:ext uri="{FF2B5EF4-FFF2-40B4-BE49-F238E27FC236}">
                <a16:creationId xmlns:a16="http://schemas.microsoft.com/office/drawing/2014/main" id="{CDD26C47-FF41-054E-890F-4E323F183DB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2"/>
          <a:stretch/>
        </p:blipFill>
        <p:spPr>
          <a:xfrm>
            <a:off x="9054000" y="5058563"/>
            <a:ext cx="2946705" cy="1447199"/>
          </a:xfrm>
          <a:prstGeom prst="rect">
            <a:avLst/>
          </a:prstGeom>
        </p:spPr>
      </p:pic>
      <p:pic>
        <p:nvPicPr>
          <p:cNvPr id="24" name="Bildobjekt 23">
            <a:extLst>
              <a:ext uri="{FF2B5EF4-FFF2-40B4-BE49-F238E27FC236}">
                <a16:creationId xmlns:a16="http://schemas.microsoft.com/office/drawing/2014/main" id="{16480106-75DD-A546-8F70-DC1769C393D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80000" y="3420399"/>
            <a:ext cx="2994190" cy="1641429"/>
          </a:xfrm>
          <a:prstGeom prst="rect">
            <a:avLst/>
          </a:prstGeom>
        </p:spPr>
      </p:pic>
      <p:pic>
        <p:nvPicPr>
          <p:cNvPr id="25" name="Bildobjekt 24">
            <a:extLst>
              <a:ext uri="{FF2B5EF4-FFF2-40B4-BE49-F238E27FC236}">
                <a16:creationId xmlns:a16="http://schemas.microsoft.com/office/drawing/2014/main" id="{DC3CB487-2A6F-0442-A9A0-7980B03B9C5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132000" y="3420000"/>
            <a:ext cx="2963926" cy="1638606"/>
          </a:xfrm>
          <a:prstGeom prst="rect">
            <a:avLst/>
          </a:prstGeom>
        </p:spPr>
      </p:pic>
      <p:pic>
        <p:nvPicPr>
          <p:cNvPr id="26" name="Bildobjekt 25">
            <a:extLst>
              <a:ext uri="{FF2B5EF4-FFF2-40B4-BE49-F238E27FC236}">
                <a16:creationId xmlns:a16="http://schemas.microsoft.com/office/drawing/2014/main" id="{14EF46C1-1625-E34B-824C-8D9809F21DC6}"/>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54"/>
          <a:stretch/>
        </p:blipFill>
        <p:spPr>
          <a:xfrm>
            <a:off x="9053999" y="3420399"/>
            <a:ext cx="2946705" cy="1649093"/>
          </a:xfrm>
          <a:prstGeom prst="rect">
            <a:avLst/>
          </a:prstGeom>
        </p:spPr>
      </p:pic>
      <p:pic>
        <p:nvPicPr>
          <p:cNvPr id="27" name="Bildobjekt 26">
            <a:extLst>
              <a:ext uri="{FF2B5EF4-FFF2-40B4-BE49-F238E27FC236}">
                <a16:creationId xmlns:a16="http://schemas.microsoft.com/office/drawing/2014/main" id="{AEF38B69-8FF7-A34E-A2C0-C24066703D0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525110" y="5886000"/>
            <a:ext cx="1481740" cy="390340"/>
          </a:xfrm>
          <a:prstGeom prst="rect">
            <a:avLst/>
          </a:prstGeom>
        </p:spPr>
      </p:pic>
      <p:pic>
        <p:nvPicPr>
          <p:cNvPr id="30" name="Bildobjekt 29">
            <a:extLst>
              <a:ext uri="{FF2B5EF4-FFF2-40B4-BE49-F238E27FC236}">
                <a16:creationId xmlns:a16="http://schemas.microsoft.com/office/drawing/2014/main" id="{C13D6915-0C4A-1741-9534-A34ED21F9851}"/>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6094499" y="1796777"/>
            <a:ext cx="2959243" cy="1649417"/>
          </a:xfrm>
          <a:prstGeom prst="rect">
            <a:avLst/>
          </a:prstGeom>
        </p:spPr>
      </p:pic>
      <p:pic>
        <p:nvPicPr>
          <p:cNvPr id="23" name="Bildobjekt 22">
            <a:extLst>
              <a:ext uri="{FF2B5EF4-FFF2-40B4-BE49-F238E27FC236}">
                <a16:creationId xmlns:a16="http://schemas.microsoft.com/office/drawing/2014/main" id="{C975AF6F-48DC-3A4A-91F9-D112D58700B9}"/>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084000" y="3420000"/>
            <a:ext cx="2974425" cy="1649492"/>
          </a:xfrm>
          <a:prstGeom prst="rect">
            <a:avLst/>
          </a:prstGeom>
        </p:spPr>
      </p:pic>
      <p:sp>
        <p:nvSpPr>
          <p:cNvPr id="3" name="Rektangel 2">
            <a:extLst>
              <a:ext uri="{FF2B5EF4-FFF2-40B4-BE49-F238E27FC236}">
                <a16:creationId xmlns:a16="http://schemas.microsoft.com/office/drawing/2014/main" id="{A40BB3C3-A14C-46F0-AC0C-08F4D4AA162E}"/>
              </a:ext>
            </a:extLst>
          </p:cNvPr>
          <p:cNvSpPr/>
          <p:nvPr/>
        </p:nvSpPr>
        <p:spPr>
          <a:xfrm>
            <a:off x="3130739" y="1630392"/>
            <a:ext cx="5864092" cy="3442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2000"/>
              </a:spcAft>
            </a:pPr>
            <a:endParaRPr lang="sv-SE" sz="2800" b="1" dirty="0">
              <a:solidFill>
                <a:schemeClr val="bg1"/>
              </a:solidFill>
              <a:latin typeface="News Gothic LT Std Black" panose="020B0604030503020204" pitchFamily="34" charset="77"/>
            </a:endParaRPr>
          </a:p>
          <a:p>
            <a:pPr algn="ctr">
              <a:lnSpc>
                <a:spcPts val="2200"/>
              </a:lnSpc>
              <a:spcAft>
                <a:spcPts val="2000"/>
              </a:spcAft>
            </a:pPr>
            <a:r>
              <a:rPr lang="sv-SE" sz="2800" b="1" dirty="0">
                <a:solidFill>
                  <a:schemeClr val="bg1"/>
                </a:solidFill>
                <a:latin typeface="News Gothic LT Std Black" panose="020B0604030503020204" pitchFamily="34" charset="77"/>
              </a:rPr>
              <a:t>116 000 medlemmar över hela Sverige</a:t>
            </a:r>
          </a:p>
          <a:p>
            <a:pPr algn="ctr">
              <a:lnSpc>
                <a:spcPts val="2200"/>
              </a:lnSpc>
              <a:spcAft>
                <a:spcPts val="2000"/>
              </a:spcAft>
            </a:pPr>
            <a:r>
              <a:rPr lang="sv-SE" sz="2800" b="1" dirty="0">
                <a:solidFill>
                  <a:schemeClr val="bg1"/>
                </a:solidFill>
                <a:latin typeface="News Gothic LT Std Black" panose="020B0604030503020204" pitchFamily="34" charset="77"/>
              </a:rPr>
              <a:t>I toppen av Sifos årliga anseendeundersökning</a:t>
            </a:r>
          </a:p>
          <a:p>
            <a:pPr algn="ctr">
              <a:lnSpc>
                <a:spcPts val="2200"/>
              </a:lnSpc>
              <a:spcAft>
                <a:spcPts val="2000"/>
              </a:spcAft>
            </a:pPr>
            <a:r>
              <a:rPr lang="sv-SE" sz="2800" b="1" dirty="0">
                <a:solidFill>
                  <a:schemeClr val="bg1"/>
                </a:solidFill>
                <a:latin typeface="News Gothic LT Std Black" panose="020B0604030503020204" pitchFamily="34" charset="77"/>
              </a:rPr>
              <a:t>11 miljoner aktivitetstimmar</a:t>
            </a:r>
          </a:p>
          <a:p>
            <a:pPr algn="ctr">
              <a:lnSpc>
                <a:spcPts val="2200"/>
              </a:lnSpc>
              <a:spcAft>
                <a:spcPts val="2000"/>
              </a:spcAft>
            </a:pPr>
            <a:r>
              <a:rPr lang="sv-SE" sz="2800" b="1" dirty="0">
                <a:solidFill>
                  <a:schemeClr val="bg1"/>
                </a:solidFill>
                <a:latin typeface="News Gothic LT Std Black" panose="020B0604030503020204" pitchFamily="34" charset="77"/>
              </a:rPr>
              <a:t>8 000 ideella ledare</a:t>
            </a:r>
          </a:p>
          <a:p>
            <a:pPr algn="ctr">
              <a:lnSpc>
                <a:spcPts val="2200"/>
              </a:lnSpc>
              <a:spcAft>
                <a:spcPts val="2000"/>
              </a:spcAft>
            </a:pPr>
            <a:r>
              <a:rPr lang="sv-SE" sz="2800" b="1" dirty="0">
                <a:solidFill>
                  <a:schemeClr val="bg1"/>
                </a:solidFill>
                <a:latin typeface="News Gothic LT Std Black" panose="020B0604030503020204" pitchFamily="34" charset="77"/>
              </a:rPr>
              <a:t>300 lokalavdelningar</a:t>
            </a:r>
          </a:p>
          <a:p>
            <a:pPr marL="285750" indent="-285750" algn="ctr">
              <a:lnSpc>
                <a:spcPts val="2200"/>
              </a:lnSpc>
              <a:spcAft>
                <a:spcPts val="2000"/>
              </a:spcAft>
              <a:buFont typeface="Arial" panose="020B0604020202020204" pitchFamily="34" charset="0"/>
              <a:buChar char="•"/>
            </a:pPr>
            <a:endParaRPr lang="sv-SE" b="1" dirty="0">
              <a:latin typeface="Georgia" panose="02040502050405020303" pitchFamily="18" charset="0"/>
            </a:endParaRPr>
          </a:p>
        </p:txBody>
      </p:sp>
    </p:spTree>
    <p:extLst>
      <p:ext uri="{BB962C8B-B14F-4D97-AF65-F5344CB8AC3E}">
        <p14:creationId xmlns:p14="http://schemas.microsoft.com/office/powerpoint/2010/main" val="107621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20</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Vatten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3139321"/>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Rent dricksvatten är livsavgörande.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Vattnet i kranen kan snabbt ta slut. Det är därför viktigt att ha en vattenreserv. </a:t>
            </a:r>
          </a:p>
          <a:p>
            <a:r>
              <a:rPr lang="sv-SE" dirty="0">
                <a:latin typeface="Arial" panose="020B0604020202020204" pitchFamily="34" charset="0"/>
                <a:cs typeface="Arial" panose="020B0604020202020204" pitchFamily="34" charset="0"/>
              </a:rPr>
              <a:t>En människa behöver dricka två till tre liter vatten om dagen. </a:t>
            </a:r>
          </a:p>
          <a:p>
            <a:r>
              <a:rPr lang="sv-SE" dirty="0">
                <a:latin typeface="Arial" panose="020B0604020202020204" pitchFamily="34" charset="0"/>
                <a:cs typeface="Arial" panose="020B0604020202020204" pitchFamily="34" charset="0"/>
              </a:rPr>
              <a:t>Räkna därför med att vi behöver tre till fem liter vatten om dagen för att täcka in dricksvatten, matlagning och bashygien. Vid till exempel amning och fysiskt ansträngande aktivitet kan den dubbla mängden vatten behövas.</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För att ha tillgång till rent vatten behöver vi dels kunna lagra vatten på ett säkert </a:t>
            </a:r>
            <a:r>
              <a:rPr lang="sv-SE">
                <a:latin typeface="Arial" panose="020B0604020202020204" pitchFamily="34" charset="0"/>
                <a:cs typeface="Arial" panose="020B0604020202020204" pitchFamily="34" charset="0"/>
              </a:rPr>
              <a:t>sätt och dels </a:t>
            </a:r>
            <a:r>
              <a:rPr lang="sv-SE" dirty="0">
                <a:latin typeface="Arial" panose="020B0604020202020204" pitchFamily="34" charset="0"/>
                <a:cs typeface="Arial" panose="020B0604020202020204" pitchFamily="34" charset="0"/>
              </a:rPr>
              <a:t>kunna rena vatten.</a:t>
            </a:r>
          </a:p>
        </p:txBody>
      </p:sp>
    </p:spTree>
    <p:extLst>
      <p:ext uri="{BB962C8B-B14F-4D97-AF65-F5344CB8AC3E}">
        <p14:creationId xmlns:p14="http://schemas.microsoft.com/office/powerpoint/2010/main" val="329865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21</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Att lagra vatten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6468437" cy="2585323"/>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Räkna med 3 – 5 liter vatten per person och dag i ditt hushåll.</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Gör så här: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    Använd väl rengjorda flaskor och dunkar.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    Fyll dunkar och flaskor med rent vatten av bra kvalité.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    Förvara dunkar och flaskor mörkt och svalt.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Du kan även lagra vatten i din frys.</a:t>
            </a: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721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22</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Hur länge håller lagrat vatten?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1200329"/>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Svårt att säga. Beror bland annat på:</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Vad hade vattnet för kvalitet från början?</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Vad förvaras vattnet i?</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Hur förvaras vattnet, mörkt och svalt?</a:t>
            </a:r>
          </a:p>
        </p:txBody>
      </p:sp>
      <p:pic>
        <p:nvPicPr>
          <p:cNvPr id="7" name="Bildobjekt 6">
            <a:extLst>
              <a:ext uri="{FF2B5EF4-FFF2-40B4-BE49-F238E27FC236}">
                <a16:creationId xmlns:a16="http://schemas.microsoft.com/office/drawing/2014/main" id="{EAFD21A1-D9FA-4CF8-B4C9-99FD25B8B6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3356574"/>
            <a:ext cx="7920000" cy="2836270"/>
          </a:xfrm>
          <a:prstGeom prst="rect">
            <a:avLst/>
          </a:prstGeom>
        </p:spPr>
      </p:pic>
    </p:spTree>
    <p:extLst>
      <p:ext uri="{BB962C8B-B14F-4D97-AF65-F5344CB8AC3E}">
        <p14:creationId xmlns:p14="http://schemas.microsoft.com/office/powerpoint/2010/main" val="172683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23</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13375"/>
            <a:ext cx="7920000" cy="584775"/>
          </a:xfrm>
          <a:prstGeom prst="rect">
            <a:avLst/>
          </a:prstGeom>
          <a:noFill/>
        </p:spPr>
        <p:txBody>
          <a:bodyPr wrap="square" rtlCol="0">
            <a:spAutoFit/>
          </a:bodyPr>
          <a:lstStyle/>
          <a:p>
            <a:r>
              <a:rPr lang="sv-SE" sz="3200" dirty="0">
                <a:solidFill>
                  <a:schemeClr val="accent1"/>
                </a:solidFill>
              </a:rPr>
              <a:t>Att rena vatten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38037"/>
            <a:ext cx="7920000" cy="286232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Koka ditt vatten! </a:t>
            </a:r>
          </a:p>
          <a:p>
            <a:r>
              <a:rPr lang="sv-SE" dirty="0">
                <a:latin typeface="Arial" panose="020B0604020202020204" pitchFamily="34" charset="0"/>
                <a:cs typeface="Arial" panose="020B0604020202020204" pitchFamily="34" charset="0"/>
              </a:rPr>
              <a:t>Är du osäker på ditt vattens kvalitet börja alltid med att koka vattnet.</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Om du tar ditt vatten utomhus ska du se till att ta vatten som rinner eller </a:t>
            </a:r>
          </a:p>
          <a:p>
            <a:r>
              <a:rPr lang="sv-SE" dirty="0">
                <a:latin typeface="Arial" panose="020B0604020202020204" pitchFamily="34" charset="0"/>
                <a:cs typeface="Arial" panose="020B0604020202020204" pitchFamily="34" charset="0"/>
              </a:rPr>
              <a:t>ta vattnet långt ut från stranden.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När vatten kokas ska det kokas med stora kraftiga bubblor. </a:t>
            </a:r>
          </a:p>
          <a:p>
            <a:r>
              <a:rPr lang="sv-SE" dirty="0">
                <a:latin typeface="Arial" panose="020B0604020202020204" pitchFamily="34" charset="0"/>
                <a:cs typeface="Arial" panose="020B0604020202020204" pitchFamily="34" charset="0"/>
              </a:rPr>
              <a:t>Då dör bakterier, parasiter och virus. </a:t>
            </a: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2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24</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49571"/>
            <a:ext cx="7920000" cy="584775"/>
          </a:xfrm>
          <a:prstGeom prst="rect">
            <a:avLst/>
          </a:prstGeom>
          <a:noFill/>
        </p:spPr>
        <p:txBody>
          <a:bodyPr wrap="square" rtlCol="0">
            <a:spAutoFit/>
          </a:bodyPr>
          <a:lstStyle/>
          <a:p>
            <a:r>
              <a:rPr lang="sv-SE" sz="3200" dirty="0">
                <a:solidFill>
                  <a:schemeClr val="accent1"/>
                </a:solidFill>
              </a:rPr>
              <a:t>Andra sätt att få rent dricksvatten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74233"/>
            <a:ext cx="7920000" cy="1200329"/>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Det finns även olika typer av reningsfilter, tabletter och ultravioletta </a:t>
            </a:r>
          </a:p>
          <a:p>
            <a:r>
              <a:rPr lang="sv-SE" dirty="0">
                <a:latin typeface="Arial" panose="020B0604020202020204" pitchFamily="34" charset="0"/>
                <a:cs typeface="Arial" panose="020B0604020202020204" pitchFamily="34" charset="0"/>
              </a:rPr>
              <a:t>ljusstrålar för att rena vatten.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Denna typ av rening fungerar mycket bra, men kräver extra inköp. </a:t>
            </a:r>
          </a:p>
        </p:txBody>
      </p:sp>
    </p:spTree>
    <p:extLst>
      <p:ext uri="{BB962C8B-B14F-4D97-AF65-F5344CB8AC3E}">
        <p14:creationId xmlns:p14="http://schemas.microsoft.com/office/powerpoint/2010/main" val="219796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25</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49571"/>
            <a:ext cx="7920000" cy="584775"/>
          </a:xfrm>
          <a:prstGeom prst="rect">
            <a:avLst/>
          </a:prstGeom>
          <a:noFill/>
        </p:spPr>
        <p:txBody>
          <a:bodyPr wrap="square" rtlCol="0">
            <a:spAutoFit/>
          </a:bodyPr>
          <a:lstStyle/>
          <a:p>
            <a:r>
              <a:rPr lang="sv-SE" sz="3200" dirty="0">
                <a:solidFill>
                  <a:schemeClr val="accent1"/>
                </a:solidFill>
              </a:rPr>
              <a:t>Andra sätt att få rent dricksvatten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74233"/>
            <a:ext cx="7920000" cy="1200329"/>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Det finns även olika typer av reningsfilter, tabletter och ultravioletta </a:t>
            </a:r>
          </a:p>
          <a:p>
            <a:r>
              <a:rPr lang="sv-SE" dirty="0">
                <a:latin typeface="Arial" panose="020B0604020202020204" pitchFamily="34" charset="0"/>
                <a:cs typeface="Arial" panose="020B0604020202020204" pitchFamily="34" charset="0"/>
              </a:rPr>
              <a:t>ljusstrålar för att rena vatten.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Denna typ av rening fungerar mycket bra, men kräver extra inköp. </a:t>
            </a:r>
          </a:p>
        </p:txBody>
      </p:sp>
      <p:sp>
        <p:nvSpPr>
          <p:cNvPr id="3" name="Rektangel 2">
            <a:extLst>
              <a:ext uri="{FF2B5EF4-FFF2-40B4-BE49-F238E27FC236}">
                <a16:creationId xmlns:a16="http://schemas.microsoft.com/office/drawing/2014/main" id="{5377B9E2-E2E3-40E8-BFCD-8AC0575DB3DB}"/>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B5A80429-60C7-49A3-A805-8A50491BA603}"/>
              </a:ext>
            </a:extLst>
          </p:cNvPr>
          <p:cNvGrpSpPr/>
          <p:nvPr/>
        </p:nvGrpSpPr>
        <p:grpSpPr>
          <a:xfrm>
            <a:off x="1386927" y="357529"/>
            <a:ext cx="8994385" cy="6107229"/>
            <a:chOff x="1386927" y="357529"/>
            <a:chExt cx="8994385" cy="6107229"/>
          </a:xfrm>
        </p:grpSpPr>
        <p:grpSp>
          <p:nvGrpSpPr>
            <p:cNvPr id="7" name="Grupp 6">
              <a:extLst>
                <a:ext uri="{FF2B5EF4-FFF2-40B4-BE49-F238E27FC236}">
                  <a16:creationId xmlns:a16="http://schemas.microsoft.com/office/drawing/2014/main" id="{77A98F65-30DE-4A45-A1F6-08B6644A4088}"/>
                </a:ext>
              </a:extLst>
            </p:cNvPr>
            <p:cNvGrpSpPr/>
            <p:nvPr/>
          </p:nvGrpSpPr>
          <p:grpSpPr>
            <a:xfrm>
              <a:off x="1386927" y="357529"/>
              <a:ext cx="8994385" cy="6107229"/>
              <a:chOff x="2109458" y="398356"/>
              <a:chExt cx="8994385" cy="6107229"/>
            </a:xfrm>
          </p:grpSpPr>
          <p:sp>
            <p:nvSpPr>
              <p:cNvPr id="6" name="Rektangel 5">
                <a:extLst>
                  <a:ext uri="{FF2B5EF4-FFF2-40B4-BE49-F238E27FC236}">
                    <a16:creationId xmlns:a16="http://schemas.microsoft.com/office/drawing/2014/main" id="{E9A0BD37-9886-48C6-A74E-B43CB2F7DEA6}"/>
                  </a:ext>
                </a:extLst>
              </p:cNvPr>
              <p:cNvSpPr/>
              <p:nvPr/>
            </p:nvSpPr>
            <p:spPr>
              <a:xfrm>
                <a:off x="2109458" y="398356"/>
                <a:ext cx="8994385" cy="610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C42E538D-A816-48DF-8C77-3AACEEFD2B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933" y="551916"/>
                <a:ext cx="5652000" cy="5652000"/>
              </a:xfrm>
              <a:prstGeom prst="rect">
                <a:avLst/>
              </a:prstGeom>
            </p:spPr>
          </p:pic>
        </p:grpSp>
        <p:sp>
          <p:nvSpPr>
            <p:cNvPr id="12" name="textruta 11">
              <a:extLst>
                <a:ext uri="{FF2B5EF4-FFF2-40B4-BE49-F238E27FC236}">
                  <a16:creationId xmlns:a16="http://schemas.microsoft.com/office/drawing/2014/main" id="{101018B2-FE50-45B7-B172-01EDA1A184D5}"/>
                </a:ext>
              </a:extLst>
            </p:cNvPr>
            <p:cNvSpPr txBox="1"/>
            <p:nvPr/>
          </p:nvSpPr>
          <p:spPr>
            <a:xfrm>
              <a:off x="7023060" y="3087978"/>
              <a:ext cx="1501245" cy="369332"/>
            </a:xfrm>
            <a:prstGeom prst="rect">
              <a:avLst/>
            </a:prstGeom>
            <a:noFill/>
          </p:spPr>
          <p:txBody>
            <a:bodyPr wrap="none" rtlCol="0">
              <a:spAutoFit/>
            </a:bodyPr>
            <a:lstStyle/>
            <a:p>
              <a:r>
                <a:rPr lang="sv-SE" dirty="0" err="1">
                  <a:latin typeface="Arial" panose="020B0604020202020204" pitchFamily="34" charset="0"/>
                  <a:cs typeface="Arial" panose="020B0604020202020204" pitchFamily="34" charset="0"/>
                </a:rPr>
                <a:t>Vattenrenare</a:t>
              </a:r>
              <a:endParaRPr lang="sv-SE"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7288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26</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40513"/>
            <a:ext cx="7920000" cy="584775"/>
          </a:xfrm>
          <a:prstGeom prst="rect">
            <a:avLst/>
          </a:prstGeom>
          <a:noFill/>
        </p:spPr>
        <p:txBody>
          <a:bodyPr wrap="square" rtlCol="0">
            <a:spAutoFit/>
          </a:bodyPr>
          <a:lstStyle/>
          <a:p>
            <a:r>
              <a:rPr lang="sv-SE" sz="3200" dirty="0">
                <a:solidFill>
                  <a:schemeClr val="accent1"/>
                </a:solidFill>
              </a:rPr>
              <a:t>Öva och förbered dig  – hur har du gjort?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65175"/>
            <a:ext cx="7920000" cy="286232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Lär dig hantera ditt friluftskök och öva på att koka vatten. Hur lång tid tar det att få vattnet att koka?</a:t>
            </a:r>
          </a:p>
          <a:p>
            <a:r>
              <a:rPr lang="sv-SE" dirty="0">
                <a:latin typeface="Arial" panose="020B0604020202020204" pitchFamily="34" charset="0"/>
                <a:cs typeface="Arial" panose="020B0604020202020204" pitchFamily="34" charset="0"/>
              </a:rPr>
              <a:t>Hur länge kommer du få koka vatten för att det ska räcka till hela hushållet?</a:t>
            </a:r>
          </a:p>
          <a:p>
            <a:r>
              <a:rPr lang="sv-SE" dirty="0">
                <a:latin typeface="Arial" panose="020B0604020202020204" pitchFamily="34" charset="0"/>
                <a:cs typeface="Arial" panose="020B0604020202020204" pitchFamily="34" charset="0"/>
              </a:rPr>
              <a:t>Har du andra sätta att rena vatten. Öva dig också på dessa sätt.</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Öva också på att förbruka så lite vatten som möjligt. Hur mycket vatten behövs för att klara det absolut mest nödvändiga?</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97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27</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58619"/>
            <a:ext cx="7920000" cy="584775"/>
          </a:xfrm>
          <a:prstGeom prst="rect">
            <a:avLst/>
          </a:prstGeom>
          <a:noFill/>
        </p:spPr>
        <p:txBody>
          <a:bodyPr wrap="square" rtlCol="0">
            <a:spAutoFit/>
          </a:bodyPr>
          <a:lstStyle/>
          <a:p>
            <a:r>
              <a:rPr lang="sv-SE" sz="3200" dirty="0">
                <a:solidFill>
                  <a:schemeClr val="accent1"/>
                </a:solidFill>
              </a:rPr>
              <a:t>Reflektera</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83281"/>
            <a:ext cx="7920000" cy="2585323"/>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En och en eller tillsammans med personen närmast dig.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Hur ser det ut för dig, har du tillgång till tillräckligt mycket rent vatten? Har du det du behöver för att kunna rena ditt vatten? </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13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28</a:t>
            </a:fld>
            <a:endParaRPr lang="sv-SE"/>
          </a:p>
        </p:txBody>
      </p:sp>
      <p:pic>
        <p:nvPicPr>
          <p:cNvPr id="7" name="Bildobjekt 6">
            <a:extLst>
              <a:ext uri="{FF2B5EF4-FFF2-40B4-BE49-F238E27FC236}">
                <a16:creationId xmlns:a16="http://schemas.microsoft.com/office/drawing/2014/main" id="{48F8F10A-218C-4BBE-8960-5FBA11E68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628" y="1627628"/>
            <a:ext cx="3602743" cy="3602743"/>
          </a:xfrm>
          <a:prstGeom prst="rect">
            <a:avLst/>
          </a:prstGeom>
        </p:spPr>
      </p:pic>
    </p:spTree>
    <p:extLst>
      <p:ext uri="{BB962C8B-B14F-4D97-AF65-F5344CB8AC3E}">
        <p14:creationId xmlns:p14="http://schemas.microsoft.com/office/powerpoint/2010/main" val="1088106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29</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13345"/>
            <a:ext cx="7920000" cy="584775"/>
          </a:xfrm>
          <a:prstGeom prst="rect">
            <a:avLst/>
          </a:prstGeom>
          <a:noFill/>
        </p:spPr>
        <p:txBody>
          <a:bodyPr wrap="square" rtlCol="0">
            <a:spAutoFit/>
          </a:bodyPr>
          <a:lstStyle/>
          <a:p>
            <a:r>
              <a:rPr lang="sv-SE" sz="3200" dirty="0">
                <a:solidFill>
                  <a:schemeClr val="accent1"/>
                </a:solidFill>
              </a:rPr>
              <a:t>Värme</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38007"/>
            <a:ext cx="7920000" cy="2308324"/>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Försvinner uppvärmningen av våra hem blir det snabbt kallt under vintermånaderna. </a:t>
            </a:r>
          </a:p>
          <a:p>
            <a:r>
              <a:rPr lang="sv-SE" dirty="0">
                <a:latin typeface="Arial" panose="020B0604020202020204" pitchFamily="34" charset="0"/>
                <a:cs typeface="Arial" panose="020B0604020202020204" pitchFamily="34" charset="0"/>
              </a:rPr>
              <a:t>Blir vi nedkylda blir vi mindre rörliga och tänker sämre. Därför är det viktigt att kunna hålla sig varm i en kris.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69FE8EA6-A878-4EDE-8CC3-F4F1B1E3C3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3195869"/>
            <a:ext cx="7920000" cy="3018482"/>
          </a:xfrm>
          <a:prstGeom prst="rect">
            <a:avLst/>
          </a:prstGeom>
        </p:spPr>
      </p:pic>
    </p:spTree>
    <p:extLst>
      <p:ext uri="{BB962C8B-B14F-4D97-AF65-F5344CB8AC3E}">
        <p14:creationId xmlns:p14="http://schemas.microsoft.com/office/powerpoint/2010/main" val="68031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0040E1B-AEBE-3248-8EA1-08F08A998C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
          <a:stretch/>
        </p:blipFill>
        <p:spPr>
          <a:xfrm>
            <a:off x="6132513" y="3429000"/>
            <a:ext cx="5873647" cy="3069000"/>
          </a:xfrm>
          <a:prstGeom prst="rect">
            <a:avLst/>
          </a:prstGeom>
        </p:spPr>
      </p:pic>
      <p:pic>
        <p:nvPicPr>
          <p:cNvPr id="7" name="Bildobjekt 6">
            <a:extLst>
              <a:ext uri="{FF2B5EF4-FFF2-40B4-BE49-F238E27FC236}">
                <a16:creationId xmlns:a16="http://schemas.microsoft.com/office/drawing/2014/main" id="{3D229509-FAC9-2249-B99E-61F00FDD13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270" y="179999"/>
            <a:ext cx="5960243" cy="3249001"/>
          </a:xfrm>
          <a:prstGeom prst="rect">
            <a:avLst/>
          </a:prstGeom>
        </p:spPr>
      </p:pic>
      <p:pic>
        <p:nvPicPr>
          <p:cNvPr id="15" name="Bildobjekt 14">
            <a:extLst>
              <a:ext uri="{FF2B5EF4-FFF2-40B4-BE49-F238E27FC236}">
                <a16:creationId xmlns:a16="http://schemas.microsoft.com/office/drawing/2014/main" id="{A89FD97C-D4E0-9645-AF55-E2E785B52E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
          <a:stretch/>
        </p:blipFill>
        <p:spPr>
          <a:xfrm>
            <a:off x="6132512" y="179999"/>
            <a:ext cx="5873647" cy="3249002"/>
          </a:xfrm>
          <a:prstGeom prst="rect">
            <a:avLst/>
          </a:prstGeom>
        </p:spPr>
      </p:pic>
      <p:pic>
        <p:nvPicPr>
          <p:cNvPr id="17" name="Bildobjekt 16">
            <a:extLst>
              <a:ext uri="{FF2B5EF4-FFF2-40B4-BE49-F238E27FC236}">
                <a16:creationId xmlns:a16="http://schemas.microsoft.com/office/drawing/2014/main" id="{51DCFFE6-2CA5-9843-B97A-26339CFEF5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2270" y="3429000"/>
            <a:ext cx="5959552" cy="3069000"/>
          </a:xfrm>
          <a:prstGeom prst="rect">
            <a:avLst/>
          </a:prstGeom>
        </p:spPr>
      </p:pic>
      <p:sp>
        <p:nvSpPr>
          <p:cNvPr id="9" name="Rektangel 8">
            <a:extLst>
              <a:ext uri="{FF2B5EF4-FFF2-40B4-BE49-F238E27FC236}">
                <a16:creationId xmlns:a16="http://schemas.microsoft.com/office/drawing/2014/main" id="{1E5692A8-F6B1-F54A-9682-E2F56561B461}"/>
              </a:ext>
            </a:extLst>
          </p:cNvPr>
          <p:cNvSpPr/>
          <p:nvPr/>
        </p:nvSpPr>
        <p:spPr>
          <a:xfrm>
            <a:off x="172960" y="180000"/>
            <a:ext cx="11833200" cy="631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0B32BE39-7D61-5040-8185-9EE6B8AD760D}"/>
              </a:ext>
            </a:extLst>
          </p:cNvPr>
          <p:cNvSpPr txBox="1"/>
          <p:nvPr/>
        </p:nvSpPr>
        <p:spPr>
          <a:xfrm>
            <a:off x="172960" y="6624407"/>
            <a:ext cx="4483100" cy="107722"/>
          </a:xfrm>
          <a:prstGeom prst="rect">
            <a:avLst/>
          </a:prstGeom>
          <a:noFill/>
        </p:spPr>
        <p:txBody>
          <a:bodyPr wrap="square" lIns="0" tIns="0" rIns="0" bIns="0" rtlCol="0">
            <a:spAutoFit/>
          </a:bodyPr>
          <a:lstStyle/>
          <a:p>
            <a:r>
              <a:rPr lang="sv-SE" sz="700">
                <a:solidFill>
                  <a:schemeClr val="bg2">
                    <a:lumMod val="25000"/>
                  </a:schemeClr>
                </a:solidFill>
                <a:latin typeface="Arial" panose="020B0604020202020204" pitchFamily="34" charset="0"/>
                <a:cs typeface="Arial" panose="020B0604020202020204" pitchFamily="34" charset="0"/>
              </a:rPr>
              <a:t>Riksorganisationen</a:t>
            </a:r>
          </a:p>
        </p:txBody>
      </p:sp>
      <p:pic>
        <p:nvPicPr>
          <p:cNvPr id="10" name="Bildobjekt 9">
            <a:extLst>
              <a:ext uri="{FF2B5EF4-FFF2-40B4-BE49-F238E27FC236}">
                <a16:creationId xmlns:a16="http://schemas.microsoft.com/office/drawing/2014/main" id="{D9F6FA75-13EC-9B4C-A1AD-E60CF3F6CA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25110" y="5886000"/>
            <a:ext cx="1481740" cy="390340"/>
          </a:xfrm>
          <a:prstGeom prst="rect">
            <a:avLst/>
          </a:prstGeom>
        </p:spPr>
      </p:pic>
      <p:sp>
        <p:nvSpPr>
          <p:cNvPr id="2" name="textruta 1">
            <a:extLst>
              <a:ext uri="{FF2B5EF4-FFF2-40B4-BE49-F238E27FC236}">
                <a16:creationId xmlns:a16="http://schemas.microsoft.com/office/drawing/2014/main" id="{1ED3EE01-92D3-CD4E-B128-02F8A352EBAE}"/>
              </a:ext>
            </a:extLst>
          </p:cNvPr>
          <p:cNvSpPr txBox="1"/>
          <p:nvPr/>
        </p:nvSpPr>
        <p:spPr>
          <a:xfrm>
            <a:off x="847281" y="369057"/>
            <a:ext cx="10570464" cy="5278240"/>
          </a:xfrm>
          <a:prstGeom prst="rect">
            <a:avLst/>
          </a:prstGeom>
          <a:noFill/>
        </p:spPr>
        <p:txBody>
          <a:bodyPr wrap="square" rtlCol="0">
            <a:spAutoFit/>
          </a:bodyPr>
          <a:lstStyle/>
          <a:p>
            <a:pPr algn="ctr">
              <a:lnSpc>
                <a:spcPts val="4800"/>
              </a:lnSpc>
              <a:spcAft>
                <a:spcPts val="500"/>
              </a:spcAft>
            </a:pPr>
            <a:r>
              <a:rPr lang="sv-SE" sz="3600" b="1" spc="200" dirty="0">
                <a:solidFill>
                  <a:schemeClr val="bg1"/>
                </a:solidFill>
                <a:cs typeface="Arial" panose="020B0604020202020204" pitchFamily="34" charset="0"/>
              </a:rPr>
              <a:t>Friluftsgrenar</a:t>
            </a:r>
            <a:endParaRPr lang="sv-SE" sz="3600" b="1" spc="300" dirty="0">
              <a:solidFill>
                <a:schemeClr val="bg1"/>
              </a:solidFill>
              <a:cs typeface="Arial" panose="020B0604020202020204" pitchFamily="34" charset="0"/>
            </a:endParaRPr>
          </a:p>
          <a:p>
            <a:pPr algn="ctr">
              <a:lnSpc>
                <a:spcPts val="4800"/>
              </a:lnSpc>
              <a:spcAft>
                <a:spcPts val="1000"/>
              </a:spcAft>
            </a:pPr>
            <a:r>
              <a:rPr lang="sv-SE" sz="2800" b="1" dirty="0">
                <a:solidFill>
                  <a:schemeClr val="bg1"/>
                </a:solidFill>
                <a:latin typeface="Calibri" panose="020F0502020204030204" pitchFamily="34" charset="0"/>
                <a:cs typeface="Calibri" panose="020F0502020204030204" pitchFamily="34" charset="0"/>
              </a:rPr>
              <a:t>fjällvandring / kajak / kanadensare / klättring </a:t>
            </a:r>
            <a:br>
              <a:rPr lang="sv-SE" sz="2800" b="1" dirty="0">
                <a:solidFill>
                  <a:schemeClr val="bg1"/>
                </a:solidFill>
                <a:latin typeface="Calibri" panose="020F0502020204030204" pitchFamily="34" charset="0"/>
                <a:cs typeface="Calibri" panose="020F0502020204030204" pitchFamily="34" charset="0"/>
              </a:rPr>
            </a:br>
            <a:r>
              <a:rPr lang="sv-SE" sz="2800" b="1" dirty="0">
                <a:solidFill>
                  <a:schemeClr val="bg1"/>
                </a:solidFill>
                <a:latin typeface="Calibri" panose="020F0502020204030204" pitchFamily="34" charset="0"/>
                <a:cs typeface="Calibri" panose="020F0502020204030204" pitchFamily="34" charset="0"/>
              </a:rPr>
              <a:t>/ långfärdsskridsko / längdskidor / mountainbike / </a:t>
            </a:r>
            <a:r>
              <a:rPr lang="sv-SE" sz="2800" b="1" dirty="0" err="1">
                <a:solidFill>
                  <a:schemeClr val="bg1"/>
                </a:solidFill>
                <a:latin typeface="Calibri" panose="020F0502020204030204" pitchFamily="34" charset="0"/>
                <a:cs typeface="Calibri" panose="020F0502020204030204" pitchFamily="34" charset="0"/>
              </a:rPr>
              <a:t>naturparkour</a:t>
            </a:r>
            <a:r>
              <a:rPr lang="sv-SE" sz="2800" b="1" dirty="0">
                <a:solidFill>
                  <a:schemeClr val="bg1"/>
                </a:solidFill>
                <a:latin typeface="Calibri" panose="020F0502020204030204" pitchFamily="34" charset="0"/>
                <a:cs typeface="Calibri" panose="020F0502020204030204" pitchFamily="34" charset="0"/>
              </a:rPr>
              <a:t> / skidor och snowboard / Skogsmulle och skogens värld </a:t>
            </a:r>
            <a:br>
              <a:rPr lang="sv-SE" sz="2800" b="1" dirty="0">
                <a:solidFill>
                  <a:schemeClr val="bg1"/>
                </a:solidFill>
                <a:latin typeface="Calibri" panose="020F0502020204030204" pitchFamily="34" charset="0"/>
                <a:cs typeface="Calibri" panose="020F0502020204030204" pitchFamily="34" charset="0"/>
              </a:rPr>
            </a:br>
            <a:r>
              <a:rPr lang="sv-SE" sz="2800" b="1" dirty="0">
                <a:solidFill>
                  <a:schemeClr val="bg1"/>
                </a:solidFill>
                <a:latin typeface="Calibri" panose="020F0502020204030204" pitchFamily="34" charset="0"/>
                <a:cs typeface="Calibri" panose="020F0502020204030204" pitchFamily="34" charset="0"/>
              </a:rPr>
              <a:t>/ skridsko / vandring / Vildmarksäventyr </a:t>
            </a:r>
          </a:p>
          <a:p>
            <a:pPr algn="ctr">
              <a:lnSpc>
                <a:spcPts val="4800"/>
              </a:lnSpc>
              <a:spcAft>
                <a:spcPts val="500"/>
              </a:spcAft>
            </a:pPr>
            <a:endParaRPr lang="sv-SE" sz="2800" b="1" spc="200" dirty="0">
              <a:solidFill>
                <a:schemeClr val="bg1"/>
              </a:solidFill>
              <a:latin typeface="News Gothic LT Std Light" panose="020B0304030503020204" pitchFamily="34" charset="77"/>
            </a:endParaRPr>
          </a:p>
          <a:p>
            <a:pPr algn="ctr">
              <a:lnSpc>
                <a:spcPts val="4800"/>
              </a:lnSpc>
              <a:spcAft>
                <a:spcPts val="500"/>
              </a:spcAft>
            </a:pPr>
            <a:r>
              <a:rPr lang="sv-SE" sz="3600" b="1" spc="200" dirty="0">
                <a:solidFill>
                  <a:schemeClr val="bg1"/>
                </a:solidFill>
                <a:cs typeface="Arial" panose="020B0604020202020204" pitchFamily="34" charset="0"/>
              </a:rPr>
              <a:t>Förskola och skola</a:t>
            </a:r>
          </a:p>
          <a:p>
            <a:pPr algn="ctr">
              <a:lnSpc>
                <a:spcPts val="4800"/>
              </a:lnSpc>
              <a:spcAft>
                <a:spcPts val="1000"/>
              </a:spcAft>
            </a:pPr>
            <a:r>
              <a:rPr lang="sv-SE" sz="2800" b="1" dirty="0">
                <a:solidFill>
                  <a:schemeClr val="bg1"/>
                </a:solidFill>
                <a:latin typeface="Calibri" panose="020F0502020204030204" pitchFamily="34" charset="0"/>
                <a:cs typeface="Calibri" panose="020F0502020204030204" pitchFamily="34" charset="0"/>
              </a:rPr>
              <a:t>I Ur och Skur / Skogsmulle i förskolan / Skogshjältarna</a:t>
            </a:r>
          </a:p>
        </p:txBody>
      </p:sp>
    </p:spTree>
    <p:extLst>
      <p:ext uri="{BB962C8B-B14F-4D97-AF65-F5344CB8AC3E}">
        <p14:creationId xmlns:p14="http://schemas.microsoft.com/office/powerpoint/2010/main" val="213219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30</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04301"/>
            <a:ext cx="7920000" cy="584775"/>
          </a:xfrm>
          <a:prstGeom prst="rect">
            <a:avLst/>
          </a:prstGeom>
          <a:noFill/>
        </p:spPr>
        <p:txBody>
          <a:bodyPr wrap="square" rtlCol="0">
            <a:spAutoFit/>
          </a:bodyPr>
          <a:lstStyle/>
          <a:p>
            <a:r>
              <a:rPr lang="sv-SE" sz="3200" dirty="0">
                <a:solidFill>
                  <a:schemeClr val="accent1"/>
                </a:solidFill>
              </a:rPr>
              <a:t>Hemmet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28963"/>
            <a:ext cx="7920000" cy="369331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I våra hem är det golven som först blir kalla. Lägg ut mattor, filtar, liggunderlag, och madrasser på golvet.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Se till att täta </a:t>
            </a:r>
            <a:r>
              <a:rPr lang="sv-SE" dirty="0" err="1">
                <a:latin typeface="Arial" panose="020B0604020202020204" pitchFamily="34" charset="0"/>
                <a:cs typeface="Arial" panose="020B0604020202020204" pitchFamily="34" charset="0"/>
              </a:rPr>
              <a:t>kalldrag</a:t>
            </a:r>
            <a:r>
              <a:rPr lang="sv-SE" dirty="0">
                <a:latin typeface="Arial" panose="020B0604020202020204" pitchFamily="34" charset="0"/>
                <a:cs typeface="Arial" panose="020B0604020202020204" pitchFamily="34" charset="0"/>
              </a:rPr>
              <a:t>, tillexempel fönster och dörrspringor för att hålla kvar den värme som finns i rummet.</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Stäng dörrar till de rum som inte används.</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Samla alla i hushållet i ett eller två rum.</a:t>
            </a: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Tänk på brandrisken – lämna inte en öppen spis</a:t>
            </a:r>
            <a:r>
              <a:rPr lang="sv-SE">
                <a:latin typeface="Arial" panose="020B0604020202020204" pitchFamily="34" charset="0"/>
                <a:cs typeface="Arial" panose="020B0604020202020204" pitchFamily="34" charset="0"/>
              </a:rPr>
              <a:t>, tända </a:t>
            </a:r>
            <a:r>
              <a:rPr lang="sv-SE" dirty="0">
                <a:latin typeface="Arial" panose="020B0604020202020204" pitchFamily="34" charset="0"/>
                <a:cs typeface="Arial" panose="020B0604020202020204" pitchFamily="34" charset="0"/>
              </a:rPr>
              <a:t>ljus eller gasol- eller fotogenkaminer brinnandes över natten eller om du lämnar hemmet.</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719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31</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31453"/>
            <a:ext cx="7920000" cy="584775"/>
          </a:xfrm>
          <a:prstGeom prst="rect">
            <a:avLst/>
          </a:prstGeom>
          <a:noFill/>
        </p:spPr>
        <p:txBody>
          <a:bodyPr wrap="square" rtlCol="0">
            <a:spAutoFit/>
          </a:bodyPr>
          <a:lstStyle/>
          <a:p>
            <a:r>
              <a:rPr lang="sv-SE" sz="3200" dirty="0">
                <a:solidFill>
                  <a:schemeClr val="accent1"/>
                </a:solidFill>
              </a:rPr>
              <a:t>Kläder</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56115"/>
            <a:ext cx="7920000" cy="3139321"/>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Lager på lager-principen fungerar lika bra inomhus. </a:t>
            </a:r>
          </a:p>
          <a:p>
            <a:pPr marL="285750" indent="-285750">
              <a:buFont typeface="Arial" panose="020B0604020202020204" pitchFamily="34" charset="0"/>
              <a:buChar char="•"/>
            </a:pPr>
            <a:r>
              <a:rPr lang="sv-SE" b="1" dirty="0" err="1">
                <a:latin typeface="Arial" panose="020B0604020202020204" pitchFamily="34" charset="0"/>
                <a:cs typeface="Arial" panose="020B0604020202020204" pitchFamily="34" charset="0"/>
              </a:rPr>
              <a:t>Baslager</a:t>
            </a:r>
            <a:r>
              <a:rPr lang="sv-SE" dirty="0">
                <a:latin typeface="Arial" panose="020B0604020202020204" pitchFamily="34" charset="0"/>
                <a:cs typeface="Arial" panose="020B0604020202020204" pitchFamily="34" charset="0"/>
              </a:rPr>
              <a:t>: Ett bra ullunderställ närmast kroppen är mångas favorit. </a:t>
            </a:r>
          </a:p>
          <a:p>
            <a:pPr marL="285750" indent="-285750">
              <a:buFont typeface="Arial" panose="020B0604020202020204" pitchFamily="34" charset="0"/>
              <a:buChar char="•"/>
            </a:pPr>
            <a:r>
              <a:rPr lang="sv-SE" b="1" dirty="0">
                <a:latin typeface="Arial" panose="020B0604020202020204" pitchFamily="34" charset="0"/>
                <a:cs typeface="Arial" panose="020B0604020202020204" pitchFamily="34" charset="0"/>
              </a:rPr>
              <a:t>Mellanlager</a:t>
            </a:r>
            <a:r>
              <a:rPr lang="sv-SE" dirty="0">
                <a:latin typeface="Arial" panose="020B0604020202020204" pitchFamily="34" charset="0"/>
                <a:cs typeface="Arial" panose="020B0604020202020204" pitchFamily="34" charset="0"/>
              </a:rPr>
              <a:t>: Som mellanlager används ofta ull eller syntetmaterial, exempelvis fleece. Mellanlager används för att reglera din kroppstemperatur.</a:t>
            </a:r>
          </a:p>
          <a:p>
            <a:pPr marL="285750" indent="-285750">
              <a:buFont typeface="Arial" panose="020B0604020202020204" pitchFamily="34" charset="0"/>
              <a:buChar char="•"/>
            </a:pPr>
            <a:r>
              <a:rPr lang="sv-SE" b="1" dirty="0">
                <a:latin typeface="Arial" panose="020B0604020202020204" pitchFamily="34" charset="0"/>
                <a:cs typeface="Arial" panose="020B0604020202020204" pitchFamily="34" charset="0"/>
              </a:rPr>
              <a:t>Ytterlager</a:t>
            </a:r>
            <a:r>
              <a:rPr lang="sv-SE" dirty="0">
                <a:latin typeface="Arial" panose="020B0604020202020204" pitchFamily="34" charset="0"/>
                <a:cs typeface="Arial" panose="020B0604020202020204" pitchFamily="34" charset="0"/>
              </a:rPr>
              <a:t>: Det tredje lagret kallas ofta för ytterlager, dess funktion är primärt att hålla dig torr och skydda dig från vindens nedkylande effekt.</a:t>
            </a:r>
          </a:p>
          <a:p>
            <a:pPr marL="285750" indent="-285750">
              <a:buFont typeface="Arial" panose="020B0604020202020204" pitchFamily="34" charset="0"/>
              <a:buChar char="•"/>
            </a:pPr>
            <a:r>
              <a:rPr lang="sv-SE" b="1" dirty="0">
                <a:latin typeface="Arial" panose="020B0604020202020204" pitchFamily="34" charset="0"/>
                <a:cs typeface="Arial" panose="020B0604020202020204" pitchFamily="34" charset="0"/>
              </a:rPr>
              <a:t>Förstärkningslager:</a:t>
            </a:r>
            <a:r>
              <a:rPr lang="sv-SE" dirty="0">
                <a:latin typeface="Arial" panose="020B0604020202020204" pitchFamily="34" charset="0"/>
                <a:cs typeface="Arial" panose="020B0604020202020204" pitchFamily="34" charset="0"/>
              </a:rPr>
              <a:t> Hit brukar stora dunplagg och tjockt fodrade jackor och byxor räknas.</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22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32</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13355"/>
            <a:ext cx="7920000" cy="584775"/>
          </a:xfrm>
          <a:prstGeom prst="rect">
            <a:avLst/>
          </a:prstGeom>
          <a:noFill/>
        </p:spPr>
        <p:txBody>
          <a:bodyPr wrap="square" rtlCol="0">
            <a:spAutoFit/>
          </a:bodyPr>
          <a:lstStyle/>
          <a:p>
            <a:r>
              <a:rPr lang="sv-SE" sz="3200" dirty="0" err="1">
                <a:solidFill>
                  <a:schemeClr val="accent1"/>
                </a:solidFill>
              </a:rPr>
              <a:t>MSB:s</a:t>
            </a:r>
            <a:r>
              <a:rPr lang="sv-SE" sz="3200" dirty="0">
                <a:solidFill>
                  <a:schemeClr val="accent1"/>
                </a:solidFill>
              </a:rPr>
              <a:t> checklista</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38017"/>
            <a:ext cx="7920000" cy="3693319"/>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Ullplagg</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Varma och oömma ytterkläder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Mössor, vantar, halsdukar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Filtar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Liggunderlag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Sovsäckar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Stearinljus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Värmeljus</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Tändstickor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Braständare</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Alternativ värmekälla, till exempel gasolvärmare, fotogendrivna element.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08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33</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13355"/>
            <a:ext cx="7920000" cy="584775"/>
          </a:xfrm>
          <a:prstGeom prst="rect">
            <a:avLst/>
          </a:prstGeom>
          <a:noFill/>
        </p:spPr>
        <p:txBody>
          <a:bodyPr wrap="square" rtlCol="0">
            <a:spAutoFit/>
          </a:bodyPr>
          <a:lstStyle/>
          <a:p>
            <a:r>
              <a:rPr lang="sv-SE" sz="3200" dirty="0">
                <a:solidFill>
                  <a:schemeClr val="accent1"/>
                </a:solidFill>
              </a:rPr>
              <a:t>Öva och förbered dig – hur har du gjort?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38017"/>
            <a:ext cx="7920000" cy="2585323"/>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Se över ditt hem. Vad har du tillgång till och hur behåller du värmen. </a:t>
            </a:r>
          </a:p>
          <a:p>
            <a:r>
              <a:rPr lang="sv-SE" dirty="0">
                <a:latin typeface="Arial" panose="020B0604020202020204" pitchFamily="34" charset="0"/>
                <a:cs typeface="Arial" panose="020B0604020202020204" pitchFamily="34" charset="0"/>
              </a:rPr>
              <a:t>Skapa en plan.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Hur är det med dina kläder, var har du dom? Kommer du enkelt kunna klä dig varmt om strömmen går mitt i natten?</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F42FE405-B8F5-4659-BE1D-CF74EC2602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3393478"/>
            <a:ext cx="7920000" cy="2857086"/>
          </a:xfrm>
          <a:prstGeom prst="rect">
            <a:avLst/>
          </a:prstGeom>
        </p:spPr>
      </p:pic>
    </p:spTree>
    <p:extLst>
      <p:ext uri="{BB962C8B-B14F-4D97-AF65-F5344CB8AC3E}">
        <p14:creationId xmlns:p14="http://schemas.microsoft.com/office/powerpoint/2010/main" val="5451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34</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04"/>
            <a:ext cx="7920000" cy="584775"/>
          </a:xfrm>
          <a:prstGeom prst="rect">
            <a:avLst/>
          </a:prstGeom>
          <a:noFill/>
        </p:spPr>
        <p:txBody>
          <a:bodyPr wrap="square" rtlCol="0">
            <a:spAutoFit/>
          </a:bodyPr>
          <a:lstStyle/>
          <a:p>
            <a:r>
              <a:rPr lang="sv-SE" sz="3200" dirty="0">
                <a:solidFill>
                  <a:schemeClr val="accent1"/>
                </a:solidFill>
              </a:rPr>
              <a:t>Reflektera </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66"/>
            <a:ext cx="7920000" cy="2585323"/>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En och en eller tillsammans med personen närmast dig.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Hur ser det ut för just er? Vad kan ni göra? Vad har ni för kläder och utrustning, något ni behöver komplettera?</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53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35</a:t>
            </a:fld>
            <a:endParaRPr lang="sv-SE"/>
          </a:p>
        </p:txBody>
      </p:sp>
      <p:pic>
        <p:nvPicPr>
          <p:cNvPr id="7" name="Bildobjekt 6">
            <a:extLst>
              <a:ext uri="{FF2B5EF4-FFF2-40B4-BE49-F238E27FC236}">
                <a16:creationId xmlns:a16="http://schemas.microsoft.com/office/drawing/2014/main" id="{A9F3302A-5B53-4170-9FCD-9621D61B18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628" y="1627628"/>
            <a:ext cx="3602743" cy="3602743"/>
          </a:xfrm>
          <a:prstGeom prst="rect">
            <a:avLst/>
          </a:prstGeom>
        </p:spPr>
      </p:pic>
    </p:spTree>
    <p:extLst>
      <p:ext uri="{BB962C8B-B14F-4D97-AF65-F5344CB8AC3E}">
        <p14:creationId xmlns:p14="http://schemas.microsoft.com/office/powerpoint/2010/main" val="1596422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36</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04298"/>
            <a:ext cx="7920000" cy="584775"/>
          </a:xfrm>
          <a:prstGeom prst="rect">
            <a:avLst/>
          </a:prstGeom>
          <a:noFill/>
        </p:spPr>
        <p:txBody>
          <a:bodyPr wrap="square" rtlCol="0">
            <a:spAutoFit/>
          </a:bodyPr>
          <a:lstStyle/>
          <a:p>
            <a:r>
              <a:rPr lang="sv-SE" sz="3200" dirty="0">
                <a:solidFill>
                  <a:schemeClr val="accent1"/>
                </a:solidFill>
              </a:rPr>
              <a:t>Kommunikation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28960"/>
            <a:ext cx="7920000" cy="1477328"/>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I en kris är det viktigt att du kan hålla dig informerad om vad som händer, </a:t>
            </a:r>
          </a:p>
          <a:p>
            <a:r>
              <a:rPr lang="sv-SE" dirty="0">
                <a:latin typeface="Arial" panose="020B0604020202020204" pitchFamily="34" charset="0"/>
                <a:cs typeface="Arial" panose="020B0604020202020204" pitchFamily="34" charset="0"/>
              </a:rPr>
              <a:t>vad ansvariga myndigheter gör och vad du förväntas göra.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Även att kunna komma i kontakt med anhöriga kan vara viktigt – inte minst för att minska oro. </a:t>
            </a:r>
          </a:p>
        </p:txBody>
      </p:sp>
    </p:spTree>
    <p:extLst>
      <p:ext uri="{BB962C8B-B14F-4D97-AF65-F5344CB8AC3E}">
        <p14:creationId xmlns:p14="http://schemas.microsoft.com/office/powerpoint/2010/main" val="666010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37</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273919" y="1149561"/>
            <a:ext cx="7920000" cy="584775"/>
          </a:xfrm>
          <a:prstGeom prst="rect">
            <a:avLst/>
          </a:prstGeom>
          <a:noFill/>
        </p:spPr>
        <p:txBody>
          <a:bodyPr wrap="square" rtlCol="0">
            <a:spAutoFit/>
          </a:bodyPr>
          <a:lstStyle/>
          <a:p>
            <a:r>
              <a:rPr lang="sv-SE" sz="3200" dirty="0">
                <a:solidFill>
                  <a:schemeClr val="accent1"/>
                </a:solidFill>
              </a:rPr>
              <a:t>Radio</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273920" y="1874223"/>
            <a:ext cx="7920000" cy="2031325"/>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Det enklaste sättet att ta till sig rätt information. Rykten kan snabbt spridas vid en kris – medvetet eller omedvetet.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Vev-, solcells- eller batteridriven radio.</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P4 är Sveriges beredskapskanal.  </a:t>
            </a: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265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38</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273919" y="1149561"/>
            <a:ext cx="7920000" cy="584775"/>
          </a:xfrm>
          <a:prstGeom prst="rect">
            <a:avLst/>
          </a:prstGeom>
          <a:noFill/>
        </p:spPr>
        <p:txBody>
          <a:bodyPr wrap="square" rtlCol="0">
            <a:spAutoFit/>
          </a:bodyPr>
          <a:lstStyle/>
          <a:p>
            <a:r>
              <a:rPr lang="sv-SE" sz="3200" dirty="0">
                <a:solidFill>
                  <a:schemeClr val="accent1"/>
                </a:solidFill>
              </a:rPr>
              <a:t>Radio</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273920" y="1874223"/>
            <a:ext cx="7920000" cy="2031325"/>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Det enklaste sättet att ta till sig rätt information. Rykten kan snabbt spridas vid en kris – medvetet eller omedvetet.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Vev-, solcells- eller batteridriven radio.</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P4 är Sveriges beredskapskanal.  </a:t>
            </a:r>
          </a:p>
          <a:p>
            <a:endParaRPr lang="sv-SE"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CBB212C5-FF31-48F9-9459-BBD34F01696C}"/>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7AB8DBB2-2E19-4B54-A1CF-24DE3EB7413B}"/>
              </a:ext>
            </a:extLst>
          </p:cNvPr>
          <p:cNvGrpSpPr/>
          <p:nvPr/>
        </p:nvGrpSpPr>
        <p:grpSpPr>
          <a:xfrm>
            <a:off x="1386927" y="357529"/>
            <a:ext cx="8994385" cy="6107229"/>
            <a:chOff x="1386927" y="357529"/>
            <a:chExt cx="8994385" cy="6107229"/>
          </a:xfrm>
        </p:grpSpPr>
        <p:grpSp>
          <p:nvGrpSpPr>
            <p:cNvPr id="9" name="Grupp 8">
              <a:extLst>
                <a:ext uri="{FF2B5EF4-FFF2-40B4-BE49-F238E27FC236}">
                  <a16:creationId xmlns:a16="http://schemas.microsoft.com/office/drawing/2014/main" id="{862C206D-D104-4EB0-839C-D8C6DDF2C64B}"/>
                </a:ext>
              </a:extLst>
            </p:cNvPr>
            <p:cNvGrpSpPr/>
            <p:nvPr/>
          </p:nvGrpSpPr>
          <p:grpSpPr>
            <a:xfrm>
              <a:off x="1386927" y="357529"/>
              <a:ext cx="8994385" cy="6107229"/>
              <a:chOff x="2109458" y="398356"/>
              <a:chExt cx="8994385" cy="6107229"/>
            </a:xfrm>
          </p:grpSpPr>
          <p:sp>
            <p:nvSpPr>
              <p:cNvPr id="12" name="Rektangel 11">
                <a:extLst>
                  <a:ext uri="{FF2B5EF4-FFF2-40B4-BE49-F238E27FC236}">
                    <a16:creationId xmlns:a16="http://schemas.microsoft.com/office/drawing/2014/main" id="{149ACD81-4DB0-446B-8BCA-A726F5E13C1D}"/>
                  </a:ext>
                </a:extLst>
              </p:cNvPr>
              <p:cNvSpPr/>
              <p:nvPr/>
            </p:nvSpPr>
            <p:spPr>
              <a:xfrm>
                <a:off x="2109458" y="398356"/>
                <a:ext cx="8994385" cy="610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Bildobjekt 12">
                <a:extLst>
                  <a:ext uri="{FF2B5EF4-FFF2-40B4-BE49-F238E27FC236}">
                    <a16:creationId xmlns:a16="http://schemas.microsoft.com/office/drawing/2014/main" id="{17A9C3DE-8036-426F-B448-E3185666F1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933" y="551916"/>
                <a:ext cx="5652000" cy="5652000"/>
              </a:xfrm>
              <a:prstGeom prst="rect">
                <a:avLst/>
              </a:prstGeom>
            </p:spPr>
          </p:pic>
        </p:grpSp>
        <p:sp>
          <p:nvSpPr>
            <p:cNvPr id="11" name="textruta 10">
              <a:extLst>
                <a:ext uri="{FF2B5EF4-FFF2-40B4-BE49-F238E27FC236}">
                  <a16:creationId xmlns:a16="http://schemas.microsoft.com/office/drawing/2014/main" id="{B7D5FD7C-20E0-4FC7-A073-9CB1EA26CB3B}"/>
                </a:ext>
              </a:extLst>
            </p:cNvPr>
            <p:cNvSpPr txBox="1"/>
            <p:nvPr/>
          </p:nvSpPr>
          <p:spPr>
            <a:xfrm>
              <a:off x="7698273" y="2894234"/>
              <a:ext cx="1877437" cy="1477328"/>
            </a:xfrm>
            <a:prstGeom prst="rect">
              <a:avLst/>
            </a:prstGeom>
            <a:noFill/>
          </p:spPr>
          <p:txBody>
            <a:bodyPr wrap="none" rtlCol="0">
              <a:spAutoFit/>
            </a:bodyPr>
            <a:lstStyle/>
            <a:p>
              <a:r>
                <a:rPr lang="sv-SE" dirty="0" err="1">
                  <a:latin typeface="Arial" panose="020B0604020202020204" pitchFamily="34" charset="0"/>
                  <a:cs typeface="Arial" panose="020B0604020202020204" pitchFamily="34" charset="0"/>
                </a:rPr>
                <a:t>Vevradio</a:t>
              </a:r>
              <a:r>
                <a:rPr lang="sv-SE" dirty="0">
                  <a:latin typeface="Arial" panose="020B0604020202020204" pitchFamily="34" charset="0"/>
                  <a:cs typeface="Arial" panose="020B0604020202020204" pitchFamily="34" charset="0"/>
                </a:rPr>
                <a:t> med </a:t>
              </a:r>
            </a:p>
            <a:p>
              <a:r>
                <a:rPr lang="sv-SE" dirty="0">
                  <a:latin typeface="Arial" panose="020B0604020202020204" pitchFamily="34" charset="0"/>
                  <a:cs typeface="Arial" panose="020B0604020202020204" pitchFamily="34" charset="0"/>
                </a:rPr>
                <a:t>solcellsladdning,</a:t>
              </a:r>
            </a:p>
            <a:p>
              <a:r>
                <a:rPr lang="sv-SE" dirty="0">
                  <a:latin typeface="Arial" panose="020B0604020202020204" pitchFamily="34" charset="0"/>
                  <a:cs typeface="Arial" panose="020B0604020202020204" pitchFamily="34" charset="0"/>
                </a:rPr>
                <a:t>ficklampa,</a:t>
              </a:r>
            </a:p>
            <a:p>
              <a:r>
                <a:rPr lang="sv-SE" dirty="0" err="1">
                  <a:latin typeface="Arial" panose="020B0604020202020204" pitchFamily="34" charset="0"/>
                  <a:cs typeface="Arial" panose="020B0604020202020204" pitchFamily="34" charset="0"/>
                </a:rPr>
                <a:t>powerbank</a:t>
              </a: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7163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39</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13348"/>
            <a:ext cx="7920000" cy="584775"/>
          </a:xfrm>
          <a:prstGeom prst="rect">
            <a:avLst/>
          </a:prstGeom>
          <a:noFill/>
        </p:spPr>
        <p:txBody>
          <a:bodyPr wrap="square" rtlCol="0">
            <a:spAutoFit/>
          </a:bodyPr>
          <a:lstStyle/>
          <a:p>
            <a:r>
              <a:rPr lang="sv-SE" sz="3200" dirty="0">
                <a:solidFill>
                  <a:schemeClr val="accent1"/>
                </a:solidFill>
              </a:rPr>
              <a:t>Andra informationskanaler</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38010"/>
            <a:ext cx="7920000" cy="1754326"/>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112 i nödsituation</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113 13 information om kriser och allvarliga olyckor</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Krisinformation.se – information från myndigheter</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Din kommun – flera sätt bland annat webb, informatörer, trygghetspunkter</a:t>
            </a: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63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4</a:t>
            </a:fld>
            <a:endParaRPr lang="sv-SE"/>
          </a:p>
        </p:txBody>
      </p:sp>
      <p:pic>
        <p:nvPicPr>
          <p:cNvPr id="9" name="Bildobjekt 8">
            <a:extLst>
              <a:ext uri="{FF2B5EF4-FFF2-40B4-BE49-F238E27FC236}">
                <a16:creationId xmlns:a16="http://schemas.microsoft.com/office/drawing/2014/main" id="{5D1D5F79-73C5-4BE5-B527-8DB6AEC3EF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89338" y="1015531"/>
            <a:ext cx="6413325" cy="2943610"/>
          </a:xfrm>
          <a:prstGeom prst="rect">
            <a:avLst/>
          </a:prstGeom>
        </p:spPr>
      </p:pic>
    </p:spTree>
    <p:extLst>
      <p:ext uri="{BB962C8B-B14F-4D97-AF65-F5344CB8AC3E}">
        <p14:creationId xmlns:p14="http://schemas.microsoft.com/office/powerpoint/2010/main" val="577222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40</a:t>
            </a:fld>
            <a:endParaRPr lang="sv-SE"/>
          </a:p>
        </p:txBody>
      </p:sp>
      <p:pic>
        <p:nvPicPr>
          <p:cNvPr id="5" name="Bildobjekt 4">
            <a:extLst>
              <a:ext uri="{FF2B5EF4-FFF2-40B4-BE49-F238E27FC236}">
                <a16:creationId xmlns:a16="http://schemas.microsoft.com/office/drawing/2014/main" id="{0457F3FD-526D-44D1-99E9-5BAF5B13AE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1"/>
          <a:stretch/>
        </p:blipFill>
        <p:spPr>
          <a:xfrm>
            <a:off x="2141097" y="1951348"/>
            <a:ext cx="7909805" cy="4116774"/>
          </a:xfrm>
          <a:prstGeom prst="rect">
            <a:avLst/>
          </a:prstGeom>
        </p:spPr>
      </p:pic>
      <p:sp>
        <p:nvSpPr>
          <p:cNvPr id="8" name="textruta 7">
            <a:extLst>
              <a:ext uri="{FF2B5EF4-FFF2-40B4-BE49-F238E27FC236}">
                <a16:creationId xmlns:a16="http://schemas.microsoft.com/office/drawing/2014/main" id="{AEDE686C-9AD5-498B-98C1-6EA35CF3DC16}"/>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Sjukvårdsutrustning och hygien</a:t>
            </a:r>
          </a:p>
        </p:txBody>
      </p:sp>
    </p:spTree>
    <p:extLst>
      <p:ext uri="{BB962C8B-B14F-4D97-AF65-F5344CB8AC3E}">
        <p14:creationId xmlns:p14="http://schemas.microsoft.com/office/powerpoint/2010/main" val="3752782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41</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Sjukvårdsutrustning och hygien</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4524315"/>
          </a:xfrm>
          <a:prstGeom prst="rect">
            <a:avLst/>
          </a:prstGeom>
          <a:noFill/>
        </p:spPr>
        <p:txBody>
          <a:bodyPr wrap="square" rtlCol="0">
            <a:spAutoFit/>
          </a:bodyPr>
          <a:lstStyle/>
          <a:p>
            <a:pPr marL="285750" indent="-285750">
              <a:buFont typeface="Arial" panose="020B0604020202020204" pitchFamily="34" charset="0"/>
              <a:buChar char="•"/>
            </a:pPr>
            <a:r>
              <a:rPr lang="sv-SE" dirty="0"/>
              <a:t>Första hjälpen-väska.</a:t>
            </a:r>
          </a:p>
          <a:p>
            <a:pPr marL="285750" indent="-285750">
              <a:buFont typeface="Arial" panose="020B0604020202020204" pitchFamily="34" charset="0"/>
              <a:buChar char="•"/>
            </a:pPr>
            <a:r>
              <a:rPr lang="sv-SE" dirty="0"/>
              <a:t>Intimhygien, till exempel bindor, tamponger, blöjor.</a:t>
            </a:r>
          </a:p>
          <a:p>
            <a:pPr marL="285750" indent="-285750">
              <a:buFont typeface="Arial" panose="020B0604020202020204" pitchFamily="34" charset="0"/>
              <a:buChar char="•"/>
            </a:pPr>
            <a:r>
              <a:rPr lang="sv-SE" dirty="0"/>
              <a:t>Toalettpapper</a:t>
            </a:r>
          </a:p>
          <a:p>
            <a:pPr marL="285750" indent="-285750">
              <a:buFont typeface="Arial" panose="020B0604020202020204" pitchFamily="34" charset="0"/>
              <a:buChar char="•"/>
            </a:pPr>
            <a:r>
              <a:rPr lang="sv-SE" dirty="0" err="1"/>
              <a:t>Alcogel</a:t>
            </a:r>
            <a:endParaRPr lang="sv-SE" dirty="0"/>
          </a:p>
          <a:p>
            <a:pPr marL="285750" indent="-285750">
              <a:buFont typeface="Arial" panose="020B0604020202020204" pitchFamily="34" charset="0"/>
              <a:buChar char="•"/>
            </a:pPr>
            <a:r>
              <a:rPr lang="sv-SE" dirty="0"/>
              <a:t>Våtservetter</a:t>
            </a:r>
          </a:p>
          <a:p>
            <a:pPr marL="285750" indent="-285750">
              <a:buFont typeface="Arial" panose="020B0604020202020204" pitchFamily="34" charset="0"/>
              <a:buChar char="•"/>
            </a:pPr>
            <a:r>
              <a:rPr lang="sv-SE" dirty="0"/>
              <a:t>Husapotek, till exempel: </a:t>
            </a:r>
          </a:p>
          <a:p>
            <a:pPr marL="742950" lvl="1" indent="-285750">
              <a:buFont typeface="Arial" panose="020B0604020202020204" pitchFamily="34" charset="0"/>
              <a:buChar char="•"/>
            </a:pPr>
            <a:r>
              <a:rPr lang="sv-SE" dirty="0"/>
              <a:t>Värktabletter</a:t>
            </a:r>
          </a:p>
          <a:p>
            <a:pPr marL="742950" lvl="1" indent="-285750">
              <a:buFont typeface="Arial" panose="020B0604020202020204" pitchFamily="34" charset="0"/>
              <a:buChar char="•"/>
            </a:pPr>
            <a:r>
              <a:rPr lang="sv-SE" dirty="0"/>
              <a:t>Koltabletter</a:t>
            </a:r>
          </a:p>
          <a:p>
            <a:pPr marL="742950" lvl="1" indent="-285750">
              <a:buFont typeface="Arial" panose="020B0604020202020204" pitchFamily="34" charset="0"/>
              <a:buChar char="•"/>
            </a:pPr>
            <a:r>
              <a:rPr lang="sv-SE" dirty="0"/>
              <a:t>Vätskeersättning</a:t>
            </a:r>
          </a:p>
          <a:p>
            <a:pPr marL="742950" lvl="1" indent="-285750">
              <a:buFont typeface="Arial" panose="020B0604020202020204" pitchFamily="34" charset="0"/>
              <a:buChar char="•"/>
            </a:pPr>
            <a:r>
              <a:rPr lang="sv-SE" dirty="0"/>
              <a:t>Egen medicin</a:t>
            </a:r>
          </a:p>
          <a:p>
            <a:pPr marL="285750" indent="-285750">
              <a:buFont typeface="Arial" panose="020B0604020202020204" pitchFamily="34" charset="0"/>
              <a:buChar char="•"/>
            </a:pPr>
            <a:endParaRPr lang="sv-SE" dirty="0"/>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269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42</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13353"/>
            <a:ext cx="7920000" cy="584775"/>
          </a:xfrm>
          <a:prstGeom prst="rect">
            <a:avLst/>
          </a:prstGeom>
          <a:noFill/>
        </p:spPr>
        <p:txBody>
          <a:bodyPr wrap="square" rtlCol="0">
            <a:spAutoFit/>
          </a:bodyPr>
          <a:lstStyle/>
          <a:p>
            <a:r>
              <a:rPr lang="sv-SE" sz="3200" dirty="0">
                <a:solidFill>
                  <a:schemeClr val="accent1"/>
                </a:solidFill>
              </a:rPr>
              <a:t>Öva och förbered dig – hur har du gjort?</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38015"/>
            <a:ext cx="7920000" cy="4247317"/>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Skapa din krisplan, skriv ner din krisplan och förvara den på ett lättillgängligt stället.</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Vilka kanaler har du för att inhämta information?</a:t>
            </a:r>
          </a:p>
          <a:p>
            <a:r>
              <a:rPr lang="sv-SE" dirty="0">
                <a:latin typeface="Arial" panose="020B0604020202020204" pitchFamily="34" charset="0"/>
                <a:cs typeface="Arial" panose="020B0604020202020204" pitchFamily="34" charset="0"/>
              </a:rPr>
              <a:t>Känner du ditt närområde, har du en karta? Glöm inte att markera viktiga platser på din karta.</a:t>
            </a:r>
          </a:p>
          <a:p>
            <a:r>
              <a:rPr lang="sv-SE" dirty="0">
                <a:latin typeface="Arial" panose="020B0604020202020204" pitchFamily="34" charset="0"/>
                <a:cs typeface="Arial" panose="020B0604020202020204" pitchFamily="34" charset="0"/>
              </a:rPr>
              <a:t>Hur kontaktar du dina anhöriga?</a:t>
            </a:r>
          </a:p>
          <a:p>
            <a:r>
              <a:rPr lang="sv-SE" dirty="0">
                <a:latin typeface="Arial" panose="020B0604020202020204" pitchFamily="34" charset="0"/>
                <a:cs typeface="Arial" panose="020B0604020202020204" pitchFamily="34" charset="0"/>
              </a:rPr>
              <a:t>Var träffas ni om något händer?</a:t>
            </a:r>
          </a:p>
          <a:p>
            <a:r>
              <a:rPr lang="sv-SE" dirty="0">
                <a:latin typeface="Arial" panose="020B0604020202020204" pitchFamily="34" charset="0"/>
                <a:cs typeface="Arial" panose="020B0604020202020204" pitchFamily="34" charset="0"/>
              </a:rPr>
              <a:t>Skriv ner telefonnummer och adresser.</a:t>
            </a:r>
          </a:p>
          <a:p>
            <a:r>
              <a:rPr lang="sv-SE" dirty="0">
                <a:latin typeface="Arial" panose="020B0604020202020204" pitchFamily="34" charset="0"/>
                <a:cs typeface="Arial" panose="020B0604020202020204" pitchFamily="34" charset="0"/>
              </a:rPr>
              <a:t>Har du batterier och </a:t>
            </a:r>
            <a:r>
              <a:rPr lang="sv-SE" dirty="0" err="1">
                <a:latin typeface="Arial" panose="020B0604020202020204" pitchFamily="34" charset="0"/>
                <a:cs typeface="Arial" panose="020B0604020202020204" pitchFamily="34" charset="0"/>
              </a:rPr>
              <a:t>powerbank</a:t>
            </a:r>
            <a:r>
              <a:rPr lang="sv-SE" dirty="0">
                <a:latin typeface="Arial" panose="020B0604020202020204" pitchFamily="34" charset="0"/>
                <a:cs typeface="Arial" panose="020B0604020202020204" pitchFamily="34" charset="0"/>
              </a:rPr>
              <a:t> så att du kan hålla liv i din radio och telefon?</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Kontanter – hur betalar du om du behöver fylla på ditt förråd?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52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43</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02"/>
            <a:ext cx="7920000" cy="584775"/>
          </a:xfrm>
          <a:prstGeom prst="rect">
            <a:avLst/>
          </a:prstGeom>
          <a:noFill/>
        </p:spPr>
        <p:txBody>
          <a:bodyPr wrap="square" rtlCol="0">
            <a:spAutoFit/>
          </a:bodyPr>
          <a:lstStyle/>
          <a:p>
            <a:r>
              <a:rPr lang="sv-SE" sz="3200" dirty="0">
                <a:solidFill>
                  <a:schemeClr val="accent1"/>
                </a:solidFill>
              </a:rPr>
              <a:t>Reflektera</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64"/>
            <a:ext cx="7920000" cy="286232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En och en eller tillsammans med personen närmast dig.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Hur ser det ut för just er? Vad har ni koll på och vad behöver ni ta reda på? Var och hur möts ni? </a:t>
            </a:r>
          </a:p>
          <a:p>
            <a:r>
              <a:rPr lang="sv-SE" dirty="0">
                <a:latin typeface="Arial" panose="020B0604020202020204" pitchFamily="34" charset="0"/>
                <a:cs typeface="Arial" panose="020B0604020202020204" pitchFamily="34" charset="0"/>
              </a:rPr>
              <a:t>När möts ni?</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754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44</a:t>
            </a:fld>
            <a:endParaRPr lang="sv-SE"/>
          </a:p>
        </p:txBody>
      </p:sp>
      <p:pic>
        <p:nvPicPr>
          <p:cNvPr id="7" name="Bildobjekt 6">
            <a:extLst>
              <a:ext uri="{FF2B5EF4-FFF2-40B4-BE49-F238E27FC236}">
                <a16:creationId xmlns:a16="http://schemas.microsoft.com/office/drawing/2014/main" id="{CEBF6984-F5B4-4C78-BC3E-A71FDEF321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628" y="1627628"/>
            <a:ext cx="3602743" cy="3602743"/>
          </a:xfrm>
          <a:prstGeom prst="rect">
            <a:avLst/>
          </a:prstGeom>
        </p:spPr>
      </p:pic>
    </p:spTree>
    <p:extLst>
      <p:ext uri="{BB962C8B-B14F-4D97-AF65-F5344CB8AC3E}">
        <p14:creationId xmlns:p14="http://schemas.microsoft.com/office/powerpoint/2010/main" val="1057923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45</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076801"/>
            <a:ext cx="7920000" cy="584775"/>
          </a:xfrm>
          <a:prstGeom prst="rect">
            <a:avLst/>
          </a:prstGeom>
          <a:noFill/>
        </p:spPr>
        <p:txBody>
          <a:bodyPr wrap="square" rtlCol="0">
            <a:spAutoFit/>
          </a:bodyPr>
          <a:lstStyle/>
          <a:p>
            <a:r>
              <a:rPr lang="sv-SE" sz="3200" dirty="0">
                <a:solidFill>
                  <a:schemeClr val="accent1"/>
                </a:solidFill>
              </a:rPr>
              <a:t>Granne</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01463"/>
            <a:ext cx="7920000" cy="2308324"/>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Vid en kris är det viktigt att kunna hjälpa varandra och att samarbeta.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Lär känna dina grannar redan nu. </a:t>
            </a:r>
          </a:p>
          <a:p>
            <a:r>
              <a:rPr lang="sv-SE" dirty="0">
                <a:latin typeface="Arial" panose="020B0604020202020204" pitchFamily="34" charset="0"/>
                <a:cs typeface="Arial" panose="020B0604020202020204" pitchFamily="34" charset="0"/>
              </a:rPr>
              <a:t>Vad skulle du kunna göra för dina grannar? </a:t>
            </a:r>
          </a:p>
          <a:p>
            <a:r>
              <a:rPr lang="sv-SE" dirty="0">
                <a:latin typeface="Arial" panose="020B0604020202020204" pitchFamily="34" charset="0"/>
                <a:cs typeface="Arial" panose="020B0604020202020204" pitchFamily="34" charset="0"/>
              </a:rPr>
              <a:t>Vad kan du och vad har du?</a:t>
            </a:r>
          </a:p>
          <a:p>
            <a:r>
              <a:rPr lang="sv-SE" dirty="0">
                <a:latin typeface="Arial" panose="020B0604020202020204" pitchFamily="34" charset="0"/>
                <a:cs typeface="Arial" panose="020B0604020202020204" pitchFamily="34" charset="0"/>
              </a:rPr>
              <a:t>Vad kan dina grannar och vad har dina grannarna?</a:t>
            </a: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8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46</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36000" y="1056000"/>
            <a:ext cx="7920000" cy="584775"/>
          </a:xfrm>
          <a:prstGeom prst="rect">
            <a:avLst/>
          </a:prstGeom>
          <a:noFill/>
        </p:spPr>
        <p:txBody>
          <a:bodyPr wrap="square" rtlCol="0">
            <a:spAutoFit/>
          </a:bodyPr>
          <a:lstStyle/>
          <a:p>
            <a:r>
              <a:rPr lang="sv-SE" sz="3200" dirty="0">
                <a:solidFill>
                  <a:schemeClr val="accent1"/>
                </a:solidFill>
              </a:rPr>
              <a:t>Engagera dig i ditt närområde</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36000" y="1780662"/>
            <a:ext cx="7920000" cy="1477328"/>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Gå med i en ideell organisation. </a:t>
            </a:r>
          </a:p>
          <a:p>
            <a:r>
              <a:rPr lang="sv-SE" dirty="0">
                <a:latin typeface="Arial" panose="020B0604020202020204" pitchFamily="34" charset="0"/>
                <a:cs typeface="Arial" panose="020B0604020202020204" pitchFamily="34" charset="0"/>
              </a:rPr>
              <a:t>Byalag, bostadsrättsförening och hyresgästförening.</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Det utvecklar dig som individ och skapar möjlighet att hjälpas åt.</a:t>
            </a:r>
          </a:p>
          <a:p>
            <a:endParaRPr lang="sv-SE"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9D6FB459-943B-4D32-9BD7-C8B7936CAC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1"/>
          <a:stretch/>
        </p:blipFill>
        <p:spPr>
          <a:xfrm>
            <a:off x="2136000" y="3087232"/>
            <a:ext cx="7920000" cy="3045643"/>
          </a:xfrm>
          <a:prstGeom prst="rect">
            <a:avLst/>
          </a:prstGeom>
        </p:spPr>
      </p:pic>
    </p:spTree>
    <p:extLst>
      <p:ext uri="{BB962C8B-B14F-4D97-AF65-F5344CB8AC3E}">
        <p14:creationId xmlns:p14="http://schemas.microsoft.com/office/powerpoint/2010/main" val="4240666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47</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36000" y="1056000"/>
            <a:ext cx="7920000" cy="584775"/>
          </a:xfrm>
          <a:prstGeom prst="rect">
            <a:avLst/>
          </a:prstGeom>
          <a:noFill/>
        </p:spPr>
        <p:txBody>
          <a:bodyPr wrap="square" rtlCol="0">
            <a:spAutoFit/>
          </a:bodyPr>
          <a:lstStyle/>
          <a:p>
            <a:r>
              <a:rPr lang="sv-SE" sz="3200" dirty="0">
                <a:solidFill>
                  <a:schemeClr val="accent1"/>
                </a:solidFill>
              </a:rPr>
              <a:t>Öva och förbered dig</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36000" y="1780662"/>
            <a:ext cx="7920000"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Ta kontakt med dina grannar.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Bjud ut på en vandring, laga gemensam lunch och träna tillsammans.</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pic>
        <p:nvPicPr>
          <p:cNvPr id="7" name="Bildobjekt 6">
            <a:extLst>
              <a:ext uri="{FF2B5EF4-FFF2-40B4-BE49-F238E27FC236}">
                <a16:creationId xmlns:a16="http://schemas.microsoft.com/office/drawing/2014/main" id="{CC75A71A-528A-44CA-BA07-38567F1F36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6000" y="2920646"/>
            <a:ext cx="7920000" cy="3190498"/>
          </a:xfrm>
          <a:prstGeom prst="rect">
            <a:avLst/>
          </a:prstGeom>
        </p:spPr>
      </p:pic>
    </p:spTree>
    <p:extLst>
      <p:ext uri="{BB962C8B-B14F-4D97-AF65-F5344CB8AC3E}">
        <p14:creationId xmlns:p14="http://schemas.microsoft.com/office/powerpoint/2010/main" val="1505817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48</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273919" y="1394002"/>
            <a:ext cx="6166696" cy="584775"/>
          </a:xfrm>
          <a:prstGeom prst="rect">
            <a:avLst/>
          </a:prstGeom>
          <a:noFill/>
        </p:spPr>
        <p:txBody>
          <a:bodyPr wrap="square" rtlCol="0">
            <a:spAutoFit/>
          </a:bodyPr>
          <a:lstStyle/>
          <a:p>
            <a:r>
              <a:rPr lang="sv-SE" sz="3200" dirty="0">
                <a:solidFill>
                  <a:schemeClr val="accent1"/>
                </a:solidFill>
              </a:rPr>
              <a:t>Reflektera</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273920" y="2118664"/>
            <a:ext cx="8200939" cy="2031325"/>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Hur kan vi som vana friluftsmänniskor, och som organisation, dela med oss av våra erfarenheter?</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572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7611C7-7631-45AC-A40B-A6E0324BD1B7}"/>
              </a:ext>
            </a:extLst>
          </p:cNvPr>
          <p:cNvSpPr>
            <a:spLocks noGrp="1"/>
          </p:cNvSpPr>
          <p:nvPr>
            <p:ph type="subTitle" idx="1"/>
          </p:nvPr>
        </p:nvSpPr>
        <p:spPr>
          <a:xfrm>
            <a:off x="1524000" y="4384830"/>
            <a:ext cx="9144000" cy="877608"/>
          </a:xfrm>
        </p:spPr>
        <p:txBody>
          <a:bodyPr>
            <a:normAutofit/>
          </a:bodyPr>
          <a:lstStyle/>
          <a:p>
            <a:r>
              <a:rPr lang="sv-SE" b="1" dirty="0">
                <a:solidFill>
                  <a:schemeClr val="bg1"/>
                </a:solidFill>
                <a:latin typeface="News Gothic MT" panose="020B0504020203020204" pitchFamily="34" charset="0"/>
              </a:rPr>
              <a:t>Tack</a:t>
            </a:r>
            <a:endParaRPr lang="sv-SE" sz="1600" b="1" dirty="0">
              <a:solidFill>
                <a:schemeClr val="bg1"/>
              </a:solidFill>
              <a:latin typeface="News Gothic MT" panose="020B0504020203020204" pitchFamily="34" charset="0"/>
            </a:endParaRPr>
          </a:p>
        </p:txBody>
      </p:sp>
      <p:pic>
        <p:nvPicPr>
          <p:cNvPr id="5" name="Bildobjekt 4">
            <a:extLst>
              <a:ext uri="{FF2B5EF4-FFF2-40B4-BE49-F238E27FC236}">
                <a16:creationId xmlns:a16="http://schemas.microsoft.com/office/drawing/2014/main" id="{E6278FE0-1C47-4FCE-BA55-B550123F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4781" y="164386"/>
            <a:ext cx="5262438" cy="5262438"/>
          </a:xfrm>
          <a:prstGeom prst="rect">
            <a:avLst/>
          </a:prstGeom>
        </p:spPr>
      </p:pic>
      <p:sp>
        <p:nvSpPr>
          <p:cNvPr id="8" name="textruta 7">
            <a:extLst>
              <a:ext uri="{FF2B5EF4-FFF2-40B4-BE49-F238E27FC236}">
                <a16:creationId xmlns:a16="http://schemas.microsoft.com/office/drawing/2014/main" id="{E0C36442-E439-4D20-8B73-5CBE35798896}"/>
              </a:ext>
            </a:extLst>
          </p:cNvPr>
          <p:cNvSpPr txBox="1"/>
          <p:nvPr/>
        </p:nvSpPr>
        <p:spPr>
          <a:xfrm>
            <a:off x="3012652" y="5054313"/>
            <a:ext cx="6166696" cy="584775"/>
          </a:xfrm>
          <a:prstGeom prst="rect">
            <a:avLst/>
          </a:prstGeom>
          <a:noFill/>
        </p:spPr>
        <p:txBody>
          <a:bodyPr wrap="square" rtlCol="0">
            <a:spAutoFit/>
          </a:bodyPr>
          <a:lstStyle/>
          <a:p>
            <a:pPr algn="ctr"/>
            <a:r>
              <a:rPr lang="sv-SE" sz="3200" dirty="0">
                <a:solidFill>
                  <a:schemeClr val="accent1"/>
                </a:solidFill>
              </a:rPr>
              <a:t>www.friluftsframjandet.se/krisvis</a:t>
            </a:r>
          </a:p>
        </p:txBody>
      </p:sp>
    </p:spTree>
    <p:extLst>
      <p:ext uri="{BB962C8B-B14F-4D97-AF65-F5344CB8AC3E}">
        <p14:creationId xmlns:p14="http://schemas.microsoft.com/office/powerpoint/2010/main" val="279146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5</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Vad är en kris?</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1477328"/>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Ett sätt att definiera den form av kris vi tänker på inom Krisvis är att:</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Krisen drabbar många människor. </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Krisen rubbar grundläggande funktioner och värden i vårt samhälle.</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Krisen kommer oväntat och kan inte hanteras med samhällets vanliga resurser och organisation.</a:t>
            </a:r>
          </a:p>
        </p:txBody>
      </p:sp>
    </p:spTree>
    <p:extLst>
      <p:ext uri="{BB962C8B-B14F-4D97-AF65-F5344CB8AC3E}">
        <p14:creationId xmlns:p14="http://schemas.microsoft.com/office/powerpoint/2010/main" val="1741028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8D24395D-5E2A-4C45-A8B7-6CA9ECFF95D5}"/>
              </a:ext>
            </a:extLst>
          </p:cNvPr>
          <p:cNvSpPr/>
          <p:nvPr/>
        </p:nvSpPr>
        <p:spPr>
          <a:xfrm>
            <a:off x="-65989" y="0"/>
            <a:ext cx="12331257" cy="6857999"/>
          </a:xfrm>
          <a:prstGeom prst="rect">
            <a:avLst/>
          </a:prstGeom>
          <a:solidFill>
            <a:srgbClr val="46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0B7611C7-7631-45AC-A40B-A6E0324BD1B7}"/>
              </a:ext>
            </a:extLst>
          </p:cNvPr>
          <p:cNvSpPr>
            <a:spLocks noGrp="1"/>
          </p:cNvSpPr>
          <p:nvPr>
            <p:ph type="subTitle" idx="1"/>
          </p:nvPr>
        </p:nvSpPr>
        <p:spPr>
          <a:xfrm>
            <a:off x="1524000" y="1534209"/>
            <a:ext cx="9144000" cy="1426274"/>
          </a:xfrm>
        </p:spPr>
        <p:txBody>
          <a:bodyPr>
            <a:normAutofit/>
          </a:bodyPr>
          <a:lstStyle/>
          <a:p>
            <a:r>
              <a:rPr lang="sv-SE" sz="7100" b="1" dirty="0">
                <a:solidFill>
                  <a:schemeClr val="bg1"/>
                </a:solidFill>
                <a:latin typeface="News Gothic MT" panose="020B0504020203020204" pitchFamily="34" charset="0"/>
              </a:rPr>
              <a:t>Tack</a:t>
            </a:r>
            <a:endParaRPr lang="sv-SE" sz="1600" b="1" dirty="0">
              <a:solidFill>
                <a:schemeClr val="bg1"/>
              </a:solidFill>
              <a:latin typeface="News Gothic MT" panose="020B0504020203020204" pitchFamily="34" charset="0"/>
            </a:endParaRPr>
          </a:p>
        </p:txBody>
      </p:sp>
      <p:sp>
        <p:nvSpPr>
          <p:cNvPr id="4" name="Platshållare för bildnummer 3">
            <a:extLst>
              <a:ext uri="{FF2B5EF4-FFF2-40B4-BE49-F238E27FC236}">
                <a16:creationId xmlns:a16="http://schemas.microsoft.com/office/drawing/2014/main" id="{EAD87E51-AD7C-407A-9026-9EB4911C1238}"/>
              </a:ext>
            </a:extLst>
          </p:cNvPr>
          <p:cNvSpPr>
            <a:spLocks noGrp="1"/>
          </p:cNvSpPr>
          <p:nvPr>
            <p:ph type="sldNum" sz="quarter" idx="12"/>
          </p:nvPr>
        </p:nvSpPr>
        <p:spPr/>
        <p:txBody>
          <a:bodyPr/>
          <a:lstStyle/>
          <a:p>
            <a:fld id="{38B0462B-9830-344C-8437-14AD32812430}" type="slidenum">
              <a:rPr lang="sv-SE" smtClean="0"/>
              <a:t>50</a:t>
            </a:fld>
            <a:endParaRPr lang="sv-SE"/>
          </a:p>
        </p:txBody>
      </p:sp>
    </p:spTree>
    <p:extLst>
      <p:ext uri="{BB962C8B-B14F-4D97-AF65-F5344CB8AC3E}">
        <p14:creationId xmlns:p14="http://schemas.microsoft.com/office/powerpoint/2010/main" val="250732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6</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31465"/>
            <a:ext cx="7920000" cy="584775"/>
          </a:xfrm>
          <a:prstGeom prst="rect">
            <a:avLst/>
          </a:prstGeom>
          <a:noFill/>
        </p:spPr>
        <p:txBody>
          <a:bodyPr wrap="square" rtlCol="0">
            <a:spAutoFit/>
          </a:bodyPr>
          <a:lstStyle/>
          <a:p>
            <a:r>
              <a:rPr lang="sv-SE" sz="3200" dirty="0">
                <a:solidFill>
                  <a:schemeClr val="accent1"/>
                </a:solidFill>
              </a:rPr>
              <a:t>Vad är Krisvis?</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56127"/>
            <a:ext cx="7920000" cy="1200329"/>
          </a:xfrm>
          <a:prstGeom prst="rect">
            <a:avLst/>
          </a:prstGeom>
          <a:noFill/>
        </p:spPr>
        <p:txBody>
          <a:bodyPr wrap="none" rtlCol="0">
            <a:spAutoFit/>
          </a:bodyPr>
          <a:lstStyle/>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Friluftsfrämjandets bidrag till att stärka den svenska hemberedskapen.</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Ett sätt för oss att dela med oss av vår kunskap.</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Ett sätt för oss att bjuda in till vår gemenskap.</a:t>
            </a:r>
          </a:p>
          <a:p>
            <a:endParaRPr lang="sv-SE"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C2D9EF5F-CCBF-4BCA-8283-4502160247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3399002"/>
            <a:ext cx="7920000" cy="2772036"/>
          </a:xfrm>
          <a:prstGeom prst="rect">
            <a:avLst/>
          </a:prstGeom>
        </p:spPr>
      </p:pic>
    </p:spTree>
    <p:extLst>
      <p:ext uri="{BB962C8B-B14F-4D97-AF65-F5344CB8AC3E}">
        <p14:creationId xmlns:p14="http://schemas.microsoft.com/office/powerpoint/2010/main" val="64256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7</a:t>
            </a:fld>
            <a:endParaRPr lang="sv-SE"/>
          </a:p>
        </p:txBody>
      </p:sp>
      <p:grpSp>
        <p:nvGrpSpPr>
          <p:cNvPr id="13" name="Grupp 12">
            <a:extLst>
              <a:ext uri="{FF2B5EF4-FFF2-40B4-BE49-F238E27FC236}">
                <a16:creationId xmlns:a16="http://schemas.microsoft.com/office/drawing/2014/main" id="{3E1236EF-C486-4E2A-AE7A-15A65931569A}"/>
              </a:ext>
            </a:extLst>
          </p:cNvPr>
          <p:cNvGrpSpPr/>
          <p:nvPr/>
        </p:nvGrpSpPr>
        <p:grpSpPr>
          <a:xfrm>
            <a:off x="1374441" y="550446"/>
            <a:ext cx="9443118" cy="5035566"/>
            <a:chOff x="1407658" y="550446"/>
            <a:chExt cx="9443118" cy="5035566"/>
          </a:xfrm>
        </p:grpSpPr>
        <p:pic>
          <p:nvPicPr>
            <p:cNvPr id="6" name="Bildobjekt 5">
              <a:extLst>
                <a:ext uri="{FF2B5EF4-FFF2-40B4-BE49-F238E27FC236}">
                  <a16:creationId xmlns:a16="http://schemas.microsoft.com/office/drawing/2014/main" id="{1AEBD5A9-BB8F-4B1F-A7FB-EE994D829B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7658" y="550446"/>
              <a:ext cx="3150000" cy="2520000"/>
            </a:xfrm>
            <a:prstGeom prst="rect">
              <a:avLst/>
            </a:prstGeom>
          </p:spPr>
        </p:pic>
        <p:pic>
          <p:nvPicPr>
            <p:cNvPr id="11" name="Bildobjekt 10">
              <a:extLst>
                <a:ext uri="{FF2B5EF4-FFF2-40B4-BE49-F238E27FC236}">
                  <a16:creationId xmlns:a16="http://schemas.microsoft.com/office/drawing/2014/main" id="{D7017CA8-8C4E-4886-9E9A-3999D3553F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97291" y="3066012"/>
              <a:ext cx="3150000" cy="2520000"/>
            </a:xfrm>
            <a:prstGeom prst="rect">
              <a:avLst/>
            </a:prstGeom>
          </p:spPr>
        </p:pic>
        <p:pic>
          <p:nvPicPr>
            <p:cNvPr id="15" name="Bildobjekt 14">
              <a:extLst>
                <a:ext uri="{FF2B5EF4-FFF2-40B4-BE49-F238E27FC236}">
                  <a16:creationId xmlns:a16="http://schemas.microsoft.com/office/drawing/2014/main" id="{0A202CBA-78A0-4EA7-A5D1-5076BF03DF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00776" y="550446"/>
              <a:ext cx="3150000" cy="2520000"/>
            </a:xfrm>
            <a:prstGeom prst="rect">
              <a:avLst/>
            </a:prstGeom>
          </p:spPr>
        </p:pic>
        <p:pic>
          <p:nvPicPr>
            <p:cNvPr id="16" name="Bildobjekt 15">
              <a:extLst>
                <a:ext uri="{FF2B5EF4-FFF2-40B4-BE49-F238E27FC236}">
                  <a16:creationId xmlns:a16="http://schemas.microsoft.com/office/drawing/2014/main" id="{19739C64-9EC4-448E-8A3D-A6DBCB0B770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07658" y="3066012"/>
              <a:ext cx="3150000" cy="2520000"/>
            </a:xfrm>
            <a:prstGeom prst="rect">
              <a:avLst/>
            </a:prstGeom>
          </p:spPr>
        </p:pic>
        <p:grpSp>
          <p:nvGrpSpPr>
            <p:cNvPr id="12" name="Grupp 11">
              <a:extLst>
                <a:ext uri="{FF2B5EF4-FFF2-40B4-BE49-F238E27FC236}">
                  <a16:creationId xmlns:a16="http://schemas.microsoft.com/office/drawing/2014/main" id="{D3799B84-5508-4F3F-8DB8-45FBBD89A1E2}"/>
                </a:ext>
              </a:extLst>
            </p:cNvPr>
            <p:cNvGrpSpPr/>
            <p:nvPr/>
          </p:nvGrpSpPr>
          <p:grpSpPr>
            <a:xfrm>
              <a:off x="4554173" y="550446"/>
              <a:ext cx="3150000" cy="5035566"/>
              <a:chOff x="4554173" y="550446"/>
              <a:chExt cx="3150000" cy="5035566"/>
            </a:xfrm>
          </p:grpSpPr>
          <p:pic>
            <p:nvPicPr>
              <p:cNvPr id="4" name="Bildobjekt 3">
                <a:extLst>
                  <a:ext uri="{FF2B5EF4-FFF2-40B4-BE49-F238E27FC236}">
                    <a16:creationId xmlns:a16="http://schemas.microsoft.com/office/drawing/2014/main" id="{D64AB223-5D42-431E-818B-C7ADEFD4AEC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54173" y="550446"/>
                <a:ext cx="3150000" cy="2520000"/>
              </a:xfrm>
              <a:prstGeom prst="rect">
                <a:avLst/>
              </a:prstGeom>
            </p:spPr>
          </p:pic>
          <p:pic>
            <p:nvPicPr>
              <p:cNvPr id="17" name="Bildobjekt 16">
                <a:extLst>
                  <a:ext uri="{FF2B5EF4-FFF2-40B4-BE49-F238E27FC236}">
                    <a16:creationId xmlns:a16="http://schemas.microsoft.com/office/drawing/2014/main" id="{AFBB143A-50DA-4E8B-84ED-B889EE0259D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54173" y="3066012"/>
                <a:ext cx="3150000" cy="2520000"/>
              </a:xfrm>
              <a:prstGeom prst="rect">
                <a:avLst/>
              </a:prstGeom>
            </p:spPr>
          </p:pic>
        </p:grpSp>
      </p:grpSp>
    </p:spTree>
    <p:extLst>
      <p:ext uri="{BB962C8B-B14F-4D97-AF65-F5344CB8AC3E}">
        <p14:creationId xmlns:p14="http://schemas.microsoft.com/office/powerpoint/2010/main" val="368146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8</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Hur startade Krisvis?</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2862322"/>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Friluftsfrämjandets ledare har alltid varit angelägna om att hitta lösningar på samhällsutmaningar.</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En diskussion om hemberedskap och Friluftsfrämjandet har funnits en längre tid.</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Ledare i Friluftsfrämjandet ville dela sina kunskaper till en bredare allmänhet.</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43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F23E99A-5D06-AE44-BEE2-FCF9E8B32599}"/>
              </a:ext>
            </a:extLst>
          </p:cNvPr>
          <p:cNvSpPr/>
          <p:nvPr/>
        </p:nvSpPr>
        <p:spPr>
          <a:xfrm>
            <a:off x="172960" y="179999"/>
            <a:ext cx="11833200" cy="6318000"/>
          </a:xfrm>
          <a:prstGeom prst="rect">
            <a:avLst/>
          </a:prstGeom>
          <a:solidFill>
            <a:srgbClr val="D3C08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10" name="Bildobjekt 9">
            <a:extLst>
              <a:ext uri="{FF2B5EF4-FFF2-40B4-BE49-F238E27FC236}">
                <a16:creationId xmlns:a16="http://schemas.microsoft.com/office/drawing/2014/main" id="{25363FD5-4C9D-F647-8731-D6BD4D635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61" y="5886000"/>
            <a:ext cx="1481738" cy="390340"/>
          </a:xfrm>
          <a:prstGeom prst="rect">
            <a:avLst/>
          </a:prstGeom>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D6BCD2B0-5A1B-4D0A-B12B-51B732303A6E}"/>
              </a:ext>
            </a:extLst>
          </p:cNvPr>
          <p:cNvSpPr>
            <a:spLocks noGrp="1"/>
          </p:cNvSpPr>
          <p:nvPr>
            <p:ph type="sldNum" sz="quarter" idx="12"/>
          </p:nvPr>
        </p:nvSpPr>
        <p:spPr/>
        <p:txBody>
          <a:bodyPr/>
          <a:lstStyle/>
          <a:p>
            <a:fld id="{38B0462B-9830-344C-8437-14AD32812430}" type="slidenum">
              <a:rPr lang="sv-SE" smtClean="0"/>
              <a:t>9</a:t>
            </a:fld>
            <a:endParaRPr lang="sv-SE"/>
          </a:p>
        </p:txBody>
      </p:sp>
      <p:sp>
        <p:nvSpPr>
          <p:cNvPr id="18" name="textruta 17">
            <a:extLst>
              <a:ext uri="{FF2B5EF4-FFF2-40B4-BE49-F238E27FC236}">
                <a16:creationId xmlns:a16="http://schemas.microsoft.com/office/drawing/2014/main" id="{BD57BD06-B611-4756-A965-D4E836D4B793}"/>
              </a:ext>
            </a:extLst>
          </p:cNvPr>
          <p:cNvSpPr txBox="1"/>
          <p:nvPr/>
        </p:nvSpPr>
        <p:spPr>
          <a:xfrm>
            <a:off x="2129560" y="1122412"/>
            <a:ext cx="7920000" cy="584775"/>
          </a:xfrm>
          <a:prstGeom prst="rect">
            <a:avLst/>
          </a:prstGeom>
          <a:noFill/>
        </p:spPr>
        <p:txBody>
          <a:bodyPr wrap="square" rtlCol="0">
            <a:spAutoFit/>
          </a:bodyPr>
          <a:lstStyle/>
          <a:p>
            <a:r>
              <a:rPr lang="sv-SE" sz="3200" dirty="0">
                <a:solidFill>
                  <a:schemeClr val="accent1"/>
                </a:solidFill>
              </a:rPr>
              <a:t>Friluftsliv och hemberedskap</a:t>
            </a:r>
          </a:p>
        </p:txBody>
      </p:sp>
      <p:sp>
        <p:nvSpPr>
          <p:cNvPr id="28" name="textruta 27">
            <a:extLst>
              <a:ext uri="{FF2B5EF4-FFF2-40B4-BE49-F238E27FC236}">
                <a16:creationId xmlns:a16="http://schemas.microsoft.com/office/drawing/2014/main" id="{081AFBF6-C751-460D-9E73-778E6D45BD4B}"/>
              </a:ext>
            </a:extLst>
          </p:cNvPr>
          <p:cNvSpPr txBox="1"/>
          <p:nvPr/>
        </p:nvSpPr>
        <p:spPr>
          <a:xfrm>
            <a:off x="2129560" y="1847074"/>
            <a:ext cx="7920000" cy="2862322"/>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Friluftsliv har en naturlig koppling till att stärka den svenska hemberedskapen.</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Det enkla i friluftslivet skapar en säkerhet i att kunna hantera det oförutsedda.</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Det organiserade friluftslivet inför ytterligare en dimension genom den sociala aspekten.</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10906E25-1AAC-4E4A-BFB4-BD657A9E13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29560" y="3784349"/>
            <a:ext cx="7920000" cy="2572001"/>
          </a:xfrm>
          <a:prstGeom prst="rect">
            <a:avLst/>
          </a:prstGeom>
        </p:spPr>
      </p:pic>
    </p:spTree>
    <p:extLst>
      <p:ext uri="{BB962C8B-B14F-4D97-AF65-F5344CB8AC3E}">
        <p14:creationId xmlns:p14="http://schemas.microsoft.com/office/powerpoint/2010/main" val="1902388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E0074E1BC58F4DAABE90B8D275D394" ma:contentTypeVersion="13" ma:contentTypeDescription="Skapa ett nytt dokument." ma:contentTypeScope="" ma:versionID="9db1cee0399b80b766d1fce834fe2058">
  <xsd:schema xmlns:xsd="http://www.w3.org/2001/XMLSchema" xmlns:xs="http://www.w3.org/2001/XMLSchema" xmlns:p="http://schemas.microsoft.com/office/2006/metadata/properties" xmlns:ns3="4641bcc9-17fa-4980-8088-6ac562cdd89c" xmlns:ns4="24dd40b2-d6d4-4a6e-80d0-1e0d234471d5" targetNamespace="http://schemas.microsoft.com/office/2006/metadata/properties" ma:root="true" ma:fieldsID="6849b66fb0830c73e54e51829b4f8cf4" ns3:_="" ns4:_="">
    <xsd:import namespace="4641bcc9-17fa-4980-8088-6ac562cdd89c"/>
    <xsd:import namespace="24dd40b2-d6d4-4a6e-80d0-1e0d234471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1bcc9-17fa-4980-8088-6ac562cdd89c"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d40b2-d6d4-4a6e-80d0-1e0d234471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4dd40b2-d6d4-4a6e-80d0-1e0d234471d5" xsi:nil="true"/>
  </documentManagement>
</p:properties>
</file>

<file path=customXml/itemProps1.xml><?xml version="1.0" encoding="utf-8"?>
<ds:datastoreItem xmlns:ds="http://schemas.openxmlformats.org/officeDocument/2006/customXml" ds:itemID="{1A5C501F-4182-4CAD-9D68-C213B29378D0}">
  <ds:schemaRefs>
    <ds:schemaRef ds:uri="http://schemas.microsoft.com/sharepoint/v3/contenttype/forms"/>
  </ds:schemaRefs>
</ds:datastoreItem>
</file>

<file path=customXml/itemProps2.xml><?xml version="1.0" encoding="utf-8"?>
<ds:datastoreItem xmlns:ds="http://schemas.openxmlformats.org/officeDocument/2006/customXml" ds:itemID="{DA94576D-A62C-4693-9A76-6E404B81B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41bcc9-17fa-4980-8088-6ac562cdd89c"/>
    <ds:schemaRef ds:uri="24dd40b2-d6d4-4a6e-80d0-1e0d23447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E5F241-CB45-4442-B480-B586E65D6B3C}">
  <ds:schemaRef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4641bcc9-17fa-4980-8088-6ac562cdd89c"/>
    <ds:schemaRef ds:uri="http://schemas.microsoft.com/office/infopath/2007/PartnerControls"/>
    <ds:schemaRef ds:uri="24dd40b2-d6d4-4a6e-80d0-1e0d234471d5"/>
  </ds:schemaRefs>
</ds:datastoreItem>
</file>

<file path=docProps/app.xml><?xml version="1.0" encoding="utf-8"?>
<Properties xmlns="http://schemas.openxmlformats.org/officeDocument/2006/extended-properties" xmlns:vt="http://schemas.openxmlformats.org/officeDocument/2006/docPropsVTypes">
  <TotalTime>15847</TotalTime>
  <Words>2216</Words>
  <Application>Microsoft Office PowerPoint</Application>
  <PresentationFormat>Bredbild</PresentationFormat>
  <Paragraphs>384</Paragraphs>
  <Slides>50</Slides>
  <Notes>50</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50</vt:i4>
      </vt:variant>
    </vt:vector>
  </HeadingPairs>
  <TitlesOfParts>
    <vt:vector size="60" baseType="lpstr">
      <vt:lpstr>Arial</vt:lpstr>
      <vt:lpstr>Calibri</vt:lpstr>
      <vt:lpstr>Calibri Light</vt:lpstr>
      <vt:lpstr>Garamond</vt:lpstr>
      <vt:lpstr>Georgia</vt:lpstr>
      <vt:lpstr>News Gothic LT Std Black</vt:lpstr>
      <vt:lpstr>News Gothic LT Std Light</vt:lpstr>
      <vt:lpstr>News Gothic MT</vt:lpstr>
      <vt:lpstr>Office-tema</vt:lpstr>
      <vt:lpstr>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Andreas Karlsson</cp:lastModifiedBy>
  <cp:revision>134</cp:revision>
  <dcterms:created xsi:type="dcterms:W3CDTF">2021-05-03T12:30:25Z</dcterms:created>
  <dcterms:modified xsi:type="dcterms:W3CDTF">2023-03-29T13:16:31Z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0x010100B7E0074E1BC58F4DAABE90B8D275D394</vt:lpwstr>
  </property>
</Properties>
</file>