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>
      <p:cViewPr varScale="1">
        <p:scale>
          <a:sx n="52" d="100"/>
          <a:sy n="52" d="100"/>
        </p:scale>
        <p:origin x="89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wl of salad with fried rice, boiled eggs and chopsticks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Bowl with salmon cakes, salad and houmous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Bowl of pappardelle pasta with parsley butter, roasted hazelnuts and shaved parmesan chees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wl of salad with fried rice, boiled eggs and chopsticks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 and houmous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Bowl of pappardelle pasta with parsley butter, roasted hazelnuts and shaved parmesan cheese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images-5.png" descr="images-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100" y="496478"/>
            <a:ext cx="1721828" cy="215014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Unknown-1.png" descr="Unknown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60890" y="619050"/>
            <a:ext cx="2929307" cy="292930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" name="images.jpeg" descr="images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22853" y="673266"/>
            <a:ext cx="1796568" cy="1796568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Text"/>
          <p:cNvSpPr txBox="1"/>
          <p:nvPr/>
        </p:nvSpPr>
        <p:spPr>
          <a:xfrm>
            <a:off x="-1300172" y="4143120"/>
            <a:ext cx="1053441" cy="659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just">
              <a:defRPr sz="3800"/>
            </a:lvl1pPr>
          </a:lstStyle>
          <a:p>
            <a:r>
              <a:t>       </a:t>
            </a:r>
          </a:p>
        </p:txBody>
      </p:sp>
      <p:sp>
        <p:nvSpPr>
          <p:cNvPr id="155" name="Manchester International Skogsmulle Symposium 2025…"/>
          <p:cNvSpPr txBox="1"/>
          <p:nvPr/>
        </p:nvSpPr>
        <p:spPr>
          <a:xfrm>
            <a:off x="2985198" y="5546979"/>
            <a:ext cx="18413604" cy="2622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5500" b="1"/>
            </a:pPr>
            <a:r>
              <a:t>Manchester International Skogsmulle Symposium 2025</a:t>
            </a:r>
          </a:p>
          <a:p>
            <a:pPr>
              <a:defRPr sz="5500"/>
            </a:pPr>
            <a:endParaRPr/>
          </a:p>
          <a:p>
            <a:pPr>
              <a:defRPr sz="5500"/>
            </a:pPr>
            <a:r>
              <a:t>By Shirley and Mike Johnson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ationale:…"/>
          <p:cNvSpPr txBox="1"/>
          <p:nvPr/>
        </p:nvSpPr>
        <p:spPr>
          <a:xfrm>
            <a:off x="1805772" y="-1618950"/>
            <a:ext cx="20500775" cy="16137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6200" b="1"/>
            </a:pPr>
            <a:endParaRPr dirty="0"/>
          </a:p>
          <a:p>
            <a:pPr algn="l">
              <a:defRPr sz="6200" b="1"/>
            </a:pPr>
            <a:endParaRPr dirty="0"/>
          </a:p>
          <a:p>
            <a:pPr algn="l">
              <a:defRPr sz="6200" b="1"/>
            </a:pPr>
            <a:endParaRPr dirty="0"/>
          </a:p>
          <a:p>
            <a:pPr algn="l">
              <a:defRPr sz="6200" b="1"/>
            </a:pPr>
            <a:endParaRPr dirty="0"/>
          </a:p>
          <a:p>
            <a:pPr algn="l">
              <a:defRPr sz="6200" b="1"/>
            </a:pPr>
            <a:r>
              <a:rPr dirty="0"/>
              <a:t>Rationale:</a:t>
            </a:r>
          </a:p>
          <a:p>
            <a:pPr>
              <a:defRPr sz="6200"/>
            </a:pPr>
            <a:endParaRPr dirty="0"/>
          </a:p>
          <a:p>
            <a:pPr algn="l">
              <a:defRPr sz="4000"/>
            </a:pPr>
            <a:r>
              <a:rPr dirty="0"/>
              <a:t>Previous symposia have successfully taken place in beautiful areas where children have access to forests.</a:t>
            </a:r>
            <a:endParaRPr lang="sv-SE" dirty="0"/>
          </a:p>
          <a:p>
            <a:pPr algn="l">
              <a:defRPr sz="4000"/>
            </a:pPr>
            <a:r>
              <a:rPr dirty="0"/>
              <a:t> If we are to ensure that all children have the opportunity to not only learn in, through and about nature </a:t>
            </a:r>
            <a:endParaRPr lang="sv-SE" dirty="0"/>
          </a:p>
          <a:p>
            <a:pPr algn="l">
              <a:defRPr sz="4000"/>
            </a:pPr>
            <a:r>
              <a:rPr dirty="0"/>
              <a:t>but also to meet </a:t>
            </a:r>
            <a:r>
              <a:rPr dirty="0" err="1"/>
              <a:t>Skogsmulle</a:t>
            </a:r>
            <a:r>
              <a:rPr dirty="0"/>
              <a:t> and his friends, it is important that the concept is expanded to  all children.</a:t>
            </a:r>
          </a:p>
          <a:p>
            <a:pPr algn="l">
              <a:defRPr sz="5000"/>
            </a:pPr>
            <a:endParaRPr dirty="0"/>
          </a:p>
          <a:p>
            <a:pPr algn="l">
              <a:defRPr sz="4000"/>
            </a:pPr>
            <a:r>
              <a:rPr dirty="0"/>
              <a:t>Although many of our cities do not have forests, they are not devoid of nature. </a:t>
            </a:r>
            <a:endParaRPr lang="sv-SE" dirty="0"/>
          </a:p>
          <a:p>
            <a:pPr algn="l">
              <a:defRPr sz="4000"/>
            </a:pPr>
            <a:r>
              <a:rPr dirty="0"/>
              <a:t>Manchester in particular, has a large number of public parks and many smaller green spaces.</a:t>
            </a:r>
            <a:endParaRPr lang="sv-SE" dirty="0"/>
          </a:p>
          <a:p>
            <a:pPr algn="l">
              <a:defRPr sz="4000"/>
            </a:pPr>
            <a:r>
              <a:rPr dirty="0"/>
              <a:t> We believe that, in addition to the ecosystems </a:t>
            </a:r>
            <a:r>
              <a:rPr dirty="0" err="1"/>
              <a:t>recognised</a:t>
            </a:r>
            <a:r>
              <a:rPr dirty="0"/>
              <a:t> by </a:t>
            </a:r>
            <a:r>
              <a:rPr dirty="0" err="1"/>
              <a:t>Skogsmulle</a:t>
            </a:r>
            <a:r>
              <a:rPr dirty="0"/>
              <a:t> and his friends,</a:t>
            </a:r>
            <a:endParaRPr lang="sv-SE" dirty="0"/>
          </a:p>
          <a:p>
            <a:pPr algn="l">
              <a:defRPr sz="4000"/>
            </a:pPr>
            <a:r>
              <a:rPr dirty="0"/>
              <a:t> as the vast majority of our children live in urban areas, it is now time to introduce the pedagogy</a:t>
            </a:r>
            <a:r>
              <a:rPr lang="sv-SE" dirty="0"/>
              <a:t> </a:t>
            </a:r>
            <a:r>
              <a:rPr dirty="0"/>
              <a:t>around </a:t>
            </a:r>
            <a:r>
              <a:rPr dirty="0" err="1"/>
              <a:t>Skogsmulle</a:t>
            </a:r>
            <a:r>
              <a:rPr dirty="0"/>
              <a:t>.</a:t>
            </a:r>
          </a:p>
          <a:p>
            <a:pPr algn="l">
              <a:defRPr sz="5000"/>
            </a:pPr>
            <a:endParaRPr dirty="0"/>
          </a:p>
          <a:p>
            <a:pPr algn="l">
              <a:defRPr sz="5000"/>
            </a:pPr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Luther King House, Manchester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defTabSz="602615">
              <a:defRPr sz="5037"/>
            </a:lvl1pPr>
          </a:lstStyle>
          <a:p>
            <a:r>
              <a:t>Luther King House, Manchester</a:t>
            </a:r>
          </a:p>
        </p:txBody>
      </p:sp>
      <p:sp>
        <p:nvSpPr>
          <p:cNvPr id="160" name="Situation:…"/>
          <p:cNvSpPr txBox="1">
            <a:spLocks noGrp="1"/>
          </p:cNvSpPr>
          <p:nvPr>
            <p:ph type="body" sz="half" idx="1"/>
          </p:nvPr>
        </p:nvSpPr>
        <p:spPr>
          <a:xfrm>
            <a:off x="1206500" y="3567660"/>
            <a:ext cx="9779000" cy="8937474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Situation:</a:t>
            </a:r>
          </a:p>
          <a:p>
            <a:r>
              <a:t>Approximately 2.5miles from Manchester City Centre</a:t>
            </a:r>
          </a:p>
          <a:p>
            <a:r>
              <a:t>Between two large public parks</a:t>
            </a:r>
          </a:p>
          <a:p>
            <a:r>
              <a:t>Within walking distance of the University of Manchester</a:t>
            </a:r>
          </a:p>
          <a:p>
            <a:r>
              <a:t>Close to busiest bus route in Europe</a:t>
            </a:r>
          </a:p>
          <a:p>
            <a:r>
              <a:t>On site parking and Free WiFi.</a:t>
            </a:r>
          </a:p>
        </p:txBody>
      </p:sp>
      <p:pic>
        <p:nvPicPr>
          <p:cNvPr id="161" name="Bowl of pappardelle pasta with parsley butter, roasted hazelnuts and shaved parmesan cheese" descr="Bowl of pappardelle pasta with parsley butter, roasted hazelnuts and shaved parmesan cheese"/>
          <p:cNvPicPr>
            <a:picLocks noGrp="1" noChangeAspect="1"/>
          </p:cNvPicPr>
          <p:nvPr>
            <p:ph type="pic" idx="22"/>
          </p:nvPr>
        </p:nvPicPr>
        <p:blipFill>
          <a:blip r:embed="rId2"/>
          <a:srcRect l="13456" r="13456"/>
          <a:stretch>
            <a:fillRect/>
          </a:stretch>
        </p:blipFill>
        <p:spPr>
          <a:xfrm>
            <a:off x="11911401" y="1965344"/>
            <a:ext cx="10916874" cy="11188205"/>
          </a:xfrm>
          <a:prstGeom prst="rect">
            <a:avLst/>
          </a:prstGeom>
        </p:spPr>
      </p:pic>
      <p:sp>
        <p:nvSpPr>
          <p:cNvPr id="162" name="The venue: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5200" spc="-104"/>
            </a:lvl1pPr>
          </a:lstStyle>
          <a:p>
            <a:r>
              <a:t>The venue: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10 single rooms…"/>
          <p:cNvSpPr txBox="1">
            <a:spLocks noGrp="1"/>
          </p:cNvSpPr>
          <p:nvPr>
            <p:ph type="body" idx="1"/>
          </p:nvPr>
        </p:nvSpPr>
        <p:spPr>
          <a:xfrm>
            <a:off x="1206500" y="3266410"/>
            <a:ext cx="21971000" cy="8256012"/>
          </a:xfrm>
          <a:prstGeom prst="rect">
            <a:avLst/>
          </a:prstGeom>
        </p:spPr>
        <p:txBody>
          <a:bodyPr/>
          <a:lstStyle/>
          <a:p>
            <a:r>
              <a:t>10 single rooms</a:t>
            </a:r>
          </a:p>
          <a:p>
            <a:r>
              <a:t>26 double rooms (3 on ground floor)</a:t>
            </a:r>
          </a:p>
          <a:p>
            <a:r>
              <a:t>8 twin room (5 have 2 x single, 3 have single and double</a:t>
            </a:r>
          </a:p>
          <a:p>
            <a:r>
              <a:t>2 x twin room (1 single and 1 double) with diabled access</a:t>
            </a:r>
          </a:p>
          <a:p>
            <a:r>
              <a:t>1 x family room (2 singles and 1 double)</a:t>
            </a:r>
          </a:p>
        </p:txBody>
      </p:sp>
      <p:sp>
        <p:nvSpPr>
          <p:cNvPr id="165" name="Accommodation: 47 bedrooms from 9/6-14/6"/>
          <p:cNvSpPr txBox="1">
            <a:spLocks noGrp="1"/>
          </p:cNvSpPr>
          <p:nvPr>
            <p:ph type="title" idx="4294967295"/>
          </p:nvPr>
        </p:nvSpPr>
        <p:spPr>
          <a:xfrm>
            <a:off x="1206500" y="1079500"/>
            <a:ext cx="21971000" cy="952500"/>
          </a:xfrm>
          <a:prstGeom prst="rect">
            <a:avLst/>
          </a:prstGeom>
        </p:spPr>
        <p:txBody>
          <a:bodyPr/>
          <a:lstStyle>
            <a:lvl1pPr defTabSz="1584920">
              <a:defRPr sz="5524" spc="-110"/>
            </a:lvl1pPr>
          </a:lstStyle>
          <a:p>
            <a:r>
              <a:t>Accommodation: 47 bedrooms from 9/6-14/6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ostings:"/>
          <p:cNvSpPr txBox="1">
            <a:spLocks noGrp="1"/>
          </p:cNvSpPr>
          <p:nvPr>
            <p:ph type="body" idx="21"/>
          </p:nvPr>
        </p:nvSpPr>
        <p:spPr>
          <a:xfrm>
            <a:off x="1206500" y="1054150"/>
            <a:ext cx="21971000" cy="934779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Costings:</a:t>
            </a:r>
          </a:p>
        </p:txBody>
      </p:sp>
      <p:sp>
        <p:nvSpPr>
          <p:cNvPr id="168" name="Single occupancy - three nights, including dinner on 9/6    @£500 per person…"/>
          <p:cNvSpPr txBox="1">
            <a:spLocks noGrp="1"/>
          </p:cNvSpPr>
          <p:nvPr>
            <p:ph type="body" idx="1"/>
          </p:nvPr>
        </p:nvSpPr>
        <p:spPr>
          <a:xfrm>
            <a:off x="1206500" y="2729994"/>
            <a:ext cx="21971000" cy="8256012"/>
          </a:xfrm>
          <a:prstGeom prst="rect">
            <a:avLst/>
          </a:prstGeom>
        </p:spPr>
        <p:txBody>
          <a:bodyPr/>
          <a:lstStyle/>
          <a:p>
            <a:r>
              <a:t>Single occupancy - three nights, including dinner on 9/6    @£500 per person</a:t>
            </a:r>
          </a:p>
          <a:p>
            <a:r>
              <a:t>Single occupancy- two nights @ £350 per person</a:t>
            </a:r>
          </a:p>
          <a:p>
            <a:r>
              <a:t>Shared occupancy- three nights, including dinner on 9/6    @ £450 per person</a:t>
            </a:r>
          </a:p>
          <a:p>
            <a:r>
              <a:t>Shared occupancy- two nights @ £300 per person</a:t>
            </a:r>
          </a:p>
          <a:p>
            <a:r>
              <a:t>Day delegates- @£80 per day per person (9.00-4.30pm)</a:t>
            </a:r>
          </a:p>
          <a:p>
            <a:r>
              <a:t>Airport transfers- @ £30 per person (approx 30 minutes)</a:t>
            </a:r>
          </a:p>
          <a:p>
            <a:r>
              <a:t>T shirts ( 3 logos, Manchester, Skogsmulle, Friluftsfrämjandet) @ £20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hapel Room (main conference area)…"/>
          <p:cNvSpPr txBox="1">
            <a:spLocks noGrp="1"/>
          </p:cNvSpPr>
          <p:nvPr>
            <p:ph type="body" sz="half" idx="1"/>
          </p:nvPr>
        </p:nvSpPr>
        <p:spPr>
          <a:xfrm>
            <a:off x="1206500" y="2420277"/>
            <a:ext cx="9779000" cy="9327242"/>
          </a:xfrm>
          <a:prstGeom prst="rect">
            <a:avLst/>
          </a:prstGeom>
        </p:spPr>
        <p:txBody>
          <a:bodyPr/>
          <a:lstStyle/>
          <a:p>
            <a:pPr marL="0" indent="0" defTabSz="1877520">
              <a:spcBef>
                <a:spcPts val="3400"/>
              </a:spcBef>
              <a:buSzTx/>
              <a:buNone/>
              <a:defRPr sz="3080" b="1"/>
            </a:pPr>
            <a:r>
              <a:t>Chapel Room (main conference area)</a:t>
            </a:r>
          </a:p>
          <a:p>
            <a:pPr marL="469391" indent="-469391" defTabSz="1877520">
              <a:spcBef>
                <a:spcPts val="3400"/>
              </a:spcBef>
              <a:defRPr sz="3080"/>
            </a:pPr>
            <a:r>
              <a:t>75 metres squared</a:t>
            </a:r>
          </a:p>
          <a:p>
            <a:pPr marL="469391" indent="-469391" defTabSz="1877520">
              <a:spcBef>
                <a:spcPts val="3400"/>
              </a:spcBef>
              <a:defRPr sz="3080"/>
            </a:pPr>
            <a:r>
              <a:t>power sockets</a:t>
            </a:r>
          </a:p>
          <a:p>
            <a:pPr marL="469391" indent="-469391" defTabSz="1877520">
              <a:spcBef>
                <a:spcPts val="3400"/>
              </a:spcBef>
              <a:defRPr sz="3080"/>
            </a:pPr>
            <a:r>
              <a:t>theatre style =100</a:t>
            </a:r>
          </a:p>
          <a:p>
            <a:pPr marL="469391" indent="-469391" defTabSz="1877520">
              <a:spcBef>
                <a:spcPts val="3400"/>
              </a:spcBef>
              <a:defRPr sz="3080"/>
            </a:pPr>
            <a:r>
              <a:t>caberet style = 50</a:t>
            </a:r>
          </a:p>
          <a:p>
            <a:pPr marL="469391" indent="-469391" defTabSz="1877520">
              <a:spcBef>
                <a:spcPts val="3400"/>
              </a:spcBef>
              <a:defRPr sz="3080"/>
            </a:pPr>
            <a:r>
              <a:t>boardroom = 24</a:t>
            </a:r>
          </a:p>
          <a:p>
            <a:pPr marL="0" indent="0" defTabSz="1877520">
              <a:spcBef>
                <a:spcPts val="3400"/>
              </a:spcBef>
              <a:buSzTx/>
              <a:buNone/>
              <a:defRPr sz="3080" b="1"/>
            </a:pPr>
            <a:r>
              <a:t>Peake breakout room</a:t>
            </a:r>
          </a:p>
          <a:p>
            <a:pPr marL="391159" indent="-391159" defTabSz="1877520">
              <a:spcBef>
                <a:spcPts val="3400"/>
              </a:spcBef>
              <a:defRPr sz="3080"/>
            </a:pPr>
            <a:r>
              <a:t>35 metres squared</a:t>
            </a:r>
            <a:endParaRPr sz="3773"/>
          </a:p>
          <a:p>
            <a:pPr marL="469391" indent="-469391" defTabSz="1877520">
              <a:spcBef>
                <a:spcPts val="3400"/>
              </a:spcBef>
              <a:defRPr sz="3080"/>
            </a:pPr>
            <a:r>
              <a:t>Theatre style =35 </a:t>
            </a:r>
            <a:endParaRPr sz="3773"/>
          </a:p>
          <a:p>
            <a:pPr marL="469391" indent="-469391" defTabSz="1877520">
              <a:spcBef>
                <a:spcPts val="3400"/>
              </a:spcBef>
              <a:defRPr sz="3080"/>
            </a:pPr>
            <a:r>
              <a:t>Caberet = 16</a:t>
            </a:r>
          </a:p>
          <a:p>
            <a:pPr marL="469391" indent="-469391" defTabSz="1877520">
              <a:spcBef>
                <a:spcPts val="3400"/>
              </a:spcBef>
              <a:defRPr sz="3080"/>
            </a:pPr>
            <a:r>
              <a:t>boardroom = 15</a:t>
            </a:r>
          </a:p>
        </p:txBody>
      </p:sp>
      <p:pic>
        <p:nvPicPr>
          <p:cNvPr id="171" name="Bowl of pappardelle pasta with parsley butter, roasted hazelnuts and shaved parmesan cheese" descr="Bowl of pappardelle pasta with parsley butter, roasted hazelnuts and shaved parmesan cheese"/>
          <p:cNvPicPr>
            <a:picLocks noGrp="1" noChangeAspect="1"/>
          </p:cNvPicPr>
          <p:nvPr>
            <p:ph type="pic" idx="22"/>
          </p:nvPr>
        </p:nvPicPr>
        <p:blipFill>
          <a:blip r:embed="rId2"/>
          <a:srcRect l="10774" r="10774"/>
          <a:stretch>
            <a:fillRect/>
          </a:stretch>
        </p:blipFill>
        <p:spPr>
          <a:xfrm>
            <a:off x="12192000" y="1263848"/>
            <a:ext cx="10916874" cy="11188205"/>
          </a:xfrm>
          <a:prstGeom prst="rect">
            <a:avLst/>
          </a:prstGeom>
        </p:spPr>
      </p:pic>
      <p:sp>
        <p:nvSpPr>
          <p:cNvPr id="172" name="Conference rooms (included in price)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9779000" cy="934779"/>
          </a:xfrm>
          <a:prstGeom prst="rect">
            <a:avLst/>
          </a:prstGeom>
        </p:spPr>
        <p:txBody>
          <a:bodyPr/>
          <a:lstStyle>
            <a:lvl1pPr defTabSz="1779987">
              <a:defRPr sz="4453" spc="-89"/>
            </a:lvl1pPr>
          </a:lstStyle>
          <a:p>
            <a:r>
              <a:t>Conference rooms (included in price)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ummerville/Overdale@ £50 / £100 (full day)…"/>
          <p:cNvSpPr txBox="1">
            <a:spLocks noGrp="1"/>
          </p:cNvSpPr>
          <p:nvPr>
            <p:ph type="body" sz="half" idx="1"/>
          </p:nvPr>
        </p:nvSpPr>
        <p:spPr>
          <a:xfrm>
            <a:off x="1206500" y="2536854"/>
            <a:ext cx="9779000" cy="8256630"/>
          </a:xfrm>
          <a:prstGeom prst="rect">
            <a:avLst/>
          </a:prstGeom>
        </p:spPr>
        <p:txBody>
          <a:bodyPr/>
          <a:lstStyle/>
          <a:p>
            <a:pPr marL="0" indent="0" defTabSz="2218888">
              <a:spcBef>
                <a:spcPts val="4000"/>
              </a:spcBef>
              <a:buSzTx/>
              <a:buNone/>
              <a:defRPr sz="3640" b="1"/>
            </a:pPr>
            <a:r>
              <a:t>Summerville/Overdale@ £50 / £100 (full day)</a:t>
            </a:r>
          </a:p>
          <a:p>
            <a:pPr marL="462280" indent="-462280" defTabSz="2218888">
              <a:spcBef>
                <a:spcPts val="4000"/>
              </a:spcBef>
              <a:defRPr sz="3640"/>
            </a:pPr>
            <a:r>
              <a:t>theatre style = 20</a:t>
            </a:r>
          </a:p>
          <a:p>
            <a:pPr marL="0" indent="0" defTabSz="2218888">
              <a:spcBef>
                <a:spcPts val="4000"/>
              </a:spcBef>
              <a:buSzTx/>
              <a:buNone/>
              <a:defRPr sz="3640" b="1"/>
            </a:pPr>
            <a:r>
              <a:t>Rawdon  @ £60/£120 (full day)</a:t>
            </a:r>
          </a:p>
          <a:p>
            <a:pPr marL="462280" indent="-462280" defTabSz="2218888">
              <a:spcBef>
                <a:spcPts val="4000"/>
              </a:spcBef>
              <a:defRPr sz="3640"/>
            </a:pPr>
            <a:r>
              <a:t>theatre style = 35</a:t>
            </a:r>
          </a:p>
          <a:p>
            <a:pPr marL="462280" indent="-462280" defTabSz="2218888">
              <a:spcBef>
                <a:spcPts val="4000"/>
              </a:spcBef>
              <a:defRPr sz="3640"/>
            </a:pPr>
            <a:r>
              <a:t>cabaret = 20</a:t>
            </a:r>
          </a:p>
          <a:p>
            <a:pPr marL="0" indent="0" defTabSz="2218888">
              <a:spcBef>
                <a:spcPts val="4000"/>
              </a:spcBef>
              <a:buSzTx/>
              <a:buNone/>
              <a:defRPr sz="3640" b="1"/>
            </a:pPr>
            <a:r>
              <a:t>Vashti @ £70/£140(full day)</a:t>
            </a:r>
          </a:p>
          <a:p>
            <a:pPr marL="462280" indent="-462280" defTabSz="2218888">
              <a:spcBef>
                <a:spcPts val="4000"/>
              </a:spcBef>
              <a:defRPr sz="3640"/>
            </a:pPr>
            <a:r>
              <a:t>theatre = 50</a:t>
            </a:r>
          </a:p>
          <a:p>
            <a:pPr marL="462280" indent="-462280" defTabSz="2218888">
              <a:spcBef>
                <a:spcPts val="4000"/>
              </a:spcBef>
              <a:defRPr sz="3640"/>
            </a:pPr>
            <a:r>
              <a:t>cabaret = 30</a:t>
            </a:r>
          </a:p>
        </p:txBody>
      </p:sp>
      <p:pic>
        <p:nvPicPr>
          <p:cNvPr id="175" name="Bowl of pappardelle pasta with parsley butter, roasted hazelnuts and shaved parmesan cheese" descr="Bowl of pappardelle pasta with parsley butter, roasted hazelnuts and shaved parmesan cheese"/>
          <p:cNvPicPr>
            <a:picLocks noGrp="1" noChangeAspect="1"/>
          </p:cNvPicPr>
          <p:nvPr>
            <p:ph type="pic" idx="22"/>
          </p:nvPr>
        </p:nvPicPr>
        <p:blipFill>
          <a:blip r:embed="rId2"/>
          <a:srcRect l="10774" r="10774"/>
          <a:stretch>
            <a:fillRect/>
          </a:stretch>
        </p:blipFill>
        <p:spPr>
          <a:xfrm>
            <a:off x="12192000" y="1263848"/>
            <a:ext cx="10916874" cy="11188205"/>
          </a:xfrm>
          <a:prstGeom prst="rect">
            <a:avLst/>
          </a:prstGeom>
        </p:spPr>
      </p:pic>
      <p:sp>
        <p:nvSpPr>
          <p:cNvPr id="176" name="Additional rooms (not included in price)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4200" spc="-84"/>
            </a:lvl1pPr>
          </a:lstStyle>
          <a:p>
            <a:r>
              <a:t>Additional rooms (not included in price)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8" name="Table 1"/>
          <p:cNvGraphicFramePr/>
          <p:nvPr>
            <p:extLst>
              <p:ext uri="{D42A27DB-BD31-4B8C-83A1-F6EECF244321}">
                <p14:modId xmlns:p14="http://schemas.microsoft.com/office/powerpoint/2010/main" val="2082806556"/>
              </p:ext>
            </p:extLst>
          </p:nvPr>
        </p:nvGraphicFramePr>
        <p:xfrm>
          <a:off x="1501201" y="1662837"/>
          <a:ext cx="21969940" cy="1173861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5492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2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92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924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60550"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3200" b="1"/>
                        <a:t>Possible ideas for programme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3200" b="1"/>
                        <a:t>June 10th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3200" b="1"/>
                        <a:t>June 11th 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tabLst>
                          <a:tab pos="1663700" algn="l"/>
                        </a:tabLst>
                        <a:defRPr b="0"/>
                      </a:pPr>
                      <a:r>
                        <a:rPr sz="3200" b="1"/>
                        <a:t>June 12th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0550"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am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Registeration
Welcome to Manchester
Greetings and official opening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Possible presentation from University of Manchester…Mental Health and Outdoor experiences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An opportunity to visit setting in the area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0550">
                <a:tc>
                  <a:txBody>
                    <a:bodyPr/>
                    <a:lstStyle/>
                    <a:p>
                      <a:pPr defTabSz="914400"/>
                      <a:r>
                        <a:rPr sz="3200" dirty="0"/>
                        <a:t>am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3200" dirty="0"/>
                        <a:t>Workshops  (</a:t>
                      </a:r>
                      <a:r>
                        <a:rPr lang="sv-SE" sz="3200" dirty="0" err="1"/>
                        <a:t>including</a:t>
                      </a:r>
                      <a:r>
                        <a:rPr lang="sv-SE" sz="3200" dirty="0"/>
                        <a:t> </a:t>
                      </a:r>
                      <a:r>
                        <a:rPr lang="sv-SE" sz="3200" dirty="0" err="1"/>
                        <a:t>introduction</a:t>
                      </a:r>
                      <a:r>
                        <a:rPr lang="sv-SE" sz="3200" dirty="0"/>
                        <a:t> to Skogsmulle and </a:t>
                      </a:r>
                      <a:r>
                        <a:rPr lang="sv-SE" sz="3200" dirty="0" err="1"/>
                        <a:t>another</a:t>
                      </a:r>
                      <a:r>
                        <a:rPr lang="sv-SE" sz="3200" dirty="0"/>
                        <a:t>)</a:t>
                      </a:r>
                    </a:p>
                    <a:p>
                      <a:pPr defTabSz="914400"/>
                      <a:endParaRPr sz="3200" dirty="0">
                        <a:solidFill>
                          <a:srgbClr val="FF0000"/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200"/>
                      </a:pPr>
                      <a:r>
                        <a:rPr lang="sv-SE" dirty="0" err="1"/>
                        <a:t>Discovering</a:t>
                      </a:r>
                      <a:r>
                        <a:rPr lang="sv-SE" dirty="0"/>
                        <a:t> </a:t>
                      </a:r>
                      <a:r>
                        <a:rPr lang="sv-SE" dirty="0" err="1"/>
                        <a:t>nature</a:t>
                      </a:r>
                      <a:r>
                        <a:rPr lang="sv-SE" dirty="0"/>
                        <a:t> </a:t>
                      </a:r>
                      <a:r>
                        <a:rPr lang="sv-SE" dirty="0" err="1"/>
                        <a:t>with</a:t>
                      </a:r>
                      <a:r>
                        <a:rPr lang="sv-SE" dirty="0"/>
                        <a:t> all </a:t>
                      </a:r>
                      <a:r>
                        <a:rPr lang="sv-SE" dirty="0" err="1"/>
                        <a:t>your</a:t>
                      </a:r>
                      <a:r>
                        <a:rPr lang="sv-SE" dirty="0"/>
                        <a:t> </a:t>
                      </a:r>
                      <a:r>
                        <a:rPr lang="sv-SE"/>
                        <a:t>senses</a:t>
                      </a:r>
                      <a:endParaRPr dirty="0"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 dirty="0"/>
                        <a:t>An opportunity to visit setting in the area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0550">
                <a:tc>
                  <a:txBody>
                    <a:bodyPr/>
                    <a:lstStyle/>
                    <a:p>
                      <a:pPr defTabSz="914400"/>
                      <a:r>
                        <a:rPr sz="3200" dirty="0"/>
                        <a:t>am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 dirty="0"/>
                        <a:t>Workshops  (including introduction to </a:t>
                      </a:r>
                      <a:r>
                        <a:rPr sz="3200" dirty="0" err="1"/>
                        <a:t>Skogsmulle</a:t>
                      </a:r>
                      <a:r>
                        <a:rPr sz="3200" dirty="0"/>
                        <a:t> and another)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200"/>
                      </a:pPr>
                      <a:r>
                        <a:rPr lang="sv-SE" dirty="0" err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Cooking</a:t>
                      </a:r>
                      <a:r>
                        <a:rPr lang="sv-SE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 countrys </a:t>
                      </a:r>
                      <a:r>
                        <a:rPr lang="sv-SE" dirty="0" err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outdoor</a:t>
                      </a:r>
                      <a:r>
                        <a:rPr lang="sv-SE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sv-SE" dirty="0" err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dishes</a:t>
                      </a:r>
                      <a:r>
                        <a:rPr lang="sv-SE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</a:t>
                      </a:r>
                      <a:endParaRPr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3200" dirty="0"/>
                        <a:t>An </a:t>
                      </a:r>
                      <a:r>
                        <a:rPr lang="sv-SE" sz="3200" dirty="0" err="1"/>
                        <a:t>opportunity</a:t>
                      </a:r>
                      <a:r>
                        <a:rPr lang="sv-SE" sz="3200" dirty="0"/>
                        <a:t> to visit </a:t>
                      </a:r>
                      <a:r>
                        <a:rPr lang="sv-SE" sz="3200" dirty="0" err="1"/>
                        <a:t>setting</a:t>
                      </a:r>
                      <a:r>
                        <a:rPr lang="sv-SE" sz="3200" dirty="0"/>
                        <a:t> in the area</a:t>
                      </a:r>
                    </a:p>
                    <a:p>
                      <a:pPr defTabSz="914400"/>
                      <a:endParaRPr sz="3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0550"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pm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Invitation to local schools setting to join us in the park= trail, singing and meet Skogsmulle and friends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lang="sv-SE" sz="32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Games and </a:t>
                      </a:r>
                      <a:r>
                        <a:rPr lang="sv-SE" sz="3200" dirty="0" err="1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songs</a:t>
                      </a:r>
                      <a:endParaRPr sz="32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lang="sv-SE" sz="3200" dirty="0" err="1"/>
                        <a:t>Reflection</a:t>
                      </a:r>
                      <a:r>
                        <a:rPr lang="sv-SE" sz="3200" dirty="0"/>
                        <a:t> and </a:t>
                      </a:r>
                    </a:p>
                    <a:p>
                      <a:pPr defTabSz="914400"/>
                      <a:r>
                        <a:rPr sz="3200" dirty="0"/>
                        <a:t>Close symposium</a:t>
                      </a:r>
                    </a:p>
                  </a:txBody>
                  <a:tcPr marL="50800" marR="50800" marT="50800" marB="50800" anchor="ctr" horzOverflow="overflow">
                    <a:lnB w="12700">
                      <a:solidFill>
                        <a:srgbClr val="929292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60550">
                <a:tc>
                  <a:txBody>
                    <a:bodyPr/>
                    <a:lstStyle/>
                    <a:p>
                      <a:pPr defTabSz="914400"/>
                      <a:r>
                        <a:rPr sz="3200"/>
                        <a:t>evening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>
                        <a:defRPr sz="32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929292"/>
                      </a:solidFill>
                      <a:miter lim="400000"/>
                    </a:lnR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32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929292"/>
                      </a:solidFill>
                      <a:miter lim="400000"/>
                    </a:lnL>
                    <a:lnR w="12700">
                      <a:solidFill>
                        <a:srgbClr val="929292"/>
                      </a:solidFill>
                      <a:miter lim="400000"/>
                    </a:lnR>
                    <a:lnT w="12700">
                      <a:solidFill>
                        <a:srgbClr val="929292"/>
                      </a:solidFill>
                      <a:miter lim="400000"/>
                    </a:lnT>
                    <a:lnB w="12700">
                      <a:solidFill>
                        <a:srgbClr val="929292"/>
                      </a:solidFill>
                      <a:miter lim="400000"/>
                    </a:lnB>
                    <a:solidFill>
                      <a:srgbClr val="9292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554</Words>
  <Application>Microsoft Macintosh PowerPoint</Application>
  <PresentationFormat>Anpassad</PresentationFormat>
  <Paragraphs>83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1" baseType="lpstr">
      <vt:lpstr>Helvetica Neue</vt:lpstr>
      <vt:lpstr>Helvetica Neue Medium</vt:lpstr>
      <vt:lpstr>21_BasicWhite</vt:lpstr>
      <vt:lpstr>PowerPoint-presentation</vt:lpstr>
      <vt:lpstr>PowerPoint-presentation</vt:lpstr>
      <vt:lpstr>The venue:</vt:lpstr>
      <vt:lpstr>Accommodation: 47 bedrooms from 9/6-14/6</vt:lpstr>
      <vt:lpstr>PowerPoint-presentation</vt:lpstr>
      <vt:lpstr>Conference rooms (included in price)</vt:lpstr>
      <vt:lpstr>Additional rooms (not included in price)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Sachiko Takami</cp:lastModifiedBy>
  <cp:revision>4</cp:revision>
  <dcterms:modified xsi:type="dcterms:W3CDTF">2024-12-13T16:11:03Z</dcterms:modified>
</cp:coreProperties>
</file>