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3" r:id="rId3"/>
    <p:sldId id="282" r:id="rId4"/>
    <p:sldId id="284" r:id="rId5"/>
    <p:sldId id="285" r:id="rId6"/>
    <p:sldId id="286" r:id="rId7"/>
    <p:sldId id="287" r:id="rId8"/>
    <p:sldId id="258" r:id="rId9"/>
    <p:sldId id="281" r:id="rId10"/>
    <p:sldId id="279" r:id="rId11"/>
    <p:sldId id="280" r:id="rId12"/>
    <p:sldId id="276" r:id="rId1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367781526575723E-2"/>
          <c:y val="0.16846679309829782"/>
          <c:w val="0.86427571358267719"/>
          <c:h val="0.692486546968101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Intäkter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4FF-4C1F-8934-D0A1A4EA6A7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4FF-4C1F-8934-D0A1A4EA6A7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4FF-4C1F-8934-D0A1A4EA6A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Blad1!$B$2:$B$6</c:f>
              <c:numCache>
                <c:formatCode>General</c:formatCode>
                <c:ptCount val="5"/>
                <c:pt idx="0">
                  <c:v>1454</c:v>
                </c:pt>
                <c:pt idx="1">
                  <c:v>1822</c:v>
                </c:pt>
                <c:pt idx="2">
                  <c:v>2068</c:v>
                </c:pt>
                <c:pt idx="3">
                  <c:v>2072</c:v>
                </c:pt>
                <c:pt idx="4">
                  <c:v>1025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F-4C1F-8934-D0A1A4EA6A7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Kostnader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Blad1!$C$2:$C$6</c:f>
              <c:numCache>
                <c:formatCode>General</c:formatCode>
                <c:ptCount val="5"/>
                <c:pt idx="0">
                  <c:v>1440</c:v>
                </c:pt>
                <c:pt idx="1">
                  <c:v>1694</c:v>
                </c:pt>
                <c:pt idx="2">
                  <c:v>1874</c:v>
                </c:pt>
                <c:pt idx="3">
                  <c:v>2060</c:v>
                </c:pt>
                <c:pt idx="4">
                  <c:v>1373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F-4C1F-8934-D0A1A4EA6A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8796968"/>
        <c:axId val="158795000"/>
      </c:barChart>
      <c:catAx>
        <c:axId val="15879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8795000"/>
        <c:crosses val="autoZero"/>
        <c:auto val="1"/>
        <c:lblAlgn val="ctr"/>
        <c:lblOffset val="100"/>
        <c:noMultiLvlLbl val="0"/>
      </c:catAx>
      <c:valAx>
        <c:axId val="1587950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8796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9834911940355E-2"/>
          <c:y val="5.9214674388169783E-2"/>
          <c:w val="0.92150538247936398"/>
          <c:h val="0.6972489760884192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Kurs-deltagaravgift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Blad1!$B$2:$B$7</c:f>
              <c:numCache>
                <c:formatCode>General</c:formatCode>
                <c:ptCount val="6"/>
                <c:pt idx="0">
                  <c:v>1231</c:v>
                </c:pt>
                <c:pt idx="1">
                  <c:v>1538</c:v>
                </c:pt>
                <c:pt idx="2">
                  <c:v>1802</c:v>
                </c:pt>
                <c:pt idx="3">
                  <c:v>1789</c:v>
                </c:pt>
                <c:pt idx="4">
                  <c:v>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BB4-87BC-D92CFFC92FD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Medlemsåterbäring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Blad1!$C$2:$C$7</c:f>
              <c:numCache>
                <c:formatCode>General</c:formatCode>
                <c:ptCount val="6"/>
                <c:pt idx="0">
                  <c:v>106</c:v>
                </c:pt>
                <c:pt idx="1">
                  <c:v>103</c:v>
                </c:pt>
                <c:pt idx="2">
                  <c:v>112</c:v>
                </c:pt>
                <c:pt idx="3">
                  <c:v>108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BB4-87BC-D92CFFC92FD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Bidrag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Blad1!$D$2:$D$7</c:f>
              <c:numCache>
                <c:formatCode>General</c:formatCode>
                <c:ptCount val="6"/>
                <c:pt idx="0">
                  <c:v>90</c:v>
                </c:pt>
                <c:pt idx="1">
                  <c:v>129</c:v>
                </c:pt>
                <c:pt idx="2">
                  <c:v>119</c:v>
                </c:pt>
                <c:pt idx="3">
                  <c:v>150</c:v>
                </c:pt>
                <c:pt idx="4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BB4-87BC-D92CFFC92FD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Försäljning och övrigt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Blad1!$E$2:$E$7</c:f>
              <c:numCache>
                <c:formatCode>General</c:formatCode>
                <c:ptCount val="6"/>
                <c:pt idx="0">
                  <c:v>27</c:v>
                </c:pt>
                <c:pt idx="1">
                  <c:v>53</c:v>
                </c:pt>
                <c:pt idx="2">
                  <c:v>34</c:v>
                </c:pt>
                <c:pt idx="3">
                  <c:v>25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BB4-87BC-D92CFFC92F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399040"/>
        <c:axId val="395398384"/>
      </c:barChart>
      <c:catAx>
        <c:axId val="39539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5398384"/>
        <c:crosses val="autoZero"/>
        <c:auto val="1"/>
        <c:lblAlgn val="ctr"/>
        <c:lblOffset val="100"/>
        <c:noMultiLvlLbl val="0"/>
      </c:catAx>
      <c:valAx>
        <c:axId val="395398384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53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60641599270219E-2"/>
          <c:y val="7.1689383446524909E-4"/>
          <c:w val="0.93998800514633973"/>
          <c:h val="0.90412370878583126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Alpint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Blad1!$B$2:$B$4</c:f>
              <c:numCache>
                <c:formatCode>General</c:formatCode>
                <c:ptCount val="3"/>
                <c:pt idx="0">
                  <c:v>1334</c:v>
                </c:pt>
                <c:pt idx="1">
                  <c:v>1252</c:v>
                </c:pt>
                <c:pt idx="2">
                  <c:v>769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EC-41AA-9EF3-3A7AA4FB109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Fjäll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Blad1!$C$2:$C$4</c:f>
              <c:numCache>
                <c:formatCode>General</c:formatCode>
                <c:ptCount val="3"/>
                <c:pt idx="0">
                  <c:v>104</c:v>
                </c:pt>
                <c:pt idx="1">
                  <c:v>261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EC-41AA-9EF3-3A7AA4FB109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Vandring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Blad1!$D$2:$D$4</c:f>
              <c:numCache>
                <c:formatCode>General</c:formatCode>
                <c:ptCount val="3"/>
                <c:pt idx="0">
                  <c:v>242</c:v>
                </c:pt>
                <c:pt idx="1">
                  <c:v>197</c:v>
                </c:pt>
                <c:pt idx="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EC-41AA-9EF3-3A7AA4FB109C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Bytesmarknad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Blad1!$E$2:$E$4</c:f>
              <c:numCache>
                <c:formatCode>General</c:formatCode>
                <c:ptCount val="3"/>
                <c:pt idx="0">
                  <c:v>67</c:v>
                </c:pt>
                <c:pt idx="1">
                  <c:v>85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EC-41AA-9EF3-3A7AA4FB109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Ströv-Frilufsare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5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Blad1!$F$2:$F$4</c:f>
              <c:numCache>
                <c:formatCode>General</c:formatCode>
                <c:ptCount val="3"/>
                <c:pt idx="0">
                  <c:v>59</c:v>
                </c:pt>
                <c:pt idx="1">
                  <c:v>40</c:v>
                </c:pt>
                <c:pt idx="2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EC-41AA-9EF3-3A7AA4FB109C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Skridskor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Blad1!$G$2:$G$4</c:f>
              <c:numCache>
                <c:formatCode>General</c:formatCode>
                <c:ptCount val="3"/>
                <c:pt idx="0">
                  <c:v>29</c:v>
                </c:pt>
                <c:pt idx="1">
                  <c:v>23</c:v>
                </c:pt>
                <c:pt idx="2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4EC-41AA-9EF3-3A7AA4FB109C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Vattengymn</c:v>
                </c:pt>
              </c:strCache>
            </c:strRef>
          </c:tx>
          <c:spPr>
            <a:ln w="317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Blad1!$H$2:$H$4</c:f>
              <c:numCache>
                <c:formatCode>General</c:formatCode>
                <c:ptCount val="3"/>
                <c:pt idx="0">
                  <c:v>24</c:v>
                </c:pt>
                <c:pt idx="1">
                  <c:v>22</c:v>
                </c:pt>
                <c:pt idx="2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4EC-41AA-9EF3-3A7AA4FB109C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Äventyrliga vuxna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Blad1!$I$2:$I$4</c:f>
              <c:numCache>
                <c:formatCode>General</c:formatCode>
                <c:ptCount val="3"/>
                <c:pt idx="0">
                  <c:v>38</c:v>
                </c:pt>
                <c:pt idx="1">
                  <c:v>21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4EC-41AA-9EF3-3A7AA4FB109C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Kajak</c:v>
                </c:pt>
              </c:strCache>
            </c:strRef>
          </c:tx>
          <c:spPr>
            <a:ln w="317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Blad1!$J$2:$J$4</c:f>
              <c:numCache>
                <c:formatCode>General</c:formatCode>
                <c:ptCount val="3"/>
                <c:pt idx="0">
                  <c:v>15</c:v>
                </c:pt>
                <c:pt idx="1">
                  <c:v>19</c:v>
                </c:pt>
                <c:pt idx="2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4EC-41AA-9EF3-3A7AA4FB109C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MTB</c:v>
                </c:pt>
              </c:strCache>
            </c:strRef>
          </c:tx>
          <c:spPr>
            <a:ln w="3175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Blad1!$K$2:$K$4</c:f>
              <c:numCache>
                <c:formatCode>General</c:formatCode>
                <c:ptCount val="3"/>
                <c:pt idx="0">
                  <c:v>20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4EC-41AA-9EF3-3A7AA4FB109C}"/>
            </c:ext>
          </c:extLst>
        </c:ser>
        <c:ser>
          <c:idx val="10"/>
          <c:order val="10"/>
          <c:tx>
            <c:strRef>
              <c:f>Blad1!$L$1</c:f>
              <c:strCache>
                <c:ptCount val="1"/>
                <c:pt idx="0">
                  <c:v>Int verks</c:v>
                </c:pt>
              </c:strCache>
            </c:strRef>
          </c:tx>
          <c:spPr>
            <a:ln w="3175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Blad1!$L$2:$L$4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4EC-41AA-9EF3-3A7AA4FB10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95405272"/>
        <c:axId val="395401664"/>
      </c:lineChart>
      <c:catAx>
        <c:axId val="39540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5401664"/>
        <c:crosses val="autoZero"/>
        <c:auto val="1"/>
        <c:lblAlgn val="ctr"/>
        <c:lblOffset val="100"/>
        <c:noMultiLvlLbl val="0"/>
      </c:catAx>
      <c:valAx>
        <c:axId val="3954016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5405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83933695999587488"/>
          <c:y val="9.2100209864888635E-2"/>
          <c:w val="0.14746811533972562"/>
          <c:h val="0.72664210396777607"/>
        </c:manualLayout>
      </c:layout>
      <c:overlay val="1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Arvoden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Blad1!$B$2:$B$4</c:f>
              <c:numCache>
                <c:formatCode>General</c:formatCode>
                <c:ptCount val="3"/>
                <c:pt idx="0">
                  <c:v>342</c:v>
                </c:pt>
                <c:pt idx="1">
                  <c:v>384</c:v>
                </c:pt>
                <c:pt idx="2">
                  <c:v>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F-4D90-A484-828606E20B3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Verksamheten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Blad1!$C$2:$C$4</c:f>
              <c:numCache>
                <c:formatCode>General</c:formatCode>
                <c:ptCount val="3"/>
                <c:pt idx="0">
                  <c:v>983</c:v>
                </c:pt>
                <c:pt idx="1">
                  <c:v>1153</c:v>
                </c:pt>
                <c:pt idx="2">
                  <c:v>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9F-4D90-A484-828606E20B3D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Kansli och gem kostnader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Blad1!$D$2:$D$4</c:f>
              <c:numCache>
                <c:formatCode>General</c:formatCode>
                <c:ptCount val="3"/>
                <c:pt idx="0">
                  <c:v>158</c:v>
                </c:pt>
                <c:pt idx="1">
                  <c:v>149</c:v>
                </c:pt>
                <c:pt idx="2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9F-4D90-A484-828606E20B3D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Ledarutb- vård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Blad1!$E$2:$E$4</c:f>
              <c:numCache>
                <c:formatCode>General</c:formatCode>
                <c:ptCount val="3"/>
                <c:pt idx="0">
                  <c:v>226</c:v>
                </c:pt>
                <c:pt idx="1">
                  <c:v>104</c:v>
                </c:pt>
                <c:pt idx="2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9F-4D90-A484-828606E20B3D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Avskrivningar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Blad1!$F$2:$F$4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9F-4D90-A484-828606E20B3D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Profilkläder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Blad1!$G$2:$G$4</c:f>
              <c:numCache>
                <c:formatCode>General</c:formatCode>
                <c:ptCount val="3"/>
                <c:pt idx="0">
                  <c:v>88</c:v>
                </c:pt>
                <c:pt idx="1">
                  <c:v>199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9F-4D90-A484-828606E20B3D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Datadrift/support, tele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Blad1!$H$2:$H$4</c:f>
              <c:numCache>
                <c:formatCode>General</c:formatCode>
                <c:ptCount val="3"/>
                <c:pt idx="0">
                  <c:v>70</c:v>
                </c:pt>
                <c:pt idx="1">
                  <c:v>71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9F-4D90-A484-828606E20B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26308904"/>
        <c:axId val="426303000"/>
      </c:barChart>
      <c:catAx>
        <c:axId val="426308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6303000"/>
        <c:crosses val="autoZero"/>
        <c:auto val="1"/>
        <c:lblAlgn val="ctr"/>
        <c:lblOffset val="100"/>
        <c:noMultiLvlLbl val="0"/>
      </c:catAx>
      <c:valAx>
        <c:axId val="4263030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6308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4485906652973E-2"/>
          <c:y val="5.0507223295455324E-2"/>
          <c:w val="0.9361551409334703"/>
          <c:h val="0.85093320721120724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Årets resultat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Blad1!$B$2:$B$7</c:f>
              <c:numCache>
                <c:formatCode>General</c:formatCode>
                <c:ptCount val="6"/>
                <c:pt idx="0">
                  <c:v>24</c:v>
                </c:pt>
                <c:pt idx="1">
                  <c:v>123</c:v>
                </c:pt>
                <c:pt idx="2">
                  <c:v>191</c:v>
                </c:pt>
                <c:pt idx="3">
                  <c:v>14</c:v>
                </c:pt>
                <c:pt idx="4">
                  <c:v>-352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3E-4202-9E0F-D5E42DD3AC6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Eget kapital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Blad1!$C$2:$C$7</c:f>
              <c:numCache>
                <c:formatCode>General</c:formatCode>
                <c:ptCount val="6"/>
                <c:pt idx="0">
                  <c:v>1138</c:v>
                </c:pt>
                <c:pt idx="1">
                  <c:v>1262</c:v>
                </c:pt>
                <c:pt idx="2">
                  <c:v>1453</c:v>
                </c:pt>
                <c:pt idx="3">
                  <c:v>1467</c:v>
                </c:pt>
                <c:pt idx="4">
                  <c:v>1115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3E-4202-9E0F-D5E42DD3AC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9839000"/>
        <c:axId val="419838344"/>
      </c:lineChart>
      <c:catAx>
        <c:axId val="4198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9838344"/>
        <c:crosses val="autoZero"/>
        <c:auto val="1"/>
        <c:lblAlgn val="ctr"/>
        <c:lblOffset val="100"/>
        <c:noMultiLvlLbl val="0"/>
      </c:catAx>
      <c:valAx>
        <c:axId val="4198383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9839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0.42319</cdr:x>
      <cdr:y>0.09337</cdr:y>
    </cdr:from>
    <cdr:to>
      <cdr:x>0.52421</cdr:x>
      <cdr:y>0.28012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830484" y="4572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0.05623</cdr:x>
      <cdr:y>0.0738</cdr:y>
    </cdr:from>
    <cdr:to>
      <cdr:x>0.15078</cdr:x>
      <cdr:y>0.1506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528890" y="384901"/>
          <a:ext cx="889461" cy="400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22A41C-6681-41C8-B13E-0A22B29E5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EAD305-BB9B-4DB0-B22A-2269D2A1F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871E8-AB45-4043-8C4E-742B318D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14A544-BB7F-4D14-BEBB-36ABA930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4BC025-E4EF-45F6-9E0D-B6BDEA04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74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CDA1B7-98FE-4CD2-8B2F-ABBB2E70C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111E61-E499-4D0E-B99B-8971E92E0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4DD12-BC5D-4AB7-BC44-9819382F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C4D23B-9547-435E-B003-332448CC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ECDFF2-E79D-42D7-97F1-C52F9F44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561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EFD011D-8E32-4E0F-A820-8E25AB4760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9CCA5F-8343-4F69-AEE2-6ED7BDABD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23CA80-B3CF-47A7-AC18-75A2354C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BE3A28-16D2-4AF4-8C67-0151881A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220A16-0A86-4356-BD7F-73B3A0ABE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9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3CC35A-7900-4ADD-A8F4-97DBAA30D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C4565B-8950-41F2-BDE4-8066DDF9D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31A2FB-AEC1-498E-AD47-0BCFEB343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957C39-E422-44A4-A37B-D992EC59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83842E-FAB2-44E3-9BE8-CE804704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47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CCD69B-6CC1-4B7D-B552-0A8F1A49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DBD04B-7065-4D74-9A39-30DFC40BA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DEFA1D-E8BD-4541-BA47-38B23B2B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D09E3A-BEA5-4217-BBEA-568A0913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4024CF-EFE6-4012-87FF-A313CA36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251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07A3AB-F88F-4143-AB4C-82139AC3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B353A4-FDA0-4375-9541-5399ED23F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1682FA7-A31F-4656-A011-0EDD251EC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F3DC69-0992-4992-BE92-9B35AD2A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AC4D25-7DD6-4C4E-9EF4-AC2580EB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7B1ED0-64A5-48C5-A7C3-F44CE420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48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0AB63C-DB1B-453C-A216-A8C2E8F8B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0BD456-72E8-43DE-9386-82251511B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F242C6-F740-4674-91F0-5208CE25F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1A7E58-22E8-4FE9-9931-601B14073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79A964C-17DF-4E23-B6F0-FFB81C316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23F81D-1FD1-4EAE-8C72-927B079F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8B73492-7C0F-4913-9ABA-135347C4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19A1E04-33A2-4541-8B1A-8A0B6287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0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514A0-ADA4-4332-9F79-BE8B7E04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C92D13B-79A2-4594-8DE4-C1A447F86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B325596-2120-4B15-B87E-D53AFC7C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509342-24B5-4A45-8F1B-1A8D39EB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00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40AC0D-6172-44ED-BE03-163F84E4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E667F01-730E-4579-BB13-0338B24F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DEBF8F-2990-4E5E-8053-D8AB790C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232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F89956-7E78-4CC9-9C4D-655F435E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8A85C8-9702-4B93-9BB4-F8E920CB2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DD1986-CC29-4414-9025-E1498CA54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7F0731-1B42-456C-80BF-1AAF4BF9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1C058BA-A818-4ECB-9CDC-88F16E25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D1E194-E4D2-43AE-952F-35286F96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834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4C0492-859A-4B32-93BB-70091BF03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E6A0951-D66A-4E46-9D89-9285EE219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E7E2475-375E-482E-8688-4E8F8999E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A9188D2-B2F3-41B1-8D27-2B707C71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F966EC-F838-4A91-AB57-5F80BDE9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EF6AFE-BAC4-4A5B-A53F-97BB6297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1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D4A3FF7-CA32-4AC4-BE57-AE0C4190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7199D1-946C-4672-8F17-7445779C7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1E4DEA-9EFE-4ACF-BDC0-2098B5CC0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D11F-8BF5-476C-B4DA-67A7E198526E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9D4EBF-433C-4DE2-983A-702A54B6C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3E7C18-15E2-4003-83C9-EEBC707A4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60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056611"/>
            <a:ext cx="9144000" cy="1201188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av bokslutet för 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sv-SE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5091" y="1064029"/>
            <a:ext cx="5527963" cy="240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2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Intäkter fördelat på verksamhetsgrenar 2018-2020</a:t>
            </a:r>
            <a:r>
              <a:rPr lang="sv-SE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tkr</a:t>
            </a:r>
            <a:endParaRPr lang="sv-SE" sz="3200" dirty="0"/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836648"/>
              </p:ext>
            </p:extLst>
          </p:nvPr>
        </p:nvGraphicFramePr>
        <p:xfrm>
          <a:off x="909128" y="1690688"/>
          <a:ext cx="10550012" cy="4843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159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Kostnadsfördelning 2018-2020</a:t>
            </a:r>
            <a:r>
              <a:rPr lang="sv-SE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tkr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488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165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30036" y="365125"/>
            <a:ext cx="10023764" cy="1325563"/>
          </a:xfrm>
        </p:spPr>
        <p:txBody>
          <a:bodyPr/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Årets resultat och Eget kapital 2016-2020, tkr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696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84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984430"/>
              </p:ext>
            </p:extLst>
          </p:nvPr>
        </p:nvGraphicFramePr>
        <p:xfrm>
          <a:off x="2211186" y="967853"/>
          <a:ext cx="7207134" cy="5557635"/>
        </p:xfrm>
        <a:graphic>
          <a:graphicData uri="http://schemas.openxmlformats.org/drawingml/2006/table">
            <a:tbl>
              <a:tblPr/>
              <a:tblGrid>
                <a:gridCol w="3709272">
                  <a:extLst>
                    <a:ext uri="{9D8B030D-6E8A-4147-A177-3AD203B41FA5}">
                      <a16:colId xmlns:a16="http://schemas.microsoft.com/office/drawing/2014/main" val="371727956"/>
                    </a:ext>
                  </a:extLst>
                </a:gridCol>
                <a:gridCol w="538133">
                  <a:extLst>
                    <a:ext uri="{9D8B030D-6E8A-4147-A177-3AD203B41FA5}">
                      <a16:colId xmlns:a16="http://schemas.microsoft.com/office/drawing/2014/main" val="3808920053"/>
                    </a:ext>
                  </a:extLst>
                </a:gridCol>
                <a:gridCol w="1037827">
                  <a:extLst>
                    <a:ext uri="{9D8B030D-6E8A-4147-A177-3AD203B41FA5}">
                      <a16:colId xmlns:a16="http://schemas.microsoft.com/office/drawing/2014/main" val="2932263570"/>
                    </a:ext>
                  </a:extLst>
                </a:gridCol>
                <a:gridCol w="884075">
                  <a:extLst>
                    <a:ext uri="{9D8B030D-6E8A-4147-A177-3AD203B41FA5}">
                      <a16:colId xmlns:a16="http://schemas.microsoft.com/office/drawing/2014/main" val="2696762757"/>
                    </a:ext>
                  </a:extLst>
                </a:gridCol>
                <a:gridCol w="1037827">
                  <a:extLst>
                    <a:ext uri="{9D8B030D-6E8A-4147-A177-3AD203B41FA5}">
                      <a16:colId xmlns:a16="http://schemas.microsoft.com/office/drawing/2014/main" val="2446563041"/>
                    </a:ext>
                  </a:extLst>
                </a:gridCol>
              </a:tblGrid>
              <a:tr h="261997"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271238"/>
                  </a:ext>
                </a:extLst>
              </a:tr>
              <a:tr h="227432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RESULTATRÄKNING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069009"/>
                  </a:ext>
                </a:extLst>
              </a:tr>
              <a:tr h="217544">
                <a:tc>
                  <a:txBody>
                    <a:bodyPr/>
                    <a:lstStyle/>
                    <a:p>
                      <a:pPr algn="l" fontAlgn="t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900" b="0" i="1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333790"/>
                  </a:ext>
                </a:extLst>
              </a:tr>
              <a:tr h="217544">
                <a:tc>
                  <a:txBody>
                    <a:bodyPr/>
                    <a:lstStyle/>
                    <a:p>
                      <a:pPr algn="l" fontAlgn="t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648519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t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Intäkter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1 024 960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2 072 317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999441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12698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Rörelsens kostnader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966805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640962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Styrelse och personal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-428 396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-500 303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776253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Lokal och kansli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-185 022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-148 047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895177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Verksamhetskostnader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-725 953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-1 411 696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315822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Avskrivningar enligt plan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-34 063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127839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-1 373 434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-2 060 046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227653"/>
                  </a:ext>
                </a:extLst>
              </a:tr>
              <a:tr h="203132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019395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Rörelseresultat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-348 474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12 271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731033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757239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14156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Resultat från finansiella investeringar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135725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643147"/>
                  </a:ext>
                </a:extLst>
              </a:tr>
              <a:tr h="1878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Orealiserad värdeförändring omsättningstillgångar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-735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4 550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07917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Övriga ränteintäkter och liknande resultatposter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4 006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5 563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319031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Resultat försäljning kortfr. placering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292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067368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Räntekostnader och liknande resultatposter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-7 073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-8 555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051503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309613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Resultat efter finansiella poster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-352 276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14 121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383343"/>
                  </a:ext>
                </a:extLst>
              </a:tr>
              <a:tr h="197767"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114516"/>
                  </a:ext>
                </a:extLst>
              </a:tr>
              <a:tr h="2175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Årets resultat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-352 276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14 121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232146"/>
                  </a:ext>
                </a:extLst>
              </a:tr>
              <a:tr h="187879"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394964"/>
                  </a:ext>
                </a:extLst>
              </a:tr>
            </a:tbl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2277687" y="681644"/>
            <a:ext cx="6982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041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20890"/>
              </p:ext>
            </p:extLst>
          </p:nvPr>
        </p:nvGraphicFramePr>
        <p:xfrm>
          <a:off x="2252750" y="864524"/>
          <a:ext cx="7514704" cy="5257035"/>
        </p:xfrm>
        <a:graphic>
          <a:graphicData uri="http://schemas.openxmlformats.org/drawingml/2006/table">
            <a:tbl>
              <a:tblPr/>
              <a:tblGrid>
                <a:gridCol w="3945220">
                  <a:extLst>
                    <a:ext uri="{9D8B030D-6E8A-4147-A177-3AD203B41FA5}">
                      <a16:colId xmlns:a16="http://schemas.microsoft.com/office/drawing/2014/main" val="1482043745"/>
                    </a:ext>
                  </a:extLst>
                </a:gridCol>
                <a:gridCol w="657537">
                  <a:extLst>
                    <a:ext uri="{9D8B030D-6E8A-4147-A177-3AD203B41FA5}">
                      <a16:colId xmlns:a16="http://schemas.microsoft.com/office/drawing/2014/main" val="2491057586"/>
                    </a:ext>
                  </a:extLst>
                </a:gridCol>
                <a:gridCol w="244228">
                  <a:extLst>
                    <a:ext uri="{9D8B030D-6E8A-4147-A177-3AD203B41FA5}">
                      <a16:colId xmlns:a16="http://schemas.microsoft.com/office/drawing/2014/main" val="2466157698"/>
                    </a:ext>
                  </a:extLst>
                </a:gridCol>
                <a:gridCol w="976911">
                  <a:extLst>
                    <a:ext uri="{9D8B030D-6E8A-4147-A177-3AD203B41FA5}">
                      <a16:colId xmlns:a16="http://schemas.microsoft.com/office/drawing/2014/main" val="276387922"/>
                    </a:ext>
                  </a:extLst>
                </a:gridCol>
                <a:gridCol w="263015">
                  <a:extLst>
                    <a:ext uri="{9D8B030D-6E8A-4147-A177-3AD203B41FA5}">
                      <a16:colId xmlns:a16="http://schemas.microsoft.com/office/drawing/2014/main" val="2431431611"/>
                    </a:ext>
                  </a:extLst>
                </a:gridCol>
                <a:gridCol w="450882">
                  <a:extLst>
                    <a:ext uri="{9D8B030D-6E8A-4147-A177-3AD203B41FA5}">
                      <a16:colId xmlns:a16="http://schemas.microsoft.com/office/drawing/2014/main" val="1229531003"/>
                    </a:ext>
                  </a:extLst>
                </a:gridCol>
                <a:gridCol w="976911">
                  <a:extLst>
                    <a:ext uri="{9D8B030D-6E8A-4147-A177-3AD203B41FA5}">
                      <a16:colId xmlns:a16="http://schemas.microsoft.com/office/drawing/2014/main" val="828059163"/>
                    </a:ext>
                  </a:extLst>
                </a:gridCol>
              </a:tblGrid>
              <a:tr h="27395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BALANSRÄKNING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2020-12-31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2019-12-31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028850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800" b="0" i="1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146109"/>
                  </a:ext>
                </a:extLst>
              </a:tr>
              <a:tr h="24797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277104"/>
                  </a:ext>
                </a:extLst>
              </a:tr>
              <a:tr h="247974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009728"/>
                  </a:ext>
                </a:extLst>
              </a:tr>
              <a:tr h="24797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Anläggningstillgångar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026833"/>
                  </a:ext>
                </a:extLst>
              </a:tr>
              <a:tr h="24797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Materiella anläggningstillgångar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324782"/>
                  </a:ext>
                </a:extLst>
              </a:tr>
              <a:tr h="24797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Maskiner och inventarier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68 125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035059"/>
                  </a:ext>
                </a:extLst>
              </a:tr>
              <a:tr h="247974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68 125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413572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859497"/>
                  </a:ext>
                </a:extLst>
              </a:tr>
              <a:tr h="24561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 Anläggningstillgångar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68 125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588451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202877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Omsättningstillgångar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170712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905500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Kortfristiga fordringar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7607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Övriga kortfristiga fordringar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10 609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946953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Förutbetalda kostnader/Upplupna intäkter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711214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10 609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84 609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12219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094758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Kassa och Bank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2 014 464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2 601 387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625085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994581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588911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 Omsättningstillgångar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2 025 073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2 685 996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431134"/>
                  </a:ext>
                </a:extLst>
              </a:tr>
              <a:tr h="207825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397315"/>
                  </a:ext>
                </a:extLst>
              </a:tr>
              <a:tr h="2172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 Tillgångar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2 093 198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2 685 996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16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50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48687"/>
              </p:ext>
            </p:extLst>
          </p:nvPr>
        </p:nvGraphicFramePr>
        <p:xfrm>
          <a:off x="2261062" y="1330038"/>
          <a:ext cx="7132321" cy="4675662"/>
        </p:xfrm>
        <a:graphic>
          <a:graphicData uri="http://schemas.openxmlformats.org/drawingml/2006/table">
            <a:tbl>
              <a:tblPr/>
              <a:tblGrid>
                <a:gridCol w="3744468">
                  <a:extLst>
                    <a:ext uri="{9D8B030D-6E8A-4147-A177-3AD203B41FA5}">
                      <a16:colId xmlns:a16="http://schemas.microsoft.com/office/drawing/2014/main" val="1679178241"/>
                    </a:ext>
                  </a:extLst>
                </a:gridCol>
                <a:gridCol w="624078">
                  <a:extLst>
                    <a:ext uri="{9D8B030D-6E8A-4147-A177-3AD203B41FA5}">
                      <a16:colId xmlns:a16="http://schemas.microsoft.com/office/drawing/2014/main" val="1251023439"/>
                    </a:ext>
                  </a:extLst>
                </a:gridCol>
                <a:gridCol w="231801">
                  <a:extLst>
                    <a:ext uri="{9D8B030D-6E8A-4147-A177-3AD203B41FA5}">
                      <a16:colId xmlns:a16="http://schemas.microsoft.com/office/drawing/2014/main" val="2047078153"/>
                    </a:ext>
                  </a:extLst>
                </a:gridCol>
                <a:gridCol w="927202">
                  <a:extLst>
                    <a:ext uri="{9D8B030D-6E8A-4147-A177-3AD203B41FA5}">
                      <a16:colId xmlns:a16="http://schemas.microsoft.com/office/drawing/2014/main" val="3981418608"/>
                    </a:ext>
                  </a:extLst>
                </a:gridCol>
                <a:gridCol w="249631">
                  <a:extLst>
                    <a:ext uri="{9D8B030D-6E8A-4147-A177-3AD203B41FA5}">
                      <a16:colId xmlns:a16="http://schemas.microsoft.com/office/drawing/2014/main" val="32257907"/>
                    </a:ext>
                  </a:extLst>
                </a:gridCol>
                <a:gridCol w="427939">
                  <a:extLst>
                    <a:ext uri="{9D8B030D-6E8A-4147-A177-3AD203B41FA5}">
                      <a16:colId xmlns:a16="http://schemas.microsoft.com/office/drawing/2014/main" val="1412951440"/>
                    </a:ext>
                  </a:extLst>
                </a:gridCol>
                <a:gridCol w="927202">
                  <a:extLst>
                    <a:ext uri="{9D8B030D-6E8A-4147-A177-3AD203B41FA5}">
                      <a16:colId xmlns:a16="http://schemas.microsoft.com/office/drawing/2014/main" val="2412831491"/>
                    </a:ext>
                  </a:extLst>
                </a:gridCol>
              </a:tblGrid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EGET KAPITAL OCH SKULDER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2020-12-31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2019-12-31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681717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800" b="0" i="1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734767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Eget Kapital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199044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46605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 Eget Kapital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25775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Balanserat resultat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1 466 822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1 452 701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941543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Årets resultat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-352 276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14 121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9728327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61550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 Eget kapital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1 114 546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1 466 822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868814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347941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Kortfristiga Skulder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793677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50092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Leverantörsskulder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22 585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860753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Övriga kortfristiga skulder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23 921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21 389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089946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Upplupna kostnader och  förutbetalda intäkter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900" b="1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932 146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1 197 785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315309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253047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 Kortfristiga Skulder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978 652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1 219 174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744866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900" b="1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52967"/>
                  </a:ext>
                </a:extLst>
              </a:tr>
              <a:tr h="24385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 Eget Kapital och Skulder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800" b="1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2 093 198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2 685 996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366944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52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89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040159"/>
              </p:ext>
            </p:extLst>
          </p:nvPr>
        </p:nvGraphicFramePr>
        <p:xfrm>
          <a:off x="2352501" y="2194560"/>
          <a:ext cx="6500554" cy="2593404"/>
        </p:xfrm>
        <a:graphic>
          <a:graphicData uri="http://schemas.openxmlformats.org/drawingml/2006/table">
            <a:tbl>
              <a:tblPr/>
              <a:tblGrid>
                <a:gridCol w="4562002">
                  <a:extLst>
                    <a:ext uri="{9D8B030D-6E8A-4147-A177-3AD203B41FA5}">
                      <a16:colId xmlns:a16="http://schemas.microsoft.com/office/drawing/2014/main" val="1732389076"/>
                    </a:ext>
                  </a:extLst>
                </a:gridCol>
                <a:gridCol w="745374">
                  <a:extLst>
                    <a:ext uri="{9D8B030D-6E8A-4147-A177-3AD203B41FA5}">
                      <a16:colId xmlns:a16="http://schemas.microsoft.com/office/drawing/2014/main" val="3442048270"/>
                    </a:ext>
                  </a:extLst>
                </a:gridCol>
                <a:gridCol w="291669">
                  <a:extLst>
                    <a:ext uri="{9D8B030D-6E8A-4147-A177-3AD203B41FA5}">
                      <a16:colId xmlns:a16="http://schemas.microsoft.com/office/drawing/2014/main" val="2446409311"/>
                    </a:ext>
                  </a:extLst>
                </a:gridCol>
                <a:gridCol w="901509">
                  <a:extLst>
                    <a:ext uri="{9D8B030D-6E8A-4147-A177-3AD203B41FA5}">
                      <a16:colId xmlns:a16="http://schemas.microsoft.com/office/drawing/2014/main" val="1590839787"/>
                    </a:ext>
                  </a:extLst>
                </a:gridCol>
              </a:tblGrid>
              <a:tr h="653470">
                <a:tc gridSpan="4">
                  <a:txBody>
                    <a:bodyPr/>
                    <a:lstStyle/>
                    <a:p>
                      <a:pPr algn="l" fontAlgn="t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Styrelsen föreslår att till stämmans förfogande stående resultat: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98545"/>
                  </a:ext>
                </a:extLst>
              </a:tr>
              <a:tr h="177803"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863232"/>
                  </a:ext>
                </a:extLst>
              </a:tr>
              <a:tr h="257466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Årets förlust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-352 276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62854"/>
                  </a:ext>
                </a:extLst>
              </a:tr>
              <a:tr h="224672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Balanserat resultat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1 466 822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524137"/>
                  </a:ext>
                </a:extLst>
              </a:tr>
              <a:tr h="257528"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1 114 546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813920"/>
                  </a:ext>
                </a:extLst>
              </a:tr>
              <a:tr h="249715"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477825"/>
                  </a:ext>
                </a:extLst>
              </a:tr>
              <a:tr h="515222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Disponeras enligt följande: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159287"/>
                  </a:ext>
                </a:extLst>
              </a:tr>
              <a:tr h="257528">
                <a:tc>
                  <a:txBody>
                    <a:bodyPr/>
                    <a:lstStyle/>
                    <a:p>
                      <a:pPr algn="l" fontAlgn="t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balanseras i ny räkning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1 114 546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539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49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093694"/>
              </p:ext>
            </p:extLst>
          </p:nvPr>
        </p:nvGraphicFramePr>
        <p:xfrm>
          <a:off x="2044928" y="615141"/>
          <a:ext cx="8204664" cy="5791866"/>
        </p:xfrm>
        <a:graphic>
          <a:graphicData uri="http://schemas.openxmlformats.org/drawingml/2006/table">
            <a:tbl>
              <a:tblPr/>
              <a:tblGrid>
                <a:gridCol w="839308">
                  <a:extLst>
                    <a:ext uri="{9D8B030D-6E8A-4147-A177-3AD203B41FA5}">
                      <a16:colId xmlns:a16="http://schemas.microsoft.com/office/drawing/2014/main" val="2270158370"/>
                    </a:ext>
                  </a:extLst>
                </a:gridCol>
                <a:gridCol w="839308">
                  <a:extLst>
                    <a:ext uri="{9D8B030D-6E8A-4147-A177-3AD203B41FA5}">
                      <a16:colId xmlns:a16="http://schemas.microsoft.com/office/drawing/2014/main" val="2176401261"/>
                    </a:ext>
                  </a:extLst>
                </a:gridCol>
                <a:gridCol w="1061982">
                  <a:extLst>
                    <a:ext uri="{9D8B030D-6E8A-4147-A177-3AD203B41FA5}">
                      <a16:colId xmlns:a16="http://schemas.microsoft.com/office/drawing/2014/main" val="106873871"/>
                    </a:ext>
                  </a:extLst>
                </a:gridCol>
                <a:gridCol w="1387427">
                  <a:extLst>
                    <a:ext uri="{9D8B030D-6E8A-4147-A177-3AD203B41FA5}">
                      <a16:colId xmlns:a16="http://schemas.microsoft.com/office/drawing/2014/main" val="3963059611"/>
                    </a:ext>
                  </a:extLst>
                </a:gridCol>
                <a:gridCol w="1473071">
                  <a:extLst>
                    <a:ext uri="{9D8B030D-6E8A-4147-A177-3AD203B41FA5}">
                      <a16:colId xmlns:a16="http://schemas.microsoft.com/office/drawing/2014/main" val="1897132720"/>
                    </a:ext>
                  </a:extLst>
                </a:gridCol>
                <a:gridCol w="239802">
                  <a:extLst>
                    <a:ext uri="{9D8B030D-6E8A-4147-A177-3AD203B41FA5}">
                      <a16:colId xmlns:a16="http://schemas.microsoft.com/office/drawing/2014/main" val="1172363451"/>
                    </a:ext>
                  </a:extLst>
                </a:gridCol>
                <a:gridCol w="1147625">
                  <a:extLst>
                    <a:ext uri="{9D8B030D-6E8A-4147-A177-3AD203B41FA5}">
                      <a16:colId xmlns:a16="http://schemas.microsoft.com/office/drawing/2014/main" val="3060259809"/>
                    </a:ext>
                  </a:extLst>
                </a:gridCol>
                <a:gridCol w="239802">
                  <a:extLst>
                    <a:ext uri="{9D8B030D-6E8A-4147-A177-3AD203B41FA5}">
                      <a16:colId xmlns:a16="http://schemas.microsoft.com/office/drawing/2014/main" val="1457159971"/>
                    </a:ext>
                  </a:extLst>
                </a:gridCol>
                <a:gridCol w="976339">
                  <a:extLst>
                    <a:ext uri="{9D8B030D-6E8A-4147-A177-3AD203B41FA5}">
                      <a16:colId xmlns:a16="http://schemas.microsoft.com/office/drawing/2014/main" val="2249733303"/>
                    </a:ext>
                  </a:extLst>
                </a:gridCol>
              </a:tblGrid>
              <a:tr h="163895">
                <a:tc>
                  <a:txBody>
                    <a:bodyPr/>
                    <a:lstStyle/>
                    <a:p>
                      <a:pPr algn="l" fontAlgn="t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2020-12-31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700" b="1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2019-12-31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73772"/>
                  </a:ext>
                </a:extLst>
              </a:tr>
              <a:tr h="152422"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5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5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400725"/>
                  </a:ext>
                </a:extLst>
              </a:tr>
              <a:tr h="163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NOTER 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98865"/>
                  </a:ext>
                </a:extLst>
              </a:tr>
              <a:tr h="152422">
                <a:tc>
                  <a:txBody>
                    <a:bodyPr/>
                    <a:lstStyle/>
                    <a:p>
                      <a:pPr algn="l" fontAlgn="b"/>
                      <a:endParaRPr lang="sv-SE" sz="6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568835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 1  -  INTÄKTER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78654"/>
                  </a:ext>
                </a:extLst>
              </a:tr>
              <a:tr h="152422"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780350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Försäljning varor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33 458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17 362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665510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Deltagaravgifter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784 392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1 789 498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772453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Medlemsåterbäring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95 884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108 115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019080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Statliga bidrag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1 744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18 494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682133"/>
                  </a:ext>
                </a:extLst>
              </a:tr>
              <a:tr h="2816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Kommunala bidrag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91 482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86 442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404913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Sponsorintäkter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30 000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442893"/>
                  </a:ext>
                </a:extLst>
              </a:tr>
              <a:tr h="152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Övriga bidrag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15 000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15 000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64403"/>
                  </a:ext>
                </a:extLst>
              </a:tr>
              <a:tr h="152422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Övrigt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3 000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7 406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189304"/>
                  </a:ext>
                </a:extLst>
              </a:tr>
              <a:tr h="152422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Totalt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1 024 960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2 072 317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044041"/>
                  </a:ext>
                </a:extLst>
              </a:tr>
              <a:tr h="152422"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881795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125942"/>
                  </a:ext>
                </a:extLst>
              </a:tr>
              <a:tr h="142006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 2  -  PERSONALKOSTNAD MM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01112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123918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994986"/>
                  </a:ext>
                </a:extLst>
              </a:tr>
              <a:tr h="142006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Löner och andra ersättningar till övriga anställda</a:t>
                      </a:r>
                    </a:p>
                  </a:txBody>
                  <a:tcPr marL="123918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57 042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42 645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211670"/>
                  </a:ext>
                </a:extLst>
              </a:tr>
              <a:tr h="14200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Övriga sociala kostnader</a:t>
                      </a:r>
                    </a:p>
                  </a:txBody>
                  <a:tcPr marL="123918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35 297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39 936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290983"/>
                  </a:ext>
                </a:extLst>
              </a:tr>
              <a:tr h="142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Arvoden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324 973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384 194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136952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Möten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11 084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33 528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548076"/>
                  </a:ext>
                </a:extLst>
              </a:tr>
              <a:tr h="1420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Av detta uppgår kostnad för årsmöte,styrelsearrangemang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507544"/>
                  </a:ext>
                </a:extLst>
              </a:tr>
              <a:tr h="14200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och styrelsemöten till 0/8.903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301987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Totalt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428 396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500 303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477895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666854"/>
                  </a:ext>
                </a:extLst>
              </a:tr>
              <a:tr h="142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 3 - </a:t>
                      </a:r>
                      <a:r>
                        <a:rPr lang="sv-SE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INVENTARIER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709584"/>
                  </a:ext>
                </a:extLst>
              </a:tr>
              <a:tr h="209287"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928256"/>
                  </a:ext>
                </a:extLst>
              </a:tr>
              <a:tr h="142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IB bokfört värde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694303"/>
                  </a:ext>
                </a:extLst>
              </a:tr>
              <a:tr h="142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Årets inköp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102 188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72110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102 188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753562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168551"/>
                  </a:ext>
                </a:extLst>
              </a:tr>
              <a:tr h="14200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IB ackum. Avskrivning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0749"/>
                  </a:ext>
                </a:extLst>
              </a:tr>
              <a:tr h="142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Årets avskrivning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-34 063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 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794943"/>
                  </a:ext>
                </a:extLst>
              </a:tr>
              <a:tr h="142006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UB ackum. Avskrivning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-34 063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50161"/>
                  </a:ext>
                </a:extLst>
              </a:tr>
              <a:tr h="14200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294531"/>
                  </a:ext>
                </a:extLst>
              </a:tr>
              <a:tr h="142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UB bokfört värde</a:t>
                      </a:r>
                    </a:p>
                  </a:txBody>
                  <a:tcPr marL="61959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68 125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35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51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63615"/>
              </p:ext>
            </p:extLst>
          </p:nvPr>
        </p:nvGraphicFramePr>
        <p:xfrm>
          <a:off x="1995054" y="623454"/>
          <a:ext cx="7090758" cy="5812708"/>
        </p:xfrm>
        <a:graphic>
          <a:graphicData uri="http://schemas.openxmlformats.org/drawingml/2006/table">
            <a:tbl>
              <a:tblPr/>
              <a:tblGrid>
                <a:gridCol w="737370">
                  <a:extLst>
                    <a:ext uri="{9D8B030D-6E8A-4147-A177-3AD203B41FA5}">
                      <a16:colId xmlns:a16="http://schemas.microsoft.com/office/drawing/2014/main" val="147954340"/>
                    </a:ext>
                  </a:extLst>
                </a:gridCol>
                <a:gridCol w="745685">
                  <a:extLst>
                    <a:ext uri="{9D8B030D-6E8A-4147-A177-3AD203B41FA5}">
                      <a16:colId xmlns:a16="http://schemas.microsoft.com/office/drawing/2014/main" val="3653747359"/>
                    </a:ext>
                  </a:extLst>
                </a:gridCol>
                <a:gridCol w="937756">
                  <a:extLst>
                    <a:ext uri="{9D8B030D-6E8A-4147-A177-3AD203B41FA5}">
                      <a16:colId xmlns:a16="http://schemas.microsoft.com/office/drawing/2014/main" val="1129378565"/>
                    </a:ext>
                  </a:extLst>
                </a:gridCol>
                <a:gridCol w="1525265">
                  <a:extLst>
                    <a:ext uri="{9D8B030D-6E8A-4147-A177-3AD203B41FA5}">
                      <a16:colId xmlns:a16="http://schemas.microsoft.com/office/drawing/2014/main" val="916716344"/>
                    </a:ext>
                  </a:extLst>
                </a:gridCol>
                <a:gridCol w="1619417">
                  <a:extLst>
                    <a:ext uri="{9D8B030D-6E8A-4147-A177-3AD203B41FA5}">
                      <a16:colId xmlns:a16="http://schemas.microsoft.com/office/drawing/2014/main" val="1838221944"/>
                    </a:ext>
                  </a:extLst>
                </a:gridCol>
                <a:gridCol w="263625">
                  <a:extLst>
                    <a:ext uri="{9D8B030D-6E8A-4147-A177-3AD203B41FA5}">
                      <a16:colId xmlns:a16="http://schemas.microsoft.com/office/drawing/2014/main" val="136202780"/>
                    </a:ext>
                  </a:extLst>
                </a:gridCol>
                <a:gridCol w="1261640">
                  <a:extLst>
                    <a:ext uri="{9D8B030D-6E8A-4147-A177-3AD203B41FA5}">
                      <a16:colId xmlns:a16="http://schemas.microsoft.com/office/drawing/2014/main" val="114863958"/>
                    </a:ext>
                  </a:extLst>
                </a:gridCol>
              </a:tblGrid>
              <a:tr h="1798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 4 - KASSA OCH BANK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2020-12-31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700" b="1" i="0" u="none" strike="noStrike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2019-12-31</a:t>
                      </a:r>
                    </a:p>
                  </a:txBody>
                  <a:tcPr marL="5163" marR="5163" marT="5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227854"/>
                  </a:ext>
                </a:extLst>
              </a:tr>
              <a:tr h="17983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5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kronor</a:t>
                      </a:r>
                    </a:p>
                  </a:txBody>
                  <a:tcPr marL="5163" marR="5163" marT="51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459960"/>
                  </a:ext>
                </a:extLst>
              </a:tr>
              <a:tr h="335174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  Kassa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793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868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68183"/>
                  </a:ext>
                </a:extLst>
              </a:tr>
              <a:tr h="1798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  Plusgiro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734 627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189 733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778604"/>
                  </a:ext>
                </a:extLst>
              </a:tr>
              <a:tr h="3351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  Nordea Sparkonto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13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636798"/>
                  </a:ext>
                </a:extLst>
              </a:tr>
              <a:tr h="335174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  SBAB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1 006 533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2 137 527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385348"/>
                  </a:ext>
                </a:extLst>
              </a:tr>
              <a:tr h="1798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  Realräntefond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152 052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155 869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462849"/>
                  </a:ext>
                </a:extLst>
              </a:tr>
              <a:tr h="3351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  Nordea Stratega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120 459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117 377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60522"/>
                  </a:ext>
                </a:extLst>
              </a:tr>
              <a:tr h="17983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2 014 464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2 601 387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453630"/>
                  </a:ext>
                </a:extLst>
              </a:tr>
              <a:tr h="179835"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467558"/>
                  </a:ext>
                </a:extLst>
              </a:tr>
              <a:tr h="335174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Not 5 - UPPLUPN.KOSTN./FÖRUTBET. INTÄKTER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420960"/>
                  </a:ext>
                </a:extLst>
              </a:tr>
              <a:tr h="174034"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168052"/>
                  </a:ext>
                </a:extLst>
              </a:tr>
              <a:tr h="3351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Förutbetalda intäkter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872764"/>
                  </a:ext>
                </a:extLst>
              </a:tr>
              <a:tr h="4988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Långfärdsskridsko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6 600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740620"/>
                  </a:ext>
                </a:extLst>
              </a:tr>
              <a:tr h="1740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Skidskola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927 914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1 071 311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0544538"/>
                  </a:ext>
                </a:extLst>
              </a:tr>
              <a:tr h="1740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Vandring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11 000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005936"/>
                  </a:ext>
                </a:extLst>
              </a:tr>
              <a:tr h="174034"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Fjäll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3 200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814911"/>
                  </a:ext>
                </a:extLst>
              </a:tr>
              <a:tr h="3351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Äventyrliga vuxna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4 200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005410"/>
                  </a:ext>
                </a:extLst>
              </a:tr>
              <a:tr h="1740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Lidingö Stad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64 644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701695"/>
                  </a:ext>
                </a:extLst>
              </a:tr>
              <a:tr h="3351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 Meningsfull Väntan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15 000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853758"/>
                  </a:ext>
                </a:extLst>
              </a:tr>
              <a:tr h="3351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900" b="0" i="1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Upplupna kostnader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1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720943"/>
                  </a:ext>
                </a:extLst>
              </a:tr>
              <a:tr h="174034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  Övriga upplupna kostnader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4 232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21 830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975026"/>
                  </a:ext>
                </a:extLst>
              </a:tr>
              <a:tr h="174034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932 146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1 197 785</a:t>
                      </a:r>
                    </a:p>
                  </a:txBody>
                  <a:tcPr marL="6480" marR="6480" marT="64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670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82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1575" y="391924"/>
            <a:ext cx="10515600" cy="1150408"/>
          </a:xfrm>
        </p:spPr>
        <p:txBody>
          <a:bodyPr>
            <a:norm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Intäkter och kostnader 2016-2020, tkr</a:t>
            </a:r>
            <a:endParaRPr lang="sv-SE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59762069"/>
              </p:ext>
            </p:extLst>
          </p:nvPr>
        </p:nvGraphicFramePr>
        <p:xfrm>
          <a:off x="684767" y="1384390"/>
          <a:ext cx="10652407" cy="5215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3090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8242"/>
          </a:xfrm>
        </p:spPr>
        <p:txBody>
          <a:bodyPr>
            <a:norm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Intäktsfördelning 2016-2020, tkr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512331"/>
              </p:ext>
            </p:extLst>
          </p:nvPr>
        </p:nvGraphicFramePr>
        <p:xfrm>
          <a:off x="731520" y="1632498"/>
          <a:ext cx="10690167" cy="471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6988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</TotalTime>
  <Words>618</Words>
  <Application>Microsoft Office PowerPoint</Application>
  <PresentationFormat>Bredbild</PresentationFormat>
  <Paragraphs>268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Geneva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Intäkter och kostnader 2016-2020, tkr</vt:lpstr>
      <vt:lpstr>Intäktsfördelning 2016-2020, tkr</vt:lpstr>
      <vt:lpstr>Intäkter fördelat på verksamhetsgrenar 2018-2020, tkr</vt:lpstr>
      <vt:lpstr>Kostnadsfördelning 2018-2020, tkr</vt:lpstr>
      <vt:lpstr> Årets resultat och Eget kapital 2016-2020, tkr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Elisabet Holtz</dc:creator>
  <cp:lastModifiedBy>Nina Karlstedt</cp:lastModifiedBy>
  <cp:revision>56</cp:revision>
  <cp:lastPrinted>2021-02-07T14:33:28Z</cp:lastPrinted>
  <dcterms:created xsi:type="dcterms:W3CDTF">2020-03-03T10:45:33Z</dcterms:created>
  <dcterms:modified xsi:type="dcterms:W3CDTF">2021-03-10T16:56:09Z</dcterms:modified>
</cp:coreProperties>
</file>