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67" r:id="rId6"/>
    <p:sldId id="258" r:id="rId7"/>
    <p:sldId id="259" r:id="rId8"/>
    <p:sldId id="261" r:id="rId9"/>
    <p:sldId id="266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2C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9" autoAdjust="0"/>
    <p:restoredTop sz="94660"/>
  </p:normalViewPr>
  <p:slideViewPr>
    <p:cSldViewPr snapToGrid="0">
      <p:cViewPr>
        <p:scale>
          <a:sx n="76" d="100"/>
          <a:sy n="76" d="100"/>
        </p:scale>
        <p:origin x="-104" y="-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Relationship Id="rId4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13256065655224E-2"/>
          <c:y val="0.17820710065399836"/>
          <c:w val="0.86427571358267719"/>
          <c:h val="0.6924865469681010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Intäkter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04FF-4C1F-8934-D0A1A4EA6A7D}"/>
              </c:ext>
            </c:extLst>
          </c:dPt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04FF-4C1F-8934-D0A1A4EA6A7D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04FF-4C1F-8934-D0A1A4EA6A7D}"/>
              </c:ext>
            </c:extLst>
          </c:dPt>
          <c:dPt>
            <c:idx val="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04FF-4C1F-8934-D0A1A4EA6A7D}"/>
              </c:ext>
            </c:extLst>
          </c:dPt>
          <c:dPt>
            <c:idx val="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7-04FF-4C1F-8934-D0A1A4EA6A7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Blad1!$B$2:$B$6</c:f>
              <c:numCache>
                <c:formatCode>General</c:formatCode>
                <c:ptCount val="5"/>
                <c:pt idx="0">
                  <c:v>1002</c:v>
                </c:pt>
                <c:pt idx="1">
                  <c:v>1409</c:v>
                </c:pt>
                <c:pt idx="2">
                  <c:v>1299</c:v>
                </c:pt>
                <c:pt idx="3">
                  <c:v>1464</c:v>
                </c:pt>
                <c:pt idx="4">
                  <c:v>1818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FF-4C1F-8934-D0A1A4EA6A7D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Kostnader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Blad1!$C$2:$C$6</c:f>
              <c:numCache>
                <c:formatCode>General</c:formatCode>
                <c:ptCount val="5"/>
                <c:pt idx="0">
                  <c:v>940</c:v>
                </c:pt>
                <c:pt idx="1">
                  <c:v>1400</c:v>
                </c:pt>
                <c:pt idx="2">
                  <c:v>1260</c:v>
                </c:pt>
                <c:pt idx="3">
                  <c:v>1440</c:v>
                </c:pt>
                <c:pt idx="4">
                  <c:v>1695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4FF-4C1F-8934-D0A1A4EA6A7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33393152"/>
        <c:axId val="233415424"/>
      </c:barChart>
      <c:catAx>
        <c:axId val="233393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33415424"/>
        <c:crosses val="autoZero"/>
        <c:auto val="1"/>
        <c:lblAlgn val="ctr"/>
        <c:lblOffset val="100"/>
        <c:noMultiLvlLbl val="0"/>
      </c:catAx>
      <c:valAx>
        <c:axId val="233415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33393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8151752406084027"/>
          <c:y val="0.12468202751546507"/>
          <c:w val="0.2567715381343495"/>
          <c:h val="5.77018318781424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716215767863134E-2"/>
          <c:y val="2.5565795656547936E-3"/>
          <c:w val="0.96283783783783783"/>
          <c:h val="0.77723906386701658"/>
        </c:manualLayout>
      </c:layout>
      <c:pie3D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Försäljning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7B8-4315-A0C5-A3C8A8B6BB89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1A3-44C5-816B-4B293C4EC39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7B8-4315-A0C5-A3C8A8B6BB89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1A3-44C5-816B-4B293C4EC399}"/>
              </c:ext>
            </c:extLst>
          </c:dPt>
          <c:dPt>
            <c:idx val="4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F1A3-44C5-816B-4B293C4EC399}"/>
              </c:ext>
            </c:extLst>
          </c:dPt>
          <c:cat>
            <c:strRef>
              <c:f>Blad1!$A$2:$A$6</c:f>
              <c:strCache>
                <c:ptCount val="5"/>
                <c:pt idx="0">
                  <c:v>Bidrag</c:v>
                </c:pt>
                <c:pt idx="1">
                  <c:v>Kurs-deltagaravgift</c:v>
                </c:pt>
                <c:pt idx="2">
                  <c:v>Medlemsåterbäring</c:v>
                </c:pt>
                <c:pt idx="3">
                  <c:v>Försäljning av varor</c:v>
                </c:pt>
                <c:pt idx="4">
                  <c:v>övrigt</c:v>
                </c:pt>
              </c:strCache>
            </c:strRef>
          </c:cat>
          <c:val>
            <c:numRef>
              <c:f>Blad1!$B$2:$B$6</c:f>
              <c:numCache>
                <c:formatCode>General</c:formatCode>
                <c:ptCount val="5"/>
                <c:pt idx="0">
                  <c:v>129</c:v>
                </c:pt>
                <c:pt idx="1">
                  <c:v>1538</c:v>
                </c:pt>
                <c:pt idx="2">
                  <c:v>103</c:v>
                </c:pt>
                <c:pt idx="3">
                  <c:v>37</c:v>
                </c:pt>
                <c:pt idx="4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1A3-44C5-816B-4B293C4EC3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7319283260741606E-2"/>
          <c:y val="0.86117989622347479"/>
          <c:w val="0.91268071673925844"/>
          <c:h val="0.1388201037765252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50053994750656172"/>
          <c:y val="9.374999423289898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02"/>
          <c:y val="8.8429682060181966E-2"/>
          <c:w val="0.97066666666666668"/>
          <c:h val="0.66836973004615341"/>
        </c:manualLayout>
      </c:layout>
      <c:pie3D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tkr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8CE-44D5-AFB2-5C10BCBC34C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8CE-44D5-AFB2-5C10BCBC34C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8CE-44D5-AFB2-5C10BCBC34C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8CE-44D5-AFB2-5C10BCBC34C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88CE-44D5-AFB2-5C10BCBC34C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88CE-44D5-AFB2-5C10BCBC34C9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88CE-44D5-AFB2-5C10BCBC34C9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88CE-44D5-AFB2-5C10BCBC34C9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88CE-44D5-AFB2-5C10BCBC34C9}"/>
              </c:ext>
            </c:extLst>
          </c:dPt>
          <c:cat>
            <c:strRef>
              <c:f>Blad1!$A$2:$A$10</c:f>
              <c:strCache>
                <c:ptCount val="9"/>
                <c:pt idx="0">
                  <c:v>Kansli o gemens kostnad</c:v>
                </c:pt>
                <c:pt idx="1">
                  <c:v>Tele,internet, porto</c:v>
                </c:pt>
                <c:pt idx="2">
                  <c:v>Arvoden inkl skatt</c:v>
                </c:pt>
                <c:pt idx="3">
                  <c:v>Kurser o arrangemang</c:v>
                </c:pt>
                <c:pt idx="4">
                  <c:v>Resekostnader</c:v>
                </c:pt>
                <c:pt idx="5">
                  <c:v>Ledarutb /vård</c:v>
                </c:pt>
                <c:pt idx="6">
                  <c:v>Varor, profilkläder</c:v>
                </c:pt>
                <c:pt idx="7">
                  <c:v>Möten m förtäring</c:v>
                </c:pt>
                <c:pt idx="8">
                  <c:v>Övriga kostnader</c:v>
                </c:pt>
              </c:strCache>
            </c:strRef>
          </c:cat>
          <c:val>
            <c:numRef>
              <c:f>Blad1!$B$2:$B$10</c:f>
              <c:numCache>
                <c:formatCode>General</c:formatCode>
                <c:ptCount val="9"/>
                <c:pt idx="0">
                  <c:v>144</c:v>
                </c:pt>
                <c:pt idx="1">
                  <c:v>40</c:v>
                </c:pt>
                <c:pt idx="2">
                  <c:v>426</c:v>
                </c:pt>
                <c:pt idx="3">
                  <c:v>683</c:v>
                </c:pt>
                <c:pt idx="4">
                  <c:v>50</c:v>
                </c:pt>
                <c:pt idx="5">
                  <c:v>176</c:v>
                </c:pt>
                <c:pt idx="6">
                  <c:v>135</c:v>
                </c:pt>
                <c:pt idx="7">
                  <c:v>40</c:v>
                </c:pt>
                <c:pt idx="8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A20-4ED1-9830-7B1BC5192F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3857742782152231E-2"/>
          <c:y val="0.79429940979949498"/>
          <c:w val="0.95095118110236221"/>
          <c:h val="0.19163809106557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0.42319</cdr:x>
      <cdr:y>0.09337</cdr:y>
    </cdr:from>
    <cdr:to>
      <cdr:x>0.52421</cdr:x>
      <cdr:y>0.28012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3830484" y="45720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sv-SE" sz="1100" dirty="0"/>
        </a:p>
      </cdr:txBody>
    </cdr:sp>
  </cdr:relSizeAnchor>
  <cdr:relSizeAnchor xmlns:cdr="http://schemas.openxmlformats.org/drawingml/2006/chartDrawing">
    <cdr:from>
      <cdr:x>0.00851</cdr:x>
      <cdr:y>0.0738</cdr:y>
    </cdr:from>
    <cdr:to>
      <cdr:x>0.13316</cdr:x>
      <cdr:y>0.1506</cdr:y>
    </cdr:to>
    <cdr:sp macro="" textlink="">
      <cdr:nvSpPr>
        <cdr:cNvPr id="3" name="textruta 2"/>
        <cdr:cNvSpPr txBox="1"/>
      </cdr:nvSpPr>
      <cdr:spPr>
        <a:xfrm xmlns:a="http://schemas.openxmlformats.org/drawingml/2006/main">
          <a:off x="77018" y="361337"/>
          <a:ext cx="1128253" cy="3760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v-SE" sz="1800" dirty="0"/>
            <a:t>tkr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68C72-329D-4FB3-BD54-2CFF8681BC3D}" type="datetimeFigureOut">
              <a:rPr lang="sv-SE" smtClean="0"/>
              <a:t>2018-03-11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1B72C-E39D-4140-947D-FFC2B0F605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70618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68C72-329D-4FB3-BD54-2CFF8681BC3D}" type="datetimeFigureOut">
              <a:rPr lang="sv-SE" smtClean="0"/>
              <a:t>2018-03-11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1B72C-E39D-4140-947D-FFC2B0F605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86685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68C72-329D-4FB3-BD54-2CFF8681BC3D}" type="datetimeFigureOut">
              <a:rPr lang="sv-SE" smtClean="0"/>
              <a:t>2018-03-11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1B72C-E39D-4140-947D-FFC2B0F605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9944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68C72-329D-4FB3-BD54-2CFF8681BC3D}" type="datetimeFigureOut">
              <a:rPr lang="sv-SE" smtClean="0"/>
              <a:t>2018-03-11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1B72C-E39D-4140-947D-FFC2B0F605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392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68C72-329D-4FB3-BD54-2CFF8681BC3D}" type="datetimeFigureOut">
              <a:rPr lang="sv-SE" smtClean="0"/>
              <a:t>2018-03-11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1B72C-E39D-4140-947D-FFC2B0F605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5861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68C72-329D-4FB3-BD54-2CFF8681BC3D}" type="datetimeFigureOut">
              <a:rPr lang="sv-SE" smtClean="0"/>
              <a:t>2018-03-11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1B72C-E39D-4140-947D-FFC2B0F605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8624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68C72-329D-4FB3-BD54-2CFF8681BC3D}" type="datetimeFigureOut">
              <a:rPr lang="sv-SE" smtClean="0"/>
              <a:t>2018-03-11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1B72C-E39D-4140-947D-FFC2B0F605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77366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68C72-329D-4FB3-BD54-2CFF8681BC3D}" type="datetimeFigureOut">
              <a:rPr lang="sv-SE" smtClean="0"/>
              <a:t>2018-03-11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1B72C-E39D-4140-947D-FFC2B0F605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8998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68C72-329D-4FB3-BD54-2CFF8681BC3D}" type="datetimeFigureOut">
              <a:rPr lang="sv-SE" smtClean="0"/>
              <a:t>2018-03-11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1B72C-E39D-4140-947D-FFC2B0F605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6672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68C72-329D-4FB3-BD54-2CFF8681BC3D}" type="datetimeFigureOut">
              <a:rPr lang="sv-SE" smtClean="0"/>
              <a:t>2018-03-11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1B72C-E39D-4140-947D-FFC2B0F605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932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68C72-329D-4FB3-BD54-2CFF8681BC3D}" type="datetimeFigureOut">
              <a:rPr lang="sv-SE" smtClean="0"/>
              <a:t>2018-03-11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1B72C-E39D-4140-947D-FFC2B0F605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4503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68C72-329D-4FB3-BD54-2CFF8681BC3D}" type="datetimeFigureOut">
              <a:rPr lang="sv-SE" smtClean="0"/>
              <a:t>2018-03-11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1B72C-E39D-4140-947D-FFC2B0F605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4874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742266"/>
            <a:ext cx="9144000" cy="1515533"/>
          </a:xfrm>
        </p:spPr>
        <p:txBody>
          <a:bodyPr>
            <a:normAutofit/>
          </a:bodyPr>
          <a:lstStyle/>
          <a:p>
            <a:r>
              <a:rPr lang="sv-SE" sz="28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av bokslutet för 2017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xmlns="" id="{00000000-0008-0000-0000-000003000000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11600" y="1219200"/>
            <a:ext cx="4182533" cy="195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3291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8771"/>
          </a:xfrm>
        </p:spPr>
        <p:txBody>
          <a:bodyPr>
            <a:normAutofit fontScale="90000"/>
          </a:bodyPr>
          <a:lstStyle/>
          <a:p>
            <a:r>
              <a:rPr lang="sv-SE" dirty="0">
                <a:solidFill>
                  <a:schemeClr val="accent1">
                    <a:lumMod val="75000"/>
                  </a:schemeClr>
                </a:solidFill>
              </a:rPr>
              <a:t>Årsredovisning 2017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xmlns="" id="{734F797A-5C17-4972-8771-AFCEF727CC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1" y="1024758"/>
            <a:ext cx="8555181" cy="5695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07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extLst>
              <a:ext uri="{FF2B5EF4-FFF2-40B4-BE49-F238E27FC236}">
                <a16:creationId xmlns:a16="http://schemas.microsoft.com/office/drawing/2014/main" xmlns="" id="{FF2C459D-64D4-40B7-9AC0-3AB3A6824A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999" y="128502"/>
            <a:ext cx="9033165" cy="661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93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extLst>
              <a:ext uri="{FF2B5EF4-FFF2-40B4-BE49-F238E27FC236}">
                <a16:creationId xmlns:a16="http://schemas.microsoft.com/office/drawing/2014/main" xmlns="" id="{CC69E046-94AD-415D-8A06-826A8E1476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81" y="189345"/>
            <a:ext cx="9838952" cy="6479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398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tshållare för innehåll 3">
            <a:extLst>
              <a:ext uri="{FF2B5EF4-FFF2-40B4-BE49-F238E27FC236}">
                <a16:creationId xmlns:a16="http://schemas.microsoft.com/office/drawing/2014/main" xmlns="" id="{75292C72-0510-4946-B4A4-0F65D24D95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5425" y="452951"/>
            <a:ext cx="7383825" cy="3463556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xmlns="" id="{AE81D931-7FF1-4446-9DFE-E427606FBF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7335" y="3800764"/>
            <a:ext cx="6398918" cy="3057236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xmlns="" id="{224D7ECE-D270-4B3E-9C99-967192724EDA}"/>
              </a:ext>
            </a:extLst>
          </p:cNvPr>
          <p:cNvSpPr txBox="1"/>
          <p:nvPr/>
        </p:nvSpPr>
        <p:spPr>
          <a:xfrm>
            <a:off x="4740250" y="452951"/>
            <a:ext cx="4294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               </a:t>
            </a:r>
            <a:r>
              <a:rPr lang="sv-SE" sz="1200" b="1" dirty="0"/>
              <a:t>2017-12-31	    2016-12-31</a:t>
            </a:r>
          </a:p>
        </p:txBody>
      </p:sp>
    </p:spTree>
    <p:extLst>
      <p:ext uri="{BB962C8B-B14F-4D97-AF65-F5344CB8AC3E}">
        <p14:creationId xmlns:p14="http://schemas.microsoft.com/office/powerpoint/2010/main" val="532859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0408"/>
          </a:xfrm>
        </p:spPr>
        <p:txBody>
          <a:bodyPr>
            <a:normAutofit/>
          </a:bodyPr>
          <a:lstStyle/>
          <a:p>
            <a:r>
              <a:rPr lang="sv-SE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Utveckling intäkter – kostnader i tkr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870381779"/>
              </p:ext>
            </p:extLst>
          </p:nvPr>
        </p:nvGraphicFramePr>
        <p:xfrm>
          <a:off x="766233" y="1380067"/>
          <a:ext cx="9406467" cy="52154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33090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45226" y="334777"/>
            <a:ext cx="5142271" cy="1047750"/>
          </a:xfrm>
        </p:spPr>
        <p:txBody>
          <a:bodyPr>
            <a:normAutofit/>
          </a:bodyPr>
          <a:lstStyle/>
          <a:p>
            <a:r>
              <a:rPr lang="sv-SE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Intäktsfördelning 2017 </a:t>
            </a: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090966040"/>
              </p:ext>
            </p:extLst>
          </p:nvPr>
        </p:nvGraphicFramePr>
        <p:xfrm>
          <a:off x="265471" y="1732935"/>
          <a:ext cx="7573297" cy="4461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ruta 8"/>
          <p:cNvSpPr txBox="1"/>
          <p:nvPr/>
        </p:nvSpPr>
        <p:spPr>
          <a:xfrm>
            <a:off x="8110670" y="2531891"/>
            <a:ext cx="3644858" cy="258532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B2C55"/>
                </a:solidFill>
              </a:rPr>
              <a:t>Alpint	               1 149 tkr</a:t>
            </a:r>
          </a:p>
          <a:p>
            <a:r>
              <a:rPr lang="sv-SE" dirty="0">
                <a:solidFill>
                  <a:srgbClr val="0B2C55"/>
                </a:solidFill>
              </a:rPr>
              <a:t>Strövare-</a:t>
            </a:r>
            <a:r>
              <a:rPr lang="sv-SE" dirty="0" err="1">
                <a:solidFill>
                  <a:srgbClr val="0B2C55"/>
                </a:solidFill>
              </a:rPr>
              <a:t>Frilufsare</a:t>
            </a:r>
            <a:r>
              <a:rPr lang="sv-SE" dirty="0">
                <a:solidFill>
                  <a:srgbClr val="0B2C55"/>
                </a:solidFill>
              </a:rPr>
              <a:t>-</a:t>
            </a:r>
          </a:p>
          <a:p>
            <a:r>
              <a:rPr lang="sv-SE" dirty="0">
                <a:solidFill>
                  <a:srgbClr val="0B2C55"/>
                </a:solidFill>
              </a:rPr>
              <a:t>-TVM		136 tkr</a:t>
            </a:r>
          </a:p>
          <a:p>
            <a:r>
              <a:rPr lang="sv-SE" dirty="0">
                <a:solidFill>
                  <a:srgbClr val="0B2C55"/>
                </a:solidFill>
              </a:rPr>
              <a:t>Vandring		129 tkr</a:t>
            </a:r>
          </a:p>
          <a:p>
            <a:r>
              <a:rPr lang="sv-SE" dirty="0">
                <a:solidFill>
                  <a:srgbClr val="0B2C55"/>
                </a:solidFill>
              </a:rPr>
              <a:t>Fjäll		  55 tkr</a:t>
            </a:r>
          </a:p>
          <a:p>
            <a:r>
              <a:rPr lang="sv-SE" dirty="0">
                <a:solidFill>
                  <a:srgbClr val="0B2C55"/>
                </a:solidFill>
              </a:rPr>
              <a:t>Äventyrliga vuxna	  39 tkr</a:t>
            </a:r>
          </a:p>
          <a:p>
            <a:r>
              <a:rPr lang="sv-SE" dirty="0">
                <a:solidFill>
                  <a:srgbClr val="0B2C55"/>
                </a:solidFill>
              </a:rPr>
              <a:t>Kajak		  29 tkr</a:t>
            </a:r>
          </a:p>
          <a:p>
            <a:r>
              <a:rPr lang="sv-SE" dirty="0">
                <a:solidFill>
                  <a:srgbClr val="0B2C55"/>
                </a:solidFill>
              </a:rPr>
              <a:t>Skridskor		  26 tkr</a:t>
            </a:r>
          </a:p>
          <a:p>
            <a:r>
              <a:rPr lang="sv-SE" dirty="0">
                <a:solidFill>
                  <a:srgbClr val="0B2C55"/>
                </a:solidFill>
              </a:rPr>
              <a:t>MTB		  22 tkr</a:t>
            </a:r>
          </a:p>
        </p:txBody>
      </p:sp>
      <p:sp>
        <p:nvSpPr>
          <p:cNvPr id="3" name="textruta 2"/>
          <p:cNvSpPr txBox="1"/>
          <p:nvPr/>
        </p:nvSpPr>
        <p:spPr>
          <a:xfrm>
            <a:off x="7993626" y="2094271"/>
            <a:ext cx="3148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Grenar:</a:t>
            </a:r>
          </a:p>
        </p:txBody>
      </p:sp>
    </p:spTree>
    <p:extLst>
      <p:ext uri="{BB962C8B-B14F-4D97-AF65-F5344CB8AC3E}">
        <p14:creationId xmlns:p14="http://schemas.microsoft.com/office/powerpoint/2010/main" val="307154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17133" y="365125"/>
            <a:ext cx="9736666" cy="981075"/>
          </a:xfrm>
        </p:spPr>
        <p:txBody>
          <a:bodyPr>
            <a:normAutofit/>
          </a:bodyPr>
          <a:lstStyle/>
          <a:p>
            <a:r>
              <a:rPr lang="sv-SE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Kostnader 2017 fördelade på kostnadsslag</a:t>
            </a: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540958079"/>
              </p:ext>
            </p:extLst>
          </p:nvPr>
        </p:nvGraphicFramePr>
        <p:xfrm>
          <a:off x="938987" y="1256453"/>
          <a:ext cx="9525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39735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friluftsframjandet.se/Temp/004-123928698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412" y="1804194"/>
            <a:ext cx="8334375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0771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</TotalTime>
  <Words>27</Words>
  <Application>Microsoft Office PowerPoint</Application>
  <PresentationFormat>Anpassad</PresentationFormat>
  <Paragraphs>18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0" baseType="lpstr">
      <vt:lpstr>Office-tema</vt:lpstr>
      <vt:lpstr>PowerPoint-presentation</vt:lpstr>
      <vt:lpstr>Årsredovisning 2017</vt:lpstr>
      <vt:lpstr>PowerPoint-presentation</vt:lpstr>
      <vt:lpstr>PowerPoint-presentation</vt:lpstr>
      <vt:lpstr>PowerPoint-presentation</vt:lpstr>
      <vt:lpstr>Utveckling intäkter – kostnader i tkr</vt:lpstr>
      <vt:lpstr>Intäktsfördelning 2017 </vt:lpstr>
      <vt:lpstr>Kostnader 2017 fördelade på kostnadsslag</vt:lpstr>
      <vt:lpstr>PowerPoint-presentation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Ekonomin 2016</dc:title>
  <dc:creator>Elisabet Holtz</dc:creator>
  <cp:lastModifiedBy>Per</cp:lastModifiedBy>
  <cp:revision>54</cp:revision>
  <dcterms:created xsi:type="dcterms:W3CDTF">2017-03-06T20:55:10Z</dcterms:created>
  <dcterms:modified xsi:type="dcterms:W3CDTF">2018-03-11T11:30:36Z</dcterms:modified>
</cp:coreProperties>
</file>