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7" r:id="rId6"/>
    <p:sldId id="258" r:id="rId7"/>
    <p:sldId id="259" r:id="rId8"/>
    <p:sldId id="261" r:id="rId9"/>
    <p:sldId id="266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>
        <p:scale>
          <a:sx n="76" d="100"/>
          <a:sy n="76" d="100"/>
        </p:scale>
        <p:origin x="-104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3256065655224E-2"/>
          <c:y val="0.17820710065399836"/>
          <c:w val="0.86427571358267719"/>
          <c:h val="0.692486546968101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Intäkter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4FF-4C1F-8934-D0A1A4EA6A7D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4FF-4C1F-8934-D0A1A4EA6A7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4FF-4C1F-8934-D0A1A4EA6A7D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4FF-4C1F-8934-D0A1A4EA6A7D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04FF-4C1F-8934-D0A1A4EA6A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Blad1!$B$2:$B$6</c:f>
              <c:numCache>
                <c:formatCode>General</c:formatCode>
                <c:ptCount val="5"/>
                <c:pt idx="0">
                  <c:v>1002</c:v>
                </c:pt>
                <c:pt idx="1">
                  <c:v>1409</c:v>
                </c:pt>
                <c:pt idx="2">
                  <c:v>1299</c:v>
                </c:pt>
                <c:pt idx="3">
                  <c:v>1464</c:v>
                </c:pt>
                <c:pt idx="4">
                  <c:v>1818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FF-4C1F-8934-D0A1A4EA6A7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Kostnader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Blad1!$C$2:$C$6</c:f>
              <c:numCache>
                <c:formatCode>General</c:formatCode>
                <c:ptCount val="5"/>
                <c:pt idx="0">
                  <c:v>940</c:v>
                </c:pt>
                <c:pt idx="1">
                  <c:v>1400</c:v>
                </c:pt>
                <c:pt idx="2">
                  <c:v>1260</c:v>
                </c:pt>
                <c:pt idx="3">
                  <c:v>1440</c:v>
                </c:pt>
                <c:pt idx="4">
                  <c:v>1695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FF-4C1F-8934-D0A1A4EA6A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3393152"/>
        <c:axId val="233415424"/>
      </c:barChart>
      <c:catAx>
        <c:axId val="23339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3415424"/>
        <c:crosses val="autoZero"/>
        <c:auto val="1"/>
        <c:lblAlgn val="ctr"/>
        <c:lblOffset val="100"/>
        <c:noMultiLvlLbl val="0"/>
      </c:catAx>
      <c:valAx>
        <c:axId val="23341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339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151752406084027"/>
          <c:y val="0.12468202751546507"/>
          <c:w val="0.2567715381343495"/>
          <c:h val="5.7701831878142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16215767863134E-2"/>
          <c:y val="2.5565795656547936E-3"/>
          <c:w val="0.96283783783783783"/>
          <c:h val="0.77723906386701658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8-4315-A0C5-A3C8A8B6BB8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A3-44C5-816B-4B293C4EC3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7B8-4315-A0C5-A3C8A8B6BB8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1A3-44C5-816B-4B293C4EC399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1A3-44C5-816B-4B293C4EC399}"/>
              </c:ext>
            </c:extLst>
          </c:dPt>
          <c:cat>
            <c:strRef>
              <c:f>Blad1!$A$2:$A$6</c:f>
              <c:strCache>
                <c:ptCount val="5"/>
                <c:pt idx="0">
                  <c:v>Bidrag</c:v>
                </c:pt>
                <c:pt idx="1">
                  <c:v>Kurs-deltagaravgift</c:v>
                </c:pt>
                <c:pt idx="2">
                  <c:v>Medlemsåterbäring</c:v>
                </c:pt>
                <c:pt idx="3">
                  <c:v>Försäljning av varor</c:v>
                </c:pt>
                <c:pt idx="4">
                  <c:v>övrigt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129</c:v>
                </c:pt>
                <c:pt idx="1">
                  <c:v>1538</c:v>
                </c:pt>
                <c:pt idx="2">
                  <c:v>103</c:v>
                </c:pt>
                <c:pt idx="3">
                  <c:v>37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A3-44C5-816B-4B293C4EC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319283260741606E-2"/>
          <c:y val="0.86117989622347479"/>
          <c:w val="0.91268071673925844"/>
          <c:h val="0.138820103776525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0053994750656172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2"/>
          <c:y val="8.8429682060181966E-2"/>
          <c:w val="0.97066666666666668"/>
          <c:h val="0.66836973004615341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tkr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CE-44D5-AFB2-5C10BCBC34C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CE-44D5-AFB2-5C10BCBC34C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8CE-44D5-AFB2-5C10BCBC34C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8CE-44D5-AFB2-5C10BCBC34C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8CE-44D5-AFB2-5C10BCBC34C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8CE-44D5-AFB2-5C10BCBC34C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8CE-44D5-AFB2-5C10BCBC34C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8CE-44D5-AFB2-5C10BCBC34C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8CE-44D5-AFB2-5C10BCBC34C9}"/>
              </c:ext>
            </c:extLst>
          </c:dPt>
          <c:cat>
            <c:strRef>
              <c:f>Blad1!$A$2:$A$10</c:f>
              <c:strCache>
                <c:ptCount val="9"/>
                <c:pt idx="0">
                  <c:v>Kansli o gemens kostnad</c:v>
                </c:pt>
                <c:pt idx="1">
                  <c:v>Tele,internet, porto</c:v>
                </c:pt>
                <c:pt idx="2">
                  <c:v>Arvoden inkl skatt</c:v>
                </c:pt>
                <c:pt idx="3">
                  <c:v>Kurser o arrangemang</c:v>
                </c:pt>
                <c:pt idx="4">
                  <c:v>Resekostnader</c:v>
                </c:pt>
                <c:pt idx="5">
                  <c:v>Ledarutb /vård</c:v>
                </c:pt>
                <c:pt idx="6">
                  <c:v>Varor, profilkläder</c:v>
                </c:pt>
                <c:pt idx="7">
                  <c:v>Möten m förtäring</c:v>
                </c:pt>
                <c:pt idx="8">
                  <c:v>Övriga kostnader</c:v>
                </c:pt>
              </c:strCache>
            </c:strRef>
          </c:cat>
          <c:val>
            <c:numRef>
              <c:f>Blad1!$B$2:$B$10</c:f>
              <c:numCache>
                <c:formatCode>General</c:formatCode>
                <c:ptCount val="9"/>
                <c:pt idx="0">
                  <c:v>144</c:v>
                </c:pt>
                <c:pt idx="1">
                  <c:v>40</c:v>
                </c:pt>
                <c:pt idx="2">
                  <c:v>426</c:v>
                </c:pt>
                <c:pt idx="3">
                  <c:v>683</c:v>
                </c:pt>
                <c:pt idx="4">
                  <c:v>50</c:v>
                </c:pt>
                <c:pt idx="5">
                  <c:v>176</c:v>
                </c:pt>
                <c:pt idx="6">
                  <c:v>135</c:v>
                </c:pt>
                <c:pt idx="7">
                  <c:v>40</c:v>
                </c:pt>
                <c:pt idx="8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20-4ED1-9830-7B1BC5192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857742782152231E-2"/>
          <c:y val="0.79429940979949498"/>
          <c:w val="0.95095118110236221"/>
          <c:h val="0.19163809106557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0.42319</cdr:x>
      <cdr:y>0.09337</cdr:y>
    </cdr:from>
    <cdr:to>
      <cdr:x>0.52421</cdr:x>
      <cdr:y>0.28012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830484" y="4572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0.00851</cdr:x>
      <cdr:y>0.0738</cdr:y>
    </cdr:from>
    <cdr:to>
      <cdr:x>0.13316</cdr:x>
      <cdr:y>0.1506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77018" y="361337"/>
          <a:ext cx="1128253" cy="376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1800" dirty="0"/>
            <a:t>tkr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061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68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994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392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586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862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736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899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67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93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450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68C72-329D-4FB3-BD54-2CFF8681BC3D}" type="datetimeFigureOut">
              <a:rPr lang="sv-SE" smtClean="0"/>
              <a:t>2018-03-11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1B72C-E39D-4140-947D-FFC2B0F605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87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742266"/>
            <a:ext cx="9144000" cy="1515533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av bokslutet för 2017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1600" y="1219200"/>
            <a:ext cx="418253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29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8771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Årsredovisning 2017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734F797A-5C17-4972-8771-AFCEF727C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024758"/>
            <a:ext cx="8555181" cy="569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xmlns="" id="{FF2C459D-64D4-40B7-9AC0-3AB3A6824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99" y="128502"/>
            <a:ext cx="9033165" cy="661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xmlns="" id="{CC69E046-94AD-415D-8A06-826A8E147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81" y="189345"/>
            <a:ext cx="9838952" cy="647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9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xmlns="" id="{75292C72-0510-4946-B4A4-0F65D24D95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5425" y="452951"/>
            <a:ext cx="7383825" cy="346355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AE81D931-7FF1-4446-9DFE-E427606FB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335" y="3800764"/>
            <a:ext cx="6398918" cy="3057236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224D7ECE-D270-4B3E-9C99-967192724EDA}"/>
              </a:ext>
            </a:extLst>
          </p:cNvPr>
          <p:cNvSpPr txBox="1"/>
          <p:nvPr/>
        </p:nvSpPr>
        <p:spPr>
          <a:xfrm>
            <a:off x="4740250" y="452951"/>
            <a:ext cx="429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               </a:t>
            </a:r>
            <a:r>
              <a:rPr lang="sv-SE" sz="1200" b="1" dirty="0"/>
              <a:t>2017-12-31	    2016-12-31</a:t>
            </a:r>
          </a:p>
        </p:txBody>
      </p:sp>
    </p:spTree>
    <p:extLst>
      <p:ext uri="{BB962C8B-B14F-4D97-AF65-F5344CB8AC3E}">
        <p14:creationId xmlns:p14="http://schemas.microsoft.com/office/powerpoint/2010/main" val="53285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408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Utveckling intäkter – kostnader i tkr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70381779"/>
              </p:ext>
            </p:extLst>
          </p:nvPr>
        </p:nvGraphicFramePr>
        <p:xfrm>
          <a:off x="766233" y="1380067"/>
          <a:ext cx="9406467" cy="5215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309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45226" y="334777"/>
            <a:ext cx="5142271" cy="1047750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Intäktsfördelning 2017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90966040"/>
              </p:ext>
            </p:extLst>
          </p:nvPr>
        </p:nvGraphicFramePr>
        <p:xfrm>
          <a:off x="265471" y="1732935"/>
          <a:ext cx="7573297" cy="4461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8110670" y="2531891"/>
            <a:ext cx="3644858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B2C55"/>
                </a:solidFill>
              </a:rPr>
              <a:t>Alpint	               1 149 tkr</a:t>
            </a:r>
          </a:p>
          <a:p>
            <a:r>
              <a:rPr lang="sv-SE" dirty="0">
                <a:solidFill>
                  <a:srgbClr val="0B2C55"/>
                </a:solidFill>
              </a:rPr>
              <a:t>Strövare-</a:t>
            </a:r>
            <a:r>
              <a:rPr lang="sv-SE" dirty="0" err="1">
                <a:solidFill>
                  <a:srgbClr val="0B2C55"/>
                </a:solidFill>
              </a:rPr>
              <a:t>Frilufsare</a:t>
            </a:r>
            <a:r>
              <a:rPr lang="sv-SE" dirty="0">
                <a:solidFill>
                  <a:srgbClr val="0B2C55"/>
                </a:solidFill>
              </a:rPr>
              <a:t>-</a:t>
            </a:r>
          </a:p>
          <a:p>
            <a:r>
              <a:rPr lang="sv-SE" dirty="0">
                <a:solidFill>
                  <a:srgbClr val="0B2C55"/>
                </a:solidFill>
              </a:rPr>
              <a:t>-TVM		136 tkr</a:t>
            </a:r>
          </a:p>
          <a:p>
            <a:r>
              <a:rPr lang="sv-SE" dirty="0">
                <a:solidFill>
                  <a:srgbClr val="0B2C55"/>
                </a:solidFill>
              </a:rPr>
              <a:t>Vandring		129 tkr</a:t>
            </a:r>
          </a:p>
          <a:p>
            <a:r>
              <a:rPr lang="sv-SE" dirty="0">
                <a:solidFill>
                  <a:srgbClr val="0B2C55"/>
                </a:solidFill>
              </a:rPr>
              <a:t>Fjäll		  55 tkr</a:t>
            </a:r>
          </a:p>
          <a:p>
            <a:r>
              <a:rPr lang="sv-SE" dirty="0">
                <a:solidFill>
                  <a:srgbClr val="0B2C55"/>
                </a:solidFill>
              </a:rPr>
              <a:t>Äventyrliga vuxna	  39 tkr</a:t>
            </a:r>
          </a:p>
          <a:p>
            <a:r>
              <a:rPr lang="sv-SE" dirty="0">
                <a:solidFill>
                  <a:srgbClr val="0B2C55"/>
                </a:solidFill>
              </a:rPr>
              <a:t>Kajak		  29 tkr</a:t>
            </a:r>
          </a:p>
          <a:p>
            <a:r>
              <a:rPr lang="sv-SE" dirty="0">
                <a:solidFill>
                  <a:srgbClr val="0B2C55"/>
                </a:solidFill>
              </a:rPr>
              <a:t>Skridskor		  26 tkr</a:t>
            </a:r>
          </a:p>
          <a:p>
            <a:r>
              <a:rPr lang="sv-SE" dirty="0">
                <a:solidFill>
                  <a:srgbClr val="0B2C55"/>
                </a:solidFill>
              </a:rPr>
              <a:t>MTB		  22 tkr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7993626" y="2094271"/>
            <a:ext cx="314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Grenar:</a:t>
            </a:r>
          </a:p>
        </p:txBody>
      </p:sp>
    </p:spTree>
    <p:extLst>
      <p:ext uri="{BB962C8B-B14F-4D97-AF65-F5344CB8AC3E}">
        <p14:creationId xmlns:p14="http://schemas.microsoft.com/office/powerpoint/2010/main" val="307154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7133" y="365125"/>
            <a:ext cx="9736666" cy="981075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Kostnader 2017 fördelade på kostnadsslag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40958079"/>
              </p:ext>
            </p:extLst>
          </p:nvPr>
        </p:nvGraphicFramePr>
        <p:xfrm>
          <a:off x="938987" y="1256453"/>
          <a:ext cx="9525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973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friluftsframjandet.se/Temp/004-123928698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1804194"/>
            <a:ext cx="83343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77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27</Words>
  <Application>Microsoft Office PowerPoint</Application>
  <PresentationFormat>Anpassad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PowerPoint-presentation</vt:lpstr>
      <vt:lpstr>Årsredovisning 2017</vt:lpstr>
      <vt:lpstr>PowerPoint-presentation</vt:lpstr>
      <vt:lpstr>PowerPoint-presentation</vt:lpstr>
      <vt:lpstr>PowerPoint-presentation</vt:lpstr>
      <vt:lpstr>Utveckling intäkter – kostnader i tkr</vt:lpstr>
      <vt:lpstr>Intäktsfördelning 2017 </vt:lpstr>
      <vt:lpstr>Kostnader 2017 fördelade på kostnadsslag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Ekonomin 2016</dc:title>
  <dc:creator>Elisabet Holtz</dc:creator>
  <cp:lastModifiedBy>Per</cp:lastModifiedBy>
  <cp:revision>54</cp:revision>
  <dcterms:created xsi:type="dcterms:W3CDTF">2017-03-06T20:55:10Z</dcterms:created>
  <dcterms:modified xsi:type="dcterms:W3CDTF">2018-03-11T11:30:36Z</dcterms:modified>
</cp:coreProperties>
</file>