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3" r:id="rId4"/>
    <p:sldId id="264" r:id="rId5"/>
    <p:sldId id="267" r:id="rId6"/>
    <p:sldId id="258" r:id="rId7"/>
    <p:sldId id="260" r:id="rId8"/>
    <p:sldId id="268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3256065655224E-2"/>
          <c:y val="0.17820710065399836"/>
          <c:w val="0.86427571358267719"/>
          <c:h val="0.692486546968101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Intäkter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4FF-4C1F-8934-D0A1A4EA6A7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4FF-4C1F-8934-D0A1A4EA6A7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4FF-4C1F-8934-D0A1A4EA6A7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4FF-4C1F-8934-D0A1A4EA6A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Blad1!$B$2:$B$6</c:f>
              <c:numCache>
                <c:formatCode>General</c:formatCode>
                <c:ptCount val="5"/>
                <c:pt idx="0">
                  <c:v>1299</c:v>
                </c:pt>
                <c:pt idx="1">
                  <c:v>1464</c:v>
                </c:pt>
                <c:pt idx="2">
                  <c:v>1818</c:v>
                </c:pt>
                <c:pt idx="3">
                  <c:v>2070</c:v>
                </c:pt>
                <c:pt idx="4">
                  <c:v>2082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F-4C1F-8934-D0A1A4EA6A7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Kostnader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Blad1!$C$2:$C$6</c:f>
              <c:numCache>
                <c:formatCode>General</c:formatCode>
                <c:ptCount val="5"/>
                <c:pt idx="0">
                  <c:v>1260</c:v>
                </c:pt>
                <c:pt idx="1">
                  <c:v>1440</c:v>
                </c:pt>
                <c:pt idx="2">
                  <c:v>1695</c:v>
                </c:pt>
                <c:pt idx="3">
                  <c:v>1879</c:v>
                </c:pt>
                <c:pt idx="4">
                  <c:v>2068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FF-4C1F-8934-D0A1A4EA6A7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58796968"/>
        <c:axId val="158795000"/>
      </c:barChart>
      <c:catAx>
        <c:axId val="158796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8795000"/>
        <c:crosses val="autoZero"/>
        <c:auto val="1"/>
        <c:lblAlgn val="ctr"/>
        <c:lblOffset val="100"/>
        <c:noMultiLvlLbl val="0"/>
      </c:catAx>
      <c:valAx>
        <c:axId val="158795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8796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16215767863134E-2"/>
          <c:y val="2.5565795656547936E-3"/>
          <c:w val="0.96283783783783783"/>
          <c:h val="0.77723906386701658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7B8-4315-A0C5-A3C8A8B6BB89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1A3-44C5-816B-4B293C4EC3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7B8-4315-A0C5-A3C8A8B6BB8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1A3-44C5-816B-4B293C4EC399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F1A3-44C5-816B-4B293C4EC399}"/>
              </c:ext>
            </c:extLst>
          </c:dPt>
          <c:cat>
            <c:strRef>
              <c:f>Blad1!$A$2:$A$6</c:f>
              <c:strCache>
                <c:ptCount val="5"/>
                <c:pt idx="0">
                  <c:v>Bidrag</c:v>
                </c:pt>
                <c:pt idx="1">
                  <c:v>Kurs-deltagaravgift</c:v>
                </c:pt>
                <c:pt idx="2">
                  <c:v>Medlemsåterbäring</c:v>
                </c:pt>
                <c:pt idx="3">
                  <c:v>Försäljning av varor</c:v>
                </c:pt>
                <c:pt idx="4">
                  <c:v>övrigt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150</c:v>
                </c:pt>
                <c:pt idx="1">
                  <c:v>1789</c:v>
                </c:pt>
                <c:pt idx="2">
                  <c:v>108</c:v>
                </c:pt>
                <c:pt idx="3">
                  <c:v>17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A3-44C5-816B-4B293C4EC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319283260741606E-2"/>
          <c:y val="0.86117989622347479"/>
          <c:w val="0.91268071673925844"/>
          <c:h val="0.138820103776525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005399475065617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2"/>
          <c:y val="8.8429682060181966E-2"/>
          <c:w val="0.97066666666666668"/>
          <c:h val="0.66836973004615341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tkr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8CE-44D5-AFB2-5C10BCBC34C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8CE-44D5-AFB2-5C10BCBC34C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8CE-44D5-AFB2-5C10BCBC34C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8CE-44D5-AFB2-5C10BCBC34C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8CE-44D5-AFB2-5C10BCBC34C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8CE-44D5-AFB2-5C10BCBC34C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8CE-44D5-AFB2-5C10BCBC34C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88CE-44D5-AFB2-5C10BCBC34C9}"/>
              </c:ext>
            </c:extLst>
          </c:dPt>
          <c:cat>
            <c:strRef>
              <c:f>Blad1!$A$2:$A$9</c:f>
              <c:strCache>
                <c:ptCount val="8"/>
                <c:pt idx="0">
                  <c:v>Kansli o gemensam kostnad</c:v>
                </c:pt>
                <c:pt idx="1">
                  <c:v>Tele,internet, porto o datadrift</c:v>
                </c:pt>
                <c:pt idx="2">
                  <c:v>Arvoden inkl skatt</c:v>
                </c:pt>
                <c:pt idx="3">
                  <c:v>Verksamheten</c:v>
                </c:pt>
                <c:pt idx="4">
                  <c:v>Resekostnader</c:v>
                </c:pt>
                <c:pt idx="5">
                  <c:v>Ledarutb /vård</c:v>
                </c:pt>
                <c:pt idx="6">
                  <c:v>Varor, profilkläder</c:v>
                </c:pt>
                <c:pt idx="7">
                  <c:v>Möten m förtäring</c:v>
                </c:pt>
              </c:strCache>
            </c:strRef>
          </c:cat>
          <c:val>
            <c:numRef>
              <c:f>Blad1!$B$2:$B$9</c:f>
              <c:numCache>
                <c:formatCode>General</c:formatCode>
                <c:ptCount val="8"/>
                <c:pt idx="0">
                  <c:v>100</c:v>
                </c:pt>
                <c:pt idx="1">
                  <c:v>46</c:v>
                </c:pt>
                <c:pt idx="2">
                  <c:v>467</c:v>
                </c:pt>
                <c:pt idx="3">
                  <c:v>962</c:v>
                </c:pt>
                <c:pt idx="4">
                  <c:v>2</c:v>
                </c:pt>
                <c:pt idx="5">
                  <c:v>105</c:v>
                </c:pt>
                <c:pt idx="6">
                  <c:v>344</c:v>
                </c:pt>
                <c:pt idx="7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20-4ED1-9830-7B1BC5192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857742782152231E-2"/>
          <c:y val="0.79429940979949498"/>
          <c:w val="0.95095118110236221"/>
          <c:h val="0.19163809106557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0.42319</cdr:x>
      <cdr:y>0.09337</cdr:y>
    </cdr:from>
    <cdr:to>
      <cdr:x>0.52421</cdr:x>
      <cdr:y>0.28012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830484" y="4572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  <cdr:relSizeAnchor xmlns:cdr="http://schemas.openxmlformats.org/drawingml/2006/chartDrawing">
    <cdr:from>
      <cdr:x>0.00851</cdr:x>
      <cdr:y>0.0738</cdr:y>
    </cdr:from>
    <cdr:to>
      <cdr:x>0.13316</cdr:x>
      <cdr:y>0.1506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77018" y="361337"/>
          <a:ext cx="1128253" cy="3760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800" dirty="0"/>
            <a:t>tkr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22A41C-6681-41C8-B13E-0A22B29E5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EAD305-BB9B-4DB0-B22A-2269D2A1F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871E8-AB45-4043-8C4E-742B318D0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14A544-BB7F-4D14-BEBB-36ABA930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4BC025-E4EF-45F6-9E0D-B6BDEA04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74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CDA1B7-98FE-4CD2-8B2F-ABBB2E70C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7111E61-E499-4D0E-B99B-8971E92E0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44DD12-BC5D-4AB7-BC44-9819382F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C4D23B-9547-435E-B003-332448CC3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ECDFF2-E79D-42D7-97F1-C52F9F44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561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EFD011D-8E32-4E0F-A820-8E25AB4760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89CCA5F-8343-4F69-AEE2-6ED7BDABD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23CA80-B3CF-47A7-AC18-75A2354C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BE3A28-16D2-4AF4-8C67-0151881A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220A16-0A86-4356-BD7F-73B3A0ABE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99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3CC35A-7900-4ADD-A8F4-97DBAA30D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C4565B-8950-41F2-BDE4-8066DDF9D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31A2FB-AEC1-498E-AD47-0BCFEB343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957C39-E422-44A4-A37B-D992EC59A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83842E-FAB2-44E3-9BE8-CE804704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047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CCD69B-6CC1-4B7D-B552-0A8F1A496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DBD04B-7065-4D74-9A39-30DFC40BA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BDEFA1D-E8BD-4541-BA47-38B23B2B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D09E3A-BEA5-4217-BBEA-568A09130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4024CF-EFE6-4012-87FF-A313CA36C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251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07A3AB-F88F-4143-AB4C-82139AC36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B353A4-FDA0-4375-9541-5399ED23F6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1682FA7-A31F-4656-A011-0EDD251EC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BF3DC69-0992-4992-BE92-9B35AD2A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AC4D25-7DD6-4C4E-9EF4-AC2580EB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7B1ED0-64A5-48C5-A7C3-F44CE4206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148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0AB63C-DB1B-453C-A216-A8C2E8F8B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90BD456-72E8-43DE-9386-82251511B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F242C6-F740-4674-91F0-5208CE25F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21A7E58-22E8-4FE9-9931-601B14073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79A964C-17DF-4E23-B6F0-FFB81C316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723F81D-1FD1-4EAE-8C72-927B079F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8B73492-7C0F-4913-9ABA-135347C4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19A1E04-33A2-4541-8B1A-8A0B62875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0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8514A0-ADA4-4332-9F79-BE8B7E04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C92D13B-79A2-4594-8DE4-C1A447F86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B325596-2120-4B15-B87E-D53AFC7C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F509342-24B5-4A45-8F1B-1A8D39EB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000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40AC0D-6172-44ED-BE03-163F84E4B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E667F01-730E-4579-BB13-0338B24F2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DEBF8F-2990-4E5E-8053-D8AB790C6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232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F89956-7E78-4CC9-9C4D-655F435ED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8A85C8-9702-4B93-9BB4-F8E920CB2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4DD1986-CC29-4414-9025-E1498CA54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7F0731-1B42-456C-80BF-1AAF4BF9C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1C058BA-A818-4ECB-9CDC-88F16E25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7D1E194-E4D2-43AE-952F-35286F967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834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4C0492-859A-4B32-93BB-70091BF03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E6A0951-D66A-4E46-9D89-9285EE2196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E7E2475-375E-482E-8688-4E8F8999E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A9188D2-B2F3-41B1-8D27-2B707C71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F966EC-F838-4A91-AB57-5F80BDE9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EF6AFE-BAC4-4A5B-A53F-97BB62974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1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D4A3FF7-CA32-4AC4-BE57-AE0C41900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7199D1-946C-4672-8F17-7445779C7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1E4DEA-9EFE-4ACF-BDC0-2098B5CC0C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CD11F-8BF5-476C-B4DA-67A7E198526E}" type="datetimeFigureOut">
              <a:rPr lang="sv-SE" smtClean="0"/>
              <a:t>2020-03-07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9D4EBF-433C-4DE2-983A-702A54B6C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3E7C18-15E2-4003-83C9-EEBC707A4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047BB-28E9-4F69-8842-F4A650165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60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742266"/>
            <a:ext cx="9144000" cy="1515533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av bokslutet för 2019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1600" y="1219200"/>
            <a:ext cx="418253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29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8771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Årsredovisning 2019</a:t>
            </a:r>
          </a:p>
        </p:txBody>
      </p:sp>
      <p:pic>
        <p:nvPicPr>
          <p:cNvPr id="5" name="Bildobjekt 4" descr="Skärmklipp 2020-03-07 15.54.2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360" y="1083950"/>
            <a:ext cx="7029882" cy="544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7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Skärmklipp 2020-03-07 15.56.4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452" y="245295"/>
            <a:ext cx="6254739" cy="6431253"/>
          </a:xfrm>
          <a:prstGeom prst="rect">
            <a:avLst/>
          </a:prstGeom>
        </p:spPr>
      </p:pic>
      <p:pic>
        <p:nvPicPr>
          <p:cNvPr id="4" name="Bildobjekt 3" descr="Skärmklipp 2020-03-07 15.57.5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643" y="3711608"/>
            <a:ext cx="3830357" cy="112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Skärmklipp 2020-03-07 15.59.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798" y="247432"/>
            <a:ext cx="6078265" cy="641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98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Skärmklipp 2020-03-07 15.59.32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619"/>
          <a:stretch/>
        </p:blipFill>
        <p:spPr>
          <a:xfrm>
            <a:off x="973963" y="428874"/>
            <a:ext cx="6496242" cy="643324"/>
          </a:xfrm>
          <a:prstGeom prst="rect">
            <a:avLst/>
          </a:prstGeom>
        </p:spPr>
      </p:pic>
      <p:pic>
        <p:nvPicPr>
          <p:cNvPr id="5" name="Bildobjekt 4" descr="Skärmklipp 2020-03-07 16.02.2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89" y="1174874"/>
            <a:ext cx="6947418" cy="301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859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0408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Utveckling intäkter – kostnader i tkr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8756639"/>
              </p:ext>
            </p:extLst>
          </p:nvPr>
        </p:nvGraphicFramePr>
        <p:xfrm>
          <a:off x="693081" y="1409328"/>
          <a:ext cx="9406467" cy="5215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3090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173" y="334777"/>
            <a:ext cx="11353189" cy="1047750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Intäktsfördelning 2019 och intäkter per gren jämfört med 2018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75202850"/>
              </p:ext>
            </p:extLst>
          </p:nvPr>
        </p:nvGraphicFramePr>
        <p:xfrm>
          <a:off x="265471" y="1799539"/>
          <a:ext cx="6537665" cy="4067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ruta 8"/>
          <p:cNvSpPr txBox="1"/>
          <p:nvPr/>
        </p:nvSpPr>
        <p:spPr>
          <a:xfrm>
            <a:off x="6887497" y="2531891"/>
            <a:ext cx="4575421" cy="2862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B2C55"/>
                </a:solidFill>
              </a:rPr>
              <a:t>Alpint	               	1252 tkr	     	1334</a:t>
            </a:r>
          </a:p>
          <a:p>
            <a:r>
              <a:rPr lang="sv-SE" dirty="0">
                <a:solidFill>
                  <a:srgbClr val="0B2C55"/>
                </a:solidFill>
              </a:rPr>
              <a:t>Fjäll	 	 261 tkr	       	  104</a:t>
            </a:r>
          </a:p>
          <a:p>
            <a:r>
              <a:rPr lang="sv-SE" dirty="0">
                <a:solidFill>
                  <a:srgbClr val="0B2C55"/>
                </a:solidFill>
              </a:rPr>
              <a:t>Vandring		 197 tkr	       	  242</a:t>
            </a:r>
          </a:p>
          <a:p>
            <a:r>
              <a:rPr lang="sv-SE" dirty="0">
                <a:solidFill>
                  <a:srgbClr val="0B2C55"/>
                </a:solidFill>
              </a:rPr>
              <a:t>Bytesmarknad	   85 tkr	         	    67</a:t>
            </a:r>
          </a:p>
          <a:p>
            <a:r>
              <a:rPr lang="sv-SE" dirty="0">
                <a:solidFill>
                  <a:srgbClr val="0B2C55"/>
                </a:solidFill>
              </a:rPr>
              <a:t>Strövare </a:t>
            </a:r>
            <a:r>
              <a:rPr lang="sv-SE" dirty="0" err="1">
                <a:solidFill>
                  <a:srgbClr val="0B2C55"/>
                </a:solidFill>
              </a:rPr>
              <a:t>Frilufsare</a:t>
            </a:r>
            <a:r>
              <a:rPr lang="sv-SE" dirty="0">
                <a:solidFill>
                  <a:srgbClr val="0B2C55"/>
                </a:solidFill>
              </a:rPr>
              <a:t>     40 tkr		    59</a:t>
            </a:r>
          </a:p>
          <a:p>
            <a:r>
              <a:rPr lang="sv-SE" dirty="0">
                <a:solidFill>
                  <a:srgbClr val="0B2C55"/>
                </a:solidFill>
              </a:rPr>
              <a:t>Skridskor		  23 tkr		    29</a:t>
            </a:r>
          </a:p>
          <a:p>
            <a:r>
              <a:rPr lang="sv-SE" dirty="0" err="1">
                <a:solidFill>
                  <a:srgbClr val="0B2C55"/>
                </a:solidFill>
              </a:rPr>
              <a:t>Vattengymn</a:t>
            </a:r>
            <a:r>
              <a:rPr lang="sv-SE" dirty="0">
                <a:solidFill>
                  <a:srgbClr val="0B2C55"/>
                </a:solidFill>
              </a:rPr>
              <a:t>	  22 tkr                           24</a:t>
            </a:r>
          </a:p>
          <a:p>
            <a:r>
              <a:rPr lang="sv-SE" dirty="0">
                <a:solidFill>
                  <a:srgbClr val="0B2C55"/>
                </a:solidFill>
              </a:rPr>
              <a:t>Äventyrliga vuxna	  21 tkr		    38</a:t>
            </a:r>
          </a:p>
          <a:p>
            <a:r>
              <a:rPr lang="sv-SE" dirty="0">
                <a:solidFill>
                  <a:srgbClr val="0B2C55"/>
                </a:solidFill>
              </a:rPr>
              <a:t>Kajak		  19 tkr		    15</a:t>
            </a:r>
          </a:p>
          <a:p>
            <a:r>
              <a:rPr lang="sv-SE" dirty="0">
                <a:solidFill>
                  <a:srgbClr val="0B2C55"/>
                </a:solidFill>
              </a:rPr>
              <a:t>MTB                             11 tkr                          20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6887497" y="1772543"/>
            <a:ext cx="425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Grenar: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40F7A35-E72A-4C64-B606-69EE74003779}"/>
              </a:ext>
            </a:extLst>
          </p:cNvPr>
          <p:cNvSpPr txBox="1"/>
          <p:nvPr/>
        </p:nvSpPr>
        <p:spPr>
          <a:xfrm>
            <a:off x="6887497" y="2141875"/>
            <a:ext cx="4467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 i tkr		2019		2018</a:t>
            </a:r>
          </a:p>
        </p:txBody>
      </p:sp>
    </p:spTree>
    <p:extLst>
      <p:ext uri="{BB962C8B-B14F-4D97-AF65-F5344CB8AC3E}">
        <p14:creationId xmlns:p14="http://schemas.microsoft.com/office/powerpoint/2010/main" val="307154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17133" y="365125"/>
            <a:ext cx="9736666" cy="981075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Kostnader 2019 fördelade på kostnadsslag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90552766"/>
              </p:ext>
            </p:extLst>
          </p:nvPr>
        </p:nvGraphicFramePr>
        <p:xfrm>
          <a:off x="938987" y="1256453"/>
          <a:ext cx="9525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9735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131</Words>
  <Application>Microsoft Office PowerPoint</Application>
  <PresentationFormat>Bredbild</PresentationFormat>
  <Paragraphs>19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PowerPoint-presentation</vt:lpstr>
      <vt:lpstr>Årsredovisning 2019</vt:lpstr>
      <vt:lpstr>PowerPoint-presentation</vt:lpstr>
      <vt:lpstr>PowerPoint-presentation</vt:lpstr>
      <vt:lpstr>PowerPoint-presentation</vt:lpstr>
      <vt:lpstr>Utveckling intäkter – kostnader i tkr</vt:lpstr>
      <vt:lpstr>Intäktsfördelning 2019 och intäkter per gren jämfört med 2018</vt:lpstr>
      <vt:lpstr>Kostnader 2019 fördelade på kostnadsslag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Elisabet Holtz</dc:creator>
  <cp:lastModifiedBy>Elisabet Holtz</cp:lastModifiedBy>
  <cp:revision>18</cp:revision>
  <dcterms:created xsi:type="dcterms:W3CDTF">2020-03-03T10:45:33Z</dcterms:created>
  <dcterms:modified xsi:type="dcterms:W3CDTF">2020-03-07T19:23:38Z</dcterms:modified>
</cp:coreProperties>
</file>