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91" r:id="rId4"/>
  </p:sldMasterIdLst>
  <p:notesMasterIdLst>
    <p:notesMasterId r:id="rId40"/>
  </p:notesMasterIdLst>
  <p:sldIdLst>
    <p:sldId id="268" r:id="rId5"/>
    <p:sldId id="672" r:id="rId6"/>
    <p:sldId id="266" r:id="rId7"/>
    <p:sldId id="673" r:id="rId8"/>
    <p:sldId id="669" r:id="rId9"/>
    <p:sldId id="284" r:id="rId10"/>
    <p:sldId id="680" r:id="rId11"/>
    <p:sldId id="291" r:id="rId12"/>
    <p:sldId id="269" r:id="rId13"/>
    <p:sldId id="624" r:id="rId14"/>
    <p:sldId id="670" r:id="rId15"/>
    <p:sldId id="674" r:id="rId16"/>
    <p:sldId id="637" r:id="rId17"/>
    <p:sldId id="638" r:id="rId18"/>
    <p:sldId id="639" r:id="rId19"/>
    <p:sldId id="640" r:id="rId20"/>
    <p:sldId id="681" r:id="rId21"/>
    <p:sldId id="682" r:id="rId22"/>
    <p:sldId id="683" r:id="rId23"/>
    <p:sldId id="684" r:id="rId24"/>
    <p:sldId id="685" r:id="rId25"/>
    <p:sldId id="686" r:id="rId26"/>
    <p:sldId id="687" r:id="rId27"/>
    <p:sldId id="655" r:id="rId28"/>
    <p:sldId id="630" r:id="rId29"/>
    <p:sldId id="641" r:id="rId30"/>
    <p:sldId id="636" r:id="rId31"/>
    <p:sldId id="290" r:id="rId32"/>
    <p:sldId id="667" r:id="rId33"/>
    <p:sldId id="633" r:id="rId34"/>
    <p:sldId id="650" r:id="rId35"/>
    <p:sldId id="677" r:id="rId36"/>
    <p:sldId id="665" r:id="rId37"/>
    <p:sldId id="663" r:id="rId38"/>
    <p:sldId id="664" r:id="rId39"/>
  </p:sldIdLst>
  <p:sldSz cx="12192000" cy="6858000"/>
  <p:notesSz cx="6742113" cy="9875838"/>
  <p:embeddedFontLst>
    <p:embeddedFont>
      <p:font typeface="Plus Jakarta Sans" panose="020B0604020202020204" charset="0"/>
      <p:regular r:id="rId41"/>
      <p:bold r:id="rId42"/>
      <p:italic r:id="rId43"/>
      <p:boldItalic r:id="rId44"/>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9D1907-C0C5-E01B-63B2-0B8251ABC8DC}" name="Kristina Ljungros" initials="KL" userId="S::kristina.ljungros@friluftsframjandet.se::60167453-7bcb-459e-9417-b5870ec98c4c" providerId="AD"/>
  <p188:author id="{96F0F020-903A-30B7-CFD9-BCC1AF2DAD2D}" name="Pontus Björkman" initials="PB" userId="S::pontus.bjorkman@friluftsframjandet.se::a83ce616-b0f8-4041-bfcb-5093a29f2d8b" providerId="AD"/>
  <p188:author id="{FD97EB6A-A2D8-9EFA-B7D8-8BBD1B3BDA76}" name="Josefiina Ben Azzouz" initials="JA" userId="S::josefiina.ben.azzouz@friluftsframjandet.se::770d669a-42c2-4924-bfd6-a2b27bd7cc6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93D21-0ACF-411D-85B1-0873CEA74E58}" v="118" dt="2026-05-17T16:38:37.861"/>
    <p1510:client id="{11C2AF5C-DB56-04B5-F408-BBC9A438CE00}" v="10" dt="2026-05-17T12:04:54.187"/>
    <p1510:client id="{57A8EDE2-A658-43C6-AC0F-D9047EF6B6C4}" v="10787" dt="2026-05-18T11:43:55.940"/>
    <p1510:client id="{6FA43604-8771-AF53-4FF1-4481E7B48997}" v="13" dt="2026-05-17T15:17:11.138"/>
    <p1510:client id="{F0967728-975D-45A1-0DE0-4E8B2AC47CC8}" v="23" dt="2026-05-17T11:56:48.28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595" autoAdjust="0"/>
  </p:normalViewPr>
  <p:slideViewPr>
    <p:cSldViewPr snapToGrid="0">
      <p:cViewPr>
        <p:scale>
          <a:sx n="74" d="100"/>
          <a:sy n="74" d="100"/>
        </p:scale>
        <p:origin x="1956" y="144"/>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21582" cy="495507"/>
          </a:xfrm>
          <a:prstGeom prst="rect">
            <a:avLst/>
          </a:prstGeom>
        </p:spPr>
        <p:txBody>
          <a:bodyPr vert="horz" lIns="90708" tIns="45354" rIns="90708" bIns="45354" rtlCol="0"/>
          <a:lstStyle>
            <a:lvl1pPr algn="l">
              <a:defRPr sz="1200" b="0" i="0">
                <a:latin typeface="Arial" panose="020B0604020202020204" pitchFamily="34" charset="0"/>
              </a:defRPr>
            </a:lvl1pPr>
          </a:lstStyle>
          <a:p>
            <a:endParaRPr lang="sv-SE"/>
          </a:p>
        </p:txBody>
      </p:sp>
      <p:sp>
        <p:nvSpPr>
          <p:cNvPr id="3" name="Platshållare för datum 2"/>
          <p:cNvSpPr>
            <a:spLocks noGrp="1"/>
          </p:cNvSpPr>
          <p:nvPr>
            <p:ph type="dt" idx="1"/>
          </p:nvPr>
        </p:nvSpPr>
        <p:spPr>
          <a:xfrm>
            <a:off x="3818971" y="1"/>
            <a:ext cx="2921582" cy="495507"/>
          </a:xfrm>
          <a:prstGeom prst="rect">
            <a:avLst/>
          </a:prstGeom>
        </p:spPr>
        <p:txBody>
          <a:bodyPr vert="horz" lIns="90708" tIns="45354" rIns="90708" bIns="45354" rtlCol="0"/>
          <a:lstStyle>
            <a:lvl1pPr algn="r">
              <a:defRPr sz="1200" b="0" i="0">
                <a:latin typeface="Arial" panose="020B0604020202020204" pitchFamily="34" charset="0"/>
              </a:defRPr>
            </a:lvl1pPr>
          </a:lstStyle>
          <a:p>
            <a:fld id="{4788148B-0605-E147-92B1-4A64EA8D80EC}" type="datetimeFigureOut">
              <a:rPr lang="sv-SE" smtClean="0"/>
              <a:pPr/>
              <a:t>2026-05-18</a:t>
            </a:fld>
            <a:endParaRPr lang="sv-SE"/>
          </a:p>
        </p:txBody>
      </p:sp>
      <p:sp>
        <p:nvSpPr>
          <p:cNvPr id="4" name="Platshållare för bildobjekt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0708" tIns="45354" rIns="90708" bIns="45354" rtlCol="0" anchor="ctr"/>
          <a:lstStyle/>
          <a:p>
            <a:endParaRPr lang="sv-SE"/>
          </a:p>
        </p:txBody>
      </p:sp>
      <p:sp>
        <p:nvSpPr>
          <p:cNvPr id="5" name="Platshållare för anteckningar 4"/>
          <p:cNvSpPr>
            <a:spLocks noGrp="1"/>
          </p:cNvSpPr>
          <p:nvPr>
            <p:ph type="body" sz="quarter" idx="3"/>
          </p:nvPr>
        </p:nvSpPr>
        <p:spPr>
          <a:xfrm>
            <a:off x="674212" y="4752748"/>
            <a:ext cx="5393690" cy="3888611"/>
          </a:xfrm>
          <a:prstGeom prst="rect">
            <a:avLst/>
          </a:prstGeom>
        </p:spPr>
        <p:txBody>
          <a:bodyPr vert="horz" lIns="90708" tIns="45354" rIns="90708" bIns="45354"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380333"/>
            <a:ext cx="2921582" cy="495506"/>
          </a:xfrm>
          <a:prstGeom prst="rect">
            <a:avLst/>
          </a:prstGeom>
        </p:spPr>
        <p:txBody>
          <a:bodyPr vert="horz" lIns="90708" tIns="45354" rIns="90708" bIns="45354" rtlCol="0" anchor="b"/>
          <a:lstStyle>
            <a:lvl1pPr algn="l">
              <a:defRPr sz="1200" b="0" i="0">
                <a:latin typeface="Arial" panose="020B0604020202020204" pitchFamily="34" charset="0"/>
              </a:defRPr>
            </a:lvl1pPr>
          </a:lstStyle>
          <a:p>
            <a:endParaRPr lang="sv-SE"/>
          </a:p>
        </p:txBody>
      </p:sp>
      <p:sp>
        <p:nvSpPr>
          <p:cNvPr id="7" name="Platshållare för bildnummer 6"/>
          <p:cNvSpPr>
            <a:spLocks noGrp="1"/>
          </p:cNvSpPr>
          <p:nvPr>
            <p:ph type="sldNum" sz="quarter" idx="5"/>
          </p:nvPr>
        </p:nvSpPr>
        <p:spPr>
          <a:xfrm>
            <a:off x="3818971" y="9380333"/>
            <a:ext cx="2921582" cy="495506"/>
          </a:xfrm>
          <a:prstGeom prst="rect">
            <a:avLst/>
          </a:prstGeom>
        </p:spPr>
        <p:txBody>
          <a:bodyPr vert="horz" lIns="90708" tIns="45354" rIns="90708" bIns="45354" rtlCol="0" anchor="b"/>
          <a:lstStyle>
            <a:lvl1pPr algn="r">
              <a:defRPr sz="1200" b="0" i="0">
                <a:latin typeface="Arial" panose="020B0604020202020204" pitchFamily="34" charset="0"/>
              </a:defRPr>
            </a:lvl1pPr>
          </a:lstStyle>
          <a:p>
            <a:fld id="{9268EC1D-1F21-BC45-AF87-5A5CAE1BDEFD}" type="slidenum">
              <a:rPr lang="sv-SE" smtClean="0"/>
              <a:pPr/>
              <a:t>‹#›</a:t>
            </a:fld>
            <a:endParaRPr lang="sv-SE"/>
          </a:p>
        </p:txBody>
      </p:sp>
    </p:spTree>
    <p:extLst>
      <p:ext uri="{BB962C8B-B14F-4D97-AF65-F5344CB8AC3E}">
        <p14:creationId xmlns:p14="http://schemas.microsoft.com/office/powerpoint/2010/main" val="74078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finns </a:t>
            </a:r>
            <a:r>
              <a:rPr lang="sv-SE" dirty="0" err="1"/>
              <a:t>webbinariet</a:t>
            </a:r>
            <a:r>
              <a:rPr lang="sv-SE" dirty="0"/>
              <a:t>, rapporten och </a:t>
            </a:r>
            <a:r>
              <a:rPr lang="sv-SE" dirty="0" err="1"/>
              <a:t>powerpoints</a:t>
            </a:r>
            <a:r>
              <a:rPr lang="sv-SE" dirty="0"/>
              <a:t>:</a:t>
            </a:r>
          </a:p>
          <a:p>
            <a:r>
              <a:rPr lang="sv-SE" dirty="0"/>
              <a:t>www.friluftsframjandet.se/om-oss/press-opinion/rapporter/regioner-friluftsliv-2026/</a:t>
            </a:r>
          </a:p>
          <a:p>
            <a:r>
              <a:rPr lang="sv-SE" dirty="0"/>
              <a:t>Denna presentation är tänkt att även kunna användas av tjänstepersoner och politiker för att föra ett samtal om möjligheter och utmaningar i en region.</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a:t>
            </a:fld>
            <a:endParaRPr lang="sv-SE"/>
          </a:p>
        </p:txBody>
      </p:sp>
    </p:spTree>
    <p:extLst>
      <p:ext uri="{BB962C8B-B14F-4D97-AF65-F5344CB8AC3E}">
        <p14:creationId xmlns:p14="http://schemas.microsoft.com/office/powerpoint/2010/main" val="369760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https://dinpsykiskahalsa.se/artiklar/vad-paverkar-var-psykiska-halsa/natur-och-friluftsliv/</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10</a:t>
            </a:fld>
            <a:endParaRPr lang="sv-SE">
              <a:solidFill>
                <a:prstClr val="black"/>
              </a:solidFill>
            </a:endParaRPr>
          </a:p>
        </p:txBody>
      </p:sp>
    </p:spTree>
    <p:extLst>
      <p:ext uri="{BB962C8B-B14F-4D97-AF65-F5344CB8AC3E}">
        <p14:creationId xmlns:p14="http://schemas.microsoft.com/office/powerpoint/2010/main" val="878278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11</a:t>
            </a:fld>
            <a:endParaRPr lang="sv-SE"/>
          </a:p>
        </p:txBody>
      </p:sp>
    </p:spTree>
    <p:extLst>
      <p:ext uri="{BB962C8B-B14F-4D97-AF65-F5344CB8AC3E}">
        <p14:creationId xmlns:p14="http://schemas.microsoft.com/office/powerpoint/2010/main" val="4200407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12</a:t>
            </a:fld>
            <a:endParaRPr lang="sv-SE"/>
          </a:p>
        </p:txBody>
      </p:sp>
    </p:spTree>
    <p:extLst>
      <p:ext uri="{BB962C8B-B14F-4D97-AF65-F5344CB8AC3E}">
        <p14:creationId xmlns:p14="http://schemas.microsoft.com/office/powerpoint/2010/main" val="361628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7085">
              <a:defRPr/>
            </a:pPr>
            <a:r>
              <a:rPr lang="sv-SE" dirty="0"/>
              <a:t>Så vad gör regionerna i dag?</a:t>
            </a:r>
          </a:p>
          <a:p>
            <a:pPr defTabSz="907085">
              <a:defRPr/>
            </a:pPr>
            <a:r>
              <a:rPr lang="sv-SE" dirty="0"/>
              <a:t>På följande bilder redovisas </a:t>
            </a:r>
            <a:br>
              <a:rPr lang="sv-SE" dirty="0"/>
            </a:br>
            <a:r>
              <a:rPr lang="sv-SE" dirty="0"/>
              <a:t>- på vänstra sidan svaren på enkäten till regionerna </a:t>
            </a:r>
            <a:br>
              <a:rPr lang="sv-SE" dirty="0"/>
            </a:br>
            <a:r>
              <a:rPr lang="sv-SE" dirty="0"/>
              <a:t>- på högra sidan ett eller ett par exempel från regionerna utifrån motiveringarna i enkäten</a:t>
            </a: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13</a:t>
            </a:fld>
            <a:endParaRPr lang="sv-SE"/>
          </a:p>
        </p:txBody>
      </p:sp>
    </p:spTree>
    <p:extLst>
      <p:ext uri="{BB962C8B-B14F-4D97-AF65-F5344CB8AC3E}">
        <p14:creationId xmlns:p14="http://schemas.microsoft.com/office/powerpoint/2010/main" val="253148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268EC1D-1F21-BC45-AF87-5A5CAE1BDEFD}" type="slidenum">
              <a:rPr lang="sv-SE" smtClean="0"/>
              <a:pPr/>
              <a:t>14</a:t>
            </a:fld>
            <a:endParaRPr lang="sv-SE"/>
          </a:p>
        </p:txBody>
      </p:sp>
    </p:spTree>
    <p:extLst>
      <p:ext uri="{BB962C8B-B14F-4D97-AF65-F5344CB8AC3E}">
        <p14:creationId xmlns:p14="http://schemas.microsoft.com/office/powerpoint/2010/main" val="2459781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268EC1D-1F21-BC45-AF87-5A5CAE1BDEFD}" type="slidenum">
              <a:rPr lang="sv-SE" smtClean="0"/>
              <a:pPr/>
              <a:t>15</a:t>
            </a:fld>
            <a:endParaRPr lang="sv-SE"/>
          </a:p>
        </p:txBody>
      </p:sp>
    </p:spTree>
    <p:extLst>
      <p:ext uri="{BB962C8B-B14F-4D97-AF65-F5344CB8AC3E}">
        <p14:creationId xmlns:p14="http://schemas.microsoft.com/office/powerpoint/2010/main" val="3528701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Inspirations- och metodmaterial för Friluftsliv på schemat:</a:t>
            </a:r>
          </a:p>
          <a:p>
            <a:r>
              <a:rPr lang="sv-SE" dirty="0"/>
              <a:t>https://www.friluftsframjandet.se/detta-gor-vi/forskolor-och-skolor/friluftsliv-pa-schemat-ak-4-9/</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16</a:t>
            </a:fld>
            <a:endParaRPr lang="sv-SE"/>
          </a:p>
        </p:txBody>
      </p:sp>
    </p:spTree>
    <p:extLst>
      <p:ext uri="{BB962C8B-B14F-4D97-AF65-F5344CB8AC3E}">
        <p14:creationId xmlns:p14="http://schemas.microsoft.com/office/powerpoint/2010/main" val="417454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57% av allt friluftsliv sker i städer och dess angränsade miljö (5% av ytan). 2000 m från hemmet. (Lehto et al. 2022)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17</a:t>
            </a:fld>
            <a:endParaRPr lang="sv-SE"/>
          </a:p>
        </p:txBody>
      </p:sp>
    </p:spTree>
    <p:extLst>
      <p:ext uri="{BB962C8B-B14F-4D97-AF65-F5344CB8AC3E}">
        <p14:creationId xmlns:p14="http://schemas.microsoft.com/office/powerpoint/2010/main" val="592042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a:solidFill>
                  <a:schemeClr val="tx1"/>
                </a:solidFill>
                <a:effectLst/>
                <a:latin typeface="Arial" panose="020B0604020202020204" pitchFamily="34" charset="0"/>
                <a:ea typeface="+mn-ea"/>
                <a:cs typeface="+mn-cs"/>
              </a:rPr>
              <a:t>- En stor fördel med detta är att det skapas långsiktiga förutsättningar för en mer socialt hållbar utveckling, till skillnad från en ”projektifiering” med korta löptider som gör verksamheten ryckig och försvårar en strategisk verksamhetsutveckling. </a:t>
            </a:r>
            <a:br>
              <a:rPr lang="sv-SE" sz="1200" b="0" i="0" kern="1200">
                <a:solidFill>
                  <a:schemeClr val="tx1"/>
                </a:solidFill>
                <a:effectLst/>
                <a:latin typeface="Arial" panose="020B0604020202020204" pitchFamily="34" charset="0"/>
                <a:ea typeface="+mn-ea"/>
                <a:cs typeface="+mn-cs"/>
              </a:rPr>
            </a:br>
            <a:r>
              <a:rPr lang="sv-SE" sz="1200" b="0" i="0" kern="1200">
                <a:solidFill>
                  <a:schemeClr val="tx1"/>
                </a:solidFill>
                <a:effectLst/>
                <a:latin typeface="Arial" panose="020B0604020202020204" pitchFamily="34" charset="0"/>
                <a:ea typeface="+mn-ea"/>
                <a:cs typeface="+mn-cs"/>
              </a:rPr>
              <a:t>- Regionen får ofta ut större folkhälsonytta per satsad krona av partnerskap eller samverkansavtal, samtidigt som en löpande dialog mellan organisationer och regionen kan skapa möjligheter för synergi- och samverkanseffekter.</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18</a:t>
            </a:fld>
            <a:endParaRPr lang="sv-SE"/>
          </a:p>
        </p:txBody>
      </p:sp>
    </p:spTree>
    <p:extLst>
      <p:ext uri="{BB962C8B-B14F-4D97-AF65-F5344CB8AC3E}">
        <p14:creationId xmlns:p14="http://schemas.microsoft.com/office/powerpoint/2010/main" val="420343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https://utveckling.skane.se/siteassets/publikationer/regional-utvecklingsstrategi-for-skane.pdf</a:t>
            </a: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19</a:t>
            </a:fld>
            <a:endParaRPr lang="sv-SE"/>
          </a:p>
        </p:txBody>
      </p:sp>
    </p:spTree>
    <p:extLst>
      <p:ext uri="{BB962C8B-B14F-4D97-AF65-F5344CB8AC3E}">
        <p14:creationId xmlns:p14="http://schemas.microsoft.com/office/powerpoint/2010/main" val="3492552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07085" rtl="0" eaLnBrk="1" fontAlgn="auto" latinLnBrk="0" hangingPunct="1">
              <a:lnSpc>
                <a:spcPct val="100000"/>
              </a:lnSpc>
              <a:spcBef>
                <a:spcPts val="0"/>
              </a:spcBef>
              <a:spcAft>
                <a:spcPts val="0"/>
              </a:spcAft>
              <a:buClrTx/>
              <a:buSzTx/>
              <a:buFontTx/>
              <a:buNone/>
              <a:tabLst/>
              <a:defRPr/>
            </a:pPr>
            <a:r>
              <a:rPr lang="sv-SE" dirty="0"/>
              <a:t>Friluftsfrämjandets rapporter finns här: www.friluftsframjandet.se/rapporter</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Vad är huvudintrycken i rapporten?</a:t>
            </a:r>
            <a:br>
              <a:rPr lang="sv-SE" sz="1200" b="0" i="0" kern="1200" dirty="0">
                <a:solidFill>
                  <a:schemeClr val="tx1"/>
                </a:solidFill>
                <a:effectLst/>
                <a:latin typeface="Arial" panose="020B0604020202020204" pitchFamily="34" charset="0"/>
                <a:ea typeface="+mn-ea"/>
                <a:cs typeface="+mn-cs"/>
              </a:rPr>
            </a:br>
            <a:r>
              <a:rPr lang="sv-SE" sz="1200" b="0" i="0" kern="1200" dirty="0">
                <a:solidFill>
                  <a:schemeClr val="tx1"/>
                </a:solidFill>
                <a:effectLst/>
                <a:latin typeface="Arial" panose="020B0604020202020204" pitchFamily="34" charset="0"/>
                <a:ea typeface="+mn-ea"/>
                <a:cs typeface="+mn-cs"/>
              </a:rPr>
              <a:t>Framförallt två saker: Fantastiskt roligt att läsa om alla fina exempel som finns i de 21 regionerna! Men rapporten visar också tydligt att det finns en stor </a:t>
            </a:r>
            <a:r>
              <a:rPr lang="sv-SE" sz="1200" b="0" i="0" u="none" strike="noStrike" kern="1200" dirty="0">
                <a:solidFill>
                  <a:schemeClr val="tx1"/>
                </a:solidFill>
                <a:effectLst/>
                <a:latin typeface="Arial" panose="020B0604020202020204" pitchFamily="34" charset="0"/>
                <a:ea typeface="+mn-ea"/>
                <a:cs typeface="+mn-cs"/>
              </a:rPr>
              <a:t>ännu orealiserad folkhälsopotential i naturen, och att regionerna med enkla insatser kan ta tillvara den. </a:t>
            </a:r>
            <a:br>
              <a:rPr lang="sv-SE" dirty="0"/>
            </a:br>
            <a:r>
              <a:rPr lang="sv-SE" dirty="0"/>
              <a:t>1. Friluftsfrämjandet har sammanställt aktuell forskning och statistik om friluftslivet och naturen.</a:t>
            </a:r>
            <a:br>
              <a:rPr lang="sv-SE" dirty="0"/>
            </a:br>
            <a:r>
              <a:rPr lang="sv-SE" dirty="0"/>
              <a:t>2. Friluftsfrämjandet och dess tidning Friluftsliv har gjort en enkät med landets 21 regioner. Alla regioner har svarat på folkhälsofrågorna så huvudfokus i rapporten ligger där. Men de flesta regioner har även svarat på frågor regional utveckling och kollektivtrafik. En motsvarande enkät har gått ut till landets regionpolitiker. Regionernas svar och motiveringar i enkäten återges i löptexten och tabeller över svaren finns i rapporten.</a:t>
            </a:r>
            <a:br>
              <a:rPr lang="sv-SE" dirty="0"/>
            </a:br>
            <a:r>
              <a:rPr lang="sv-SE" dirty="0"/>
              <a:t>3. Ett stort antal goda exempel från regionerna redovisas genom hela rapporten.</a:t>
            </a:r>
            <a:br>
              <a:rPr lang="sv-SE" dirty="0"/>
            </a:br>
            <a:r>
              <a:rPr lang="sv-SE" dirty="0"/>
              <a:t>4. Avslutningsvis finns åtta rekommendationsområden med konkreta åtgärder. Dessa bygger också på de svar som inkommit från regionerna.</a:t>
            </a:r>
            <a:br>
              <a:rPr lang="sv-SE" dirty="0"/>
            </a:br>
            <a:br>
              <a:rPr lang="sv-SE" dirty="0"/>
            </a:br>
            <a:r>
              <a:rPr lang="sv-SE" dirty="0"/>
              <a:t>Regionenkäten genomfördes hösten 2025</a:t>
            </a:r>
            <a:br>
              <a:rPr lang="sv-SE" dirty="0"/>
            </a:br>
            <a:r>
              <a:rPr lang="sv-SE" dirty="0"/>
              <a:t>Sista svaret på regionpolitikerenkäten inkom i februari 2026</a:t>
            </a:r>
          </a:p>
          <a:p>
            <a:pPr defTabSz="907085">
              <a:defRPr/>
            </a:pPr>
            <a:br>
              <a:rPr lang="sv-SE" dirty="0"/>
            </a:br>
            <a:br>
              <a:rPr lang="sv-SE" dirty="0"/>
            </a:br>
            <a:endParaRPr lang="sv-SE" dirty="0"/>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a:t>
            </a:fld>
            <a:endParaRPr lang="sv-SE"/>
          </a:p>
        </p:txBody>
      </p:sp>
    </p:spTree>
    <p:extLst>
      <p:ext uri="{BB962C8B-B14F-4D97-AF65-F5344CB8AC3E}">
        <p14:creationId xmlns:p14="http://schemas.microsoft.com/office/powerpoint/2010/main" val="651280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57% av allt friluftsliv sker i städer och dess angränsade miljö (5% av ytan). 2000 m från hemmet. (Lehto et al. 2022)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20</a:t>
            </a:fld>
            <a:endParaRPr lang="sv-SE"/>
          </a:p>
        </p:txBody>
      </p:sp>
    </p:spTree>
    <p:extLst>
      <p:ext uri="{BB962C8B-B14F-4D97-AF65-F5344CB8AC3E}">
        <p14:creationId xmlns:p14="http://schemas.microsoft.com/office/powerpoint/2010/main" val="1487095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21</a:t>
            </a:fld>
            <a:endParaRPr lang="sv-SE"/>
          </a:p>
        </p:txBody>
      </p:sp>
    </p:spTree>
    <p:extLst>
      <p:ext uri="{BB962C8B-B14F-4D97-AF65-F5344CB8AC3E}">
        <p14:creationId xmlns:p14="http://schemas.microsoft.com/office/powerpoint/2010/main" val="1449330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a:cs typeface="Arial"/>
              </a:rPr>
              <a:t>.</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22</a:t>
            </a:fld>
            <a:endParaRPr lang="sv-SE"/>
          </a:p>
        </p:txBody>
      </p:sp>
    </p:spTree>
    <p:extLst>
      <p:ext uri="{BB962C8B-B14F-4D97-AF65-F5344CB8AC3E}">
        <p14:creationId xmlns:p14="http://schemas.microsoft.com/office/powerpoint/2010/main" val="3906684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Arial"/>
                <a:cs typeface="Arial"/>
              </a:rPr>
              <a:t>… exempelvis med fasta avgångar under högsäsong och anropstrafik under lågsäsong</a:t>
            </a:r>
            <a:br>
              <a:rPr lang="sv-SE" dirty="0">
                <a:cs typeface="Arial"/>
              </a:rPr>
            </a:br>
            <a:r>
              <a:rPr lang="sv-SE" dirty="0">
                <a:latin typeface="Arial"/>
                <a:cs typeface="Arial"/>
              </a:rPr>
              <a:t>Men tydligt i flera regioner är att det handlar om enstaka besöksmål.</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23</a:t>
            </a:fld>
            <a:endParaRPr lang="sv-SE"/>
          </a:p>
        </p:txBody>
      </p:sp>
    </p:spTree>
    <p:extLst>
      <p:ext uri="{BB962C8B-B14F-4D97-AF65-F5344CB8AC3E}">
        <p14:creationId xmlns:p14="http://schemas.microsoft.com/office/powerpoint/2010/main" val="3030659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Region Skåne ligger i framkant. Exempel på ett av flera styrdokument (länkar till fler finns i rapporten):</a:t>
            </a:r>
            <a:br>
              <a:rPr lang="sv-SE" dirty="0"/>
            </a:br>
            <a:r>
              <a:rPr lang="sv-SE" dirty="0"/>
              <a:t>https://utveckling.skane.se/publikationer/publikationer/handlingsplan-2030-for-rekreativa-leder-i-skane/</a:t>
            </a: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24</a:t>
            </a:fld>
            <a:endParaRPr lang="sv-SE"/>
          </a:p>
        </p:txBody>
      </p:sp>
    </p:spTree>
    <p:extLst>
      <p:ext uri="{BB962C8B-B14F-4D97-AF65-F5344CB8AC3E}">
        <p14:creationId xmlns:p14="http://schemas.microsoft.com/office/powerpoint/2010/main" val="3022779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Mot bakgrund av den psykiska ohälsan kostar samhället fem procent av BNP, enligt regeringens handlingsplan, och att stillasittandet kostar miljarder varje månad, är </a:t>
            </a:r>
            <a:r>
              <a:rPr lang="sv-SE" dirty="0"/>
              <a:t>Region Skånes investeringar sannolikt mycket samhällsekonomiskt effektiva.</a:t>
            </a:r>
            <a:br>
              <a:rPr lang="sv-SE" dirty="0"/>
            </a:br>
            <a:r>
              <a:rPr lang="sv-SE" dirty="0"/>
              <a:t>Bild på DN-artikel: https://www.dn.se/sverige/sa-slar-budgetnedskarningarna-mot-naturen/</a:t>
            </a:r>
          </a:p>
          <a:p>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25</a:t>
            </a:fld>
            <a:endParaRPr lang="sv-SE"/>
          </a:p>
        </p:txBody>
      </p:sp>
    </p:spTree>
    <p:extLst>
      <p:ext uri="{BB962C8B-B14F-4D97-AF65-F5344CB8AC3E}">
        <p14:creationId xmlns:p14="http://schemas.microsoft.com/office/powerpoint/2010/main" val="2558916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ea typeface="Calibri" panose="020F0502020204030204" pitchFamily="34" charset="0"/>
                <a:cs typeface="Times New Roman" panose="02020603050405020304" pitchFamily="18" charset="0"/>
              </a:rPr>
              <a:t>Svarsfrekvensen på regionpolitikerenkäten var låg. Bara 6 procent.</a:t>
            </a:r>
            <a:br>
              <a:rPr lang="sv-SE" dirty="0">
                <a:ea typeface="Calibri" panose="020F0502020204030204" pitchFamily="34" charset="0"/>
                <a:cs typeface="Times New Roman" panose="02020603050405020304" pitchFamily="18" charset="0"/>
              </a:rPr>
            </a:br>
            <a:r>
              <a:rPr lang="sv-SE" dirty="0">
                <a:ea typeface="Calibri" panose="020F0502020204030204" pitchFamily="34" charset="0"/>
                <a:cs typeface="Times New Roman" panose="02020603050405020304" pitchFamily="18" charset="0"/>
              </a:rPr>
              <a:t>Så det är riskabelt att dra långtgående slutsatser på det. </a:t>
            </a:r>
            <a:br>
              <a:rPr lang="sv-SE" dirty="0">
                <a:ea typeface="Calibri" panose="020F0502020204030204" pitchFamily="34" charset="0"/>
                <a:cs typeface="Times New Roman" panose="02020603050405020304" pitchFamily="18" charset="0"/>
              </a:rPr>
            </a:br>
            <a:r>
              <a:rPr lang="sv-SE" dirty="0">
                <a:ea typeface="Calibri" panose="020F0502020204030204" pitchFamily="34" charset="0"/>
                <a:cs typeface="Times New Roman" panose="02020603050405020304" pitchFamily="18" charset="0"/>
              </a:rPr>
              <a:t>Men i nästan alla frågor som ställdes har en klar majoritet velat se en högre ambitionsnivån än vad regionerna i dag har.</a:t>
            </a:r>
            <a:br>
              <a:rPr lang="sv-SE" dirty="0">
                <a:ea typeface="Calibri" panose="020F0502020204030204" pitchFamily="34" charset="0"/>
                <a:cs typeface="Times New Roman" panose="02020603050405020304" pitchFamily="18" charset="0"/>
              </a:rPr>
            </a:br>
            <a:br>
              <a:rPr lang="sv-SE" dirty="0">
                <a:ea typeface="Calibri" panose="020F0502020204030204" pitchFamily="34" charset="0"/>
                <a:cs typeface="Times New Roman" panose="02020603050405020304" pitchFamily="18" charset="0"/>
              </a:rPr>
            </a:br>
            <a:endParaRPr lang="sv-SE" dirty="0">
              <a:ea typeface="Calibri" panose="020F0502020204030204" pitchFamily="34" charset="0"/>
              <a:cs typeface="Times New Roman" panose="02020603050405020304" pitchFamily="18" charset="0"/>
            </a:endParaRPr>
          </a:p>
          <a:p>
            <a:pPr defTabSz="907085">
              <a:defRPr/>
            </a:pPr>
            <a:endParaRPr lang="sv-SE" dirty="0">
              <a:solidFill>
                <a:srgbClr val="0A2463"/>
              </a:solidFill>
            </a:endParaRP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26</a:t>
            </a:fld>
            <a:endParaRPr lang="sv-SE"/>
          </a:p>
        </p:txBody>
      </p:sp>
    </p:spTree>
    <p:extLst>
      <p:ext uri="{BB962C8B-B14F-4D97-AF65-F5344CB8AC3E}">
        <p14:creationId xmlns:p14="http://schemas.microsoft.com/office/powerpoint/2010/main" val="1657986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07085">
              <a:defRPr/>
            </a:pPr>
            <a:r>
              <a:rPr lang="sv-SE" dirty="0"/>
              <a:t>Om vi jämför regionpolitikernas svar med politiker på andra nivåer, bekräftas dock viljan att satsa på naturaktiviteter.</a:t>
            </a:r>
          </a:p>
          <a:p>
            <a:pPr defTabSz="907085">
              <a:defRPr/>
            </a:pPr>
            <a:r>
              <a:rPr lang="sv-SE" dirty="0"/>
              <a:t>Det finns ett mycket starkt stöd att göra satsningar </a:t>
            </a:r>
            <a:r>
              <a:rPr lang="sv-SE" dirty="0">
                <a:solidFill>
                  <a:srgbClr val="0A2463"/>
                </a:solidFill>
              </a:rPr>
              <a:t>oavsett partifärg. </a:t>
            </a:r>
            <a:br>
              <a:rPr lang="sv-SE" dirty="0">
                <a:solidFill>
                  <a:srgbClr val="0A2463"/>
                </a:solidFill>
              </a:rPr>
            </a:br>
            <a:r>
              <a:rPr lang="sv-SE" dirty="0">
                <a:solidFill>
                  <a:srgbClr val="0A2463"/>
                </a:solidFill>
              </a:rPr>
              <a:t>98 procent av 4700 kommunpolitiker anser att det </a:t>
            </a:r>
            <a:r>
              <a:rPr lang="sv-SE" i="1" dirty="0">
                <a:solidFill>
                  <a:srgbClr val="0A2463"/>
                </a:solidFill>
              </a:rPr>
              <a:t>i mycket eller ganska hög grad</a:t>
            </a:r>
            <a:r>
              <a:rPr lang="sv-SE" dirty="0">
                <a:solidFill>
                  <a:srgbClr val="0A2463"/>
                </a:solidFill>
              </a:rPr>
              <a:t> är viktigt att kommunen skapar goda förutsättningar för ett aktivt friluftsliv.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27</a:t>
            </a:fld>
            <a:endParaRPr lang="sv-SE"/>
          </a:p>
        </p:txBody>
      </p:sp>
    </p:spTree>
    <p:extLst>
      <p:ext uri="{BB962C8B-B14F-4D97-AF65-F5344CB8AC3E}">
        <p14:creationId xmlns:p14="http://schemas.microsoft.com/office/powerpoint/2010/main" val="1253275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tanke på ovan kartläggning om vad regionerna gör i dag, det starka kunskapsläget om naturens hälsofrämjande effekter, Nära vård-omställningens med fokus på förebyggande och hälsofrämjande insatser finns det goda skäl för regionerna att satsar mer resurser på rörelsefrämjande insatser i naturen såväl inom välfärdssektorn som på fritiden. Om inte annat för att det är samhällsekonomiskt lönsamt. För att göra det lätt för regioner och dess politiker att stänga gapet mellan politisk ambitioner och vad regioner gör har vi tagit fram åtta rekommendationsområden. Dessa bygger på olika regioners framgångsfaktorer i denna kartläggning.</a:t>
            </a:r>
            <a:br>
              <a:rPr lang="sv-SE" dirty="0"/>
            </a:br>
            <a:r>
              <a:rPr lang="sv-SE" dirty="0"/>
              <a:t>Bild: Kristina Ljungros, generalsekreterare för Friluftsfrämjandet skriver om regionrapporten i </a:t>
            </a:r>
            <a:r>
              <a:rPr lang="sv-SE" dirty="0" err="1"/>
              <a:t>Altinget</a:t>
            </a:r>
            <a:r>
              <a:rPr lang="sv-SE" dirty="0"/>
              <a:t>: https://www.altinget.se/artikel/friluftsframjandet-saa-kan-naturen-starka-folkhalsan</a:t>
            </a: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28</a:t>
            </a:fld>
            <a:endParaRPr lang="sv-SE"/>
          </a:p>
        </p:txBody>
      </p:sp>
    </p:spTree>
    <p:extLst>
      <p:ext uri="{BB962C8B-B14F-4D97-AF65-F5344CB8AC3E}">
        <p14:creationId xmlns:p14="http://schemas.microsoft.com/office/powerpoint/2010/main" val="2775214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Bidrar det till regional utveckling på  något sätt?</a:t>
            </a:r>
            <a:br>
              <a:rPr lang="sv-SE" dirty="0"/>
            </a:br>
            <a:endParaRPr lang="sv-SE" dirty="0"/>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29</a:t>
            </a:fld>
            <a:endParaRPr lang="sv-SE"/>
          </a:p>
        </p:txBody>
      </p:sp>
    </p:spTree>
    <p:extLst>
      <p:ext uri="{BB962C8B-B14F-4D97-AF65-F5344CB8AC3E}">
        <p14:creationId xmlns:p14="http://schemas.microsoft.com/office/powerpoint/2010/main" val="122515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Samhällsutmaningar. Vi lever i en tid av stora utmaningar. Tyvärr även vad gäller folkhälsan. </a:t>
            </a:r>
            <a:br>
              <a:rPr lang="sv-SE" dirty="0"/>
            </a:br>
            <a:r>
              <a:rPr lang="sv-SE" dirty="0"/>
              <a:t>Till och med många svenska femåringar med benen fulla av spring, är stillasittande nio timmar per dag.</a:t>
            </a:r>
            <a:br>
              <a:rPr lang="sv-SE" dirty="0"/>
            </a:br>
            <a:r>
              <a:rPr lang="sv-SE" dirty="0"/>
              <a:t>Med utgångspunkt i finsk forskning, kan stillasittandet i Sverige kosta upp till 90 miljarder kr årligen. </a:t>
            </a:r>
          </a:p>
          <a:p>
            <a:r>
              <a:rPr lang="sv-SE" dirty="0"/>
              <a:t>Referenser till alla uppgifter som vi presenterar här finns i rapporten. </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3</a:t>
            </a:fld>
            <a:endParaRPr lang="sv-SE">
              <a:solidFill>
                <a:prstClr val="black"/>
              </a:solidFill>
            </a:endParaRPr>
          </a:p>
        </p:txBody>
      </p:sp>
    </p:spTree>
    <p:extLst>
      <p:ext uri="{BB962C8B-B14F-4D97-AF65-F5344CB8AC3E}">
        <p14:creationId xmlns:p14="http://schemas.microsoft.com/office/powerpoint/2010/main" val="1465159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Nästan alla svenskar anser att friluftsliv är bra för hälsan (94 procent) och sju av tio upplever återhämtning i naturen. </a:t>
            </a:r>
          </a:p>
          <a:p>
            <a:r>
              <a:rPr lang="sv-SE" dirty="0"/>
              <a:t>Åtta av tio svenskar anser att friluftsliv bidrar till en mer meningsfull vardag.</a:t>
            </a:r>
          </a:p>
          <a:p>
            <a:r>
              <a:rPr lang="sv-SE" dirty="0"/>
              <a:t>Fyra av tio invånare anger att tillgången till friluftsliv är viktig när man väljer bostadsort</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30</a:t>
            </a:fld>
            <a:endParaRPr lang="sv-SE">
              <a:solidFill>
                <a:prstClr val="black"/>
              </a:solidFill>
            </a:endParaRPr>
          </a:p>
        </p:txBody>
      </p:sp>
    </p:spTree>
    <p:extLst>
      <p:ext uri="{BB962C8B-B14F-4D97-AF65-F5344CB8AC3E}">
        <p14:creationId xmlns:p14="http://schemas.microsoft.com/office/powerpoint/2010/main" val="3945829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Kantar-Sifo 2024. Längst ner på listan hamnar fler motionslopp: 5 procent. </a:t>
            </a:r>
          </a:p>
          <a:p>
            <a:r>
              <a:rPr lang="sv-SE" dirty="0"/>
              <a:t>Fler idrottshallar: 17 procent. </a:t>
            </a:r>
          </a:p>
        </p:txBody>
      </p:sp>
      <p:sp>
        <p:nvSpPr>
          <p:cNvPr id="4" name="Platshållare för bildnummer 3"/>
          <p:cNvSpPr>
            <a:spLocks noGrp="1"/>
          </p:cNvSpPr>
          <p:nvPr>
            <p:ph type="sldNum" sz="quarter" idx="5"/>
          </p:nvPr>
        </p:nvSpPr>
        <p:spPr/>
        <p:txBody>
          <a:bodyPr/>
          <a:lstStyle/>
          <a:p>
            <a:fld id="{9268EC1D-1F21-BC45-AF87-5A5CAE1BDEFD}" type="slidenum">
              <a:rPr lang="sv-SE" smtClean="0"/>
              <a:pPr/>
              <a:t>31</a:t>
            </a:fld>
            <a:endParaRPr lang="sv-SE"/>
          </a:p>
        </p:txBody>
      </p:sp>
    </p:spTree>
    <p:extLst>
      <p:ext uri="{BB962C8B-B14F-4D97-AF65-F5344CB8AC3E}">
        <p14:creationId xmlns:p14="http://schemas.microsoft.com/office/powerpoint/2010/main" val="144737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man får tillåta sig en vision om det naturunderstödda hälsofrämjande samhället skulle det kunna se ut så här. </a:t>
            </a:r>
          </a:p>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32</a:t>
            </a:fld>
            <a:endParaRPr lang="sv-SE"/>
          </a:p>
        </p:txBody>
      </p:sp>
    </p:spTree>
    <p:extLst>
      <p:ext uri="{BB962C8B-B14F-4D97-AF65-F5344CB8AC3E}">
        <p14:creationId xmlns:p14="http://schemas.microsoft.com/office/powerpoint/2010/main" val="1470968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Arial" panose="020B0604020202020204" pitchFamily="34" charset="0"/>
                <a:ea typeface="+mn-ea"/>
                <a:cs typeface="+mn-cs"/>
              </a:rPr>
              <a:t>Tillsammans kan vi se till att ta tillvara den stora ännu orealiserade folkhälsopotential i naturen som rapporten synliggör. Och bidra till att påskynda det paradigmskifte som faktiskt pågår. Ett sätt är att kroka arm med civilsamhället, </a:t>
            </a:r>
            <a:r>
              <a:rPr lang="sv-SE" sz="1200" b="0" i="0" u="none" strike="noStrike" kern="1200" dirty="0" err="1">
                <a:solidFill>
                  <a:schemeClr val="tx1"/>
                </a:solidFill>
                <a:effectLst/>
                <a:latin typeface="Arial" panose="020B0604020202020204" pitchFamily="34" charset="0"/>
                <a:ea typeface="+mn-ea"/>
                <a:cs typeface="+mn-cs"/>
              </a:rPr>
              <a:t>bl</a:t>
            </a:r>
            <a:r>
              <a:rPr lang="sv-SE" sz="1200" b="0" i="0" u="none" strike="noStrike" kern="1200" dirty="0">
                <a:solidFill>
                  <a:schemeClr val="tx1"/>
                </a:solidFill>
                <a:effectLst/>
                <a:latin typeface="Arial" panose="020B0604020202020204" pitchFamily="34" charset="0"/>
                <a:ea typeface="+mn-ea"/>
                <a:cs typeface="+mn-cs"/>
              </a:rPr>
              <a:t> a Friluftsfrämjandet. Vi finns över hela landet. Har en evidensbaserad metod som heter Häng med oss ut – friluftsliv för psykisk hälsa och flera koncept för utomhuspedagogik som gör det lätt att realisera mer av läroplanerna. Bjud in oss om det ska arrangeras en folkhälsokonferens i regionen, så kan vi prata om våra metoder, koncept, den här rapporten, och vår senaste kommunrapport där de flesta av regionens kommuner har svarat på motsvarande frågor som kommuner har mandat över.</a:t>
            </a:r>
            <a:br>
              <a:rPr lang="sv-SE" sz="1200" b="0" i="0" u="none" strike="noStrike" kern="1200" dirty="0">
                <a:solidFill>
                  <a:schemeClr val="tx1"/>
                </a:solidFill>
                <a:effectLst/>
                <a:latin typeface="Arial" panose="020B0604020202020204" pitchFamily="34" charset="0"/>
                <a:ea typeface="+mn-ea"/>
                <a:cs typeface="+mn-cs"/>
              </a:rPr>
            </a:br>
            <a:r>
              <a:rPr lang="sv-SE" dirty="0"/>
              <a:t>https://www.friluftsframjandet.se/om-oss/friluftsliv/friluftsliv-for-alla/psykisk-ohalsa-friluftsliv/hang-med-oss-ut-metoden/</a:t>
            </a:r>
            <a:br>
              <a:rPr lang="sv-SE" dirty="0"/>
            </a:br>
            <a:r>
              <a:rPr lang="sv-SE" dirty="0"/>
              <a:t>https://iurochskur.friluftsframjandet.se/start/</a:t>
            </a:r>
            <a:br>
              <a:rPr lang="sv-SE" dirty="0"/>
            </a:br>
            <a:r>
              <a:rPr lang="sv-SE" dirty="0"/>
              <a:t>https://ius.eduportal.se/kurs/553981/course</a:t>
            </a:r>
            <a:br>
              <a:rPr lang="sv-SE" dirty="0"/>
            </a:br>
            <a:r>
              <a:rPr lang="sv-SE" dirty="0"/>
              <a:t>Extramaterial: Videoklipp om Friluftsfrämjandets utomhuspedagogik</a:t>
            </a:r>
            <a:br>
              <a:rPr lang="sv-SE" dirty="0"/>
            </a:br>
            <a:r>
              <a:rPr lang="sv-SE" dirty="0"/>
              <a:t>https://www.youtube.com/watch?v=eo35wgQ6vcU</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Extramaterial: Videoklipp om Friluftsfrämjandets utomhuspedagogik</a:t>
            </a:r>
            <a:br>
              <a:rPr lang="sv-SE" dirty="0"/>
            </a:br>
            <a:r>
              <a:rPr lang="sv-SE" dirty="0"/>
              <a:t>https://www.youtube.com/watch?v=eo35wgQ6vcU</a:t>
            </a:r>
          </a:p>
          <a:p>
            <a:pPr marL="0" marR="0" lvl="0" indent="0" algn="l" defTabSz="914400" rtl="0" eaLnBrk="1" fontAlgn="auto" latinLnBrk="0" hangingPunct="1">
              <a:lnSpc>
                <a:spcPct val="100000"/>
              </a:lnSpc>
              <a:spcBef>
                <a:spcPts val="0"/>
              </a:spcBef>
              <a:spcAft>
                <a:spcPts val="0"/>
              </a:spcAft>
              <a:buClrTx/>
              <a:buSzTx/>
              <a:buFontTx/>
              <a:buNone/>
              <a:tabLst/>
              <a:defRPr/>
            </a:pPr>
            <a:br>
              <a:rPr lang="sv-SE" dirty="0"/>
            </a:br>
            <a:br>
              <a:rPr lang="sv-SE" dirty="0"/>
            </a:br>
            <a:br>
              <a:rPr lang="sv-SE" dirty="0"/>
            </a:br>
            <a:br>
              <a:rPr lang="sv-SE" dirty="0"/>
            </a:b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33</a:t>
            </a:fld>
            <a:endParaRPr lang="sv-SE"/>
          </a:p>
        </p:txBody>
      </p:sp>
    </p:spTree>
    <p:extLst>
      <p:ext uri="{BB962C8B-B14F-4D97-AF65-F5344CB8AC3E}">
        <p14:creationId xmlns:p14="http://schemas.microsoft.com/office/powerpoint/2010/main" val="2184533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www.friluftsframjandet.se/om-oss/press-opinion/nyhetsbrevet-analys/</a:t>
            </a:r>
            <a:br>
              <a:rPr lang="sv-SE" dirty="0"/>
            </a:br>
            <a:r>
              <a:rPr lang="sv-SE" dirty="0">
                <a:solidFill>
                  <a:srgbClr val="4377BB"/>
                </a:solidFill>
              </a:rPr>
              <a:t>www.friluftsframjandet.se/om-oss/</a:t>
            </a:r>
            <a:br>
              <a:rPr lang="sv-SE" dirty="0">
                <a:solidFill>
                  <a:srgbClr val="4377BB"/>
                </a:solidFill>
              </a:rPr>
            </a:br>
            <a:r>
              <a:rPr lang="sv-SE" dirty="0">
                <a:solidFill>
                  <a:srgbClr val="4377BB"/>
                </a:solidFill>
              </a:rPr>
              <a:t>www.friluftsframjandet.se/rapporter</a:t>
            </a:r>
            <a:endParaRPr lang="sv-SE" b="0"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34</a:t>
            </a:fld>
            <a:endParaRPr lang="sv-SE"/>
          </a:p>
        </p:txBody>
      </p:sp>
    </p:spTree>
    <p:extLst>
      <p:ext uri="{BB962C8B-B14F-4D97-AF65-F5344CB8AC3E}">
        <p14:creationId xmlns:p14="http://schemas.microsoft.com/office/powerpoint/2010/main" val="466148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35</a:t>
            </a:fld>
            <a:endParaRPr lang="sv-SE"/>
          </a:p>
        </p:txBody>
      </p:sp>
    </p:spTree>
    <p:extLst>
      <p:ext uri="{BB962C8B-B14F-4D97-AF65-F5344CB8AC3E}">
        <p14:creationId xmlns:p14="http://schemas.microsoft.com/office/powerpoint/2010/main" val="187511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https://www.folkhalsomyndigheten.se/publikationer-och-material/publikationsarkiv/g/gronskans-kvaliteter-och-barns-halsa/</a:t>
            </a:r>
            <a:br>
              <a:rPr lang="sv-SE" baseline="0" dirty="0"/>
            </a:br>
            <a:br>
              <a:rPr lang="sv-SE" dirty="0"/>
            </a:br>
            <a:br>
              <a:rPr lang="sv-SE" dirty="0"/>
            </a:b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4</a:t>
            </a:fld>
            <a:endParaRPr lang="sv-SE"/>
          </a:p>
        </p:txBody>
      </p:sp>
    </p:spTree>
    <p:extLst>
      <p:ext uri="{BB962C8B-B14F-4D97-AF65-F5344CB8AC3E}">
        <p14:creationId xmlns:p14="http://schemas.microsoft.com/office/powerpoint/2010/main" val="1894424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Barns och ungas rörelsevanor – mer rörelsefrämjande samhällen behövs</a:t>
            </a:r>
            <a:br>
              <a:rPr lang="sv-SE" dirty="0"/>
            </a:br>
            <a:r>
              <a:rPr lang="sv-SE" dirty="0"/>
              <a:t>https://www.folkhalsomyndigheten.se/contentassets/a18db5362c344971936bf0eefb332a95/barns-ungas-rorelsevanor.pdf</a:t>
            </a:r>
            <a:br>
              <a:rPr lang="sv-SE" dirty="0"/>
            </a:br>
            <a:r>
              <a:rPr lang="sv-SE" baseline="0" dirty="0"/>
              <a:t>På vinterhalvåret halveras barns energiförbrukning. Att erbjuda utomhusaktiviteter på vintern, extra viktiga!</a:t>
            </a:r>
            <a:endParaRPr lang="sv-SE" dirty="0"/>
          </a:p>
        </p:txBody>
      </p:sp>
      <p:sp>
        <p:nvSpPr>
          <p:cNvPr id="4" name="Platshållare för bildnummer 3"/>
          <p:cNvSpPr>
            <a:spLocks noGrp="1"/>
          </p:cNvSpPr>
          <p:nvPr>
            <p:ph type="sldNum" sz="quarter" idx="5"/>
          </p:nvPr>
        </p:nvSpPr>
        <p:spPr/>
        <p:txBody>
          <a:bodyPr/>
          <a:lstStyle/>
          <a:p>
            <a:fld id="{9268EC1D-1F21-BC45-AF87-5A5CAE1BDEFD}" type="slidenum">
              <a:rPr lang="sv-SE" smtClean="0"/>
              <a:pPr/>
              <a:t>5</a:t>
            </a:fld>
            <a:endParaRPr lang="sv-SE"/>
          </a:p>
        </p:txBody>
      </p:sp>
    </p:spTree>
    <p:extLst>
      <p:ext uri="{BB962C8B-B14F-4D97-AF65-F5344CB8AC3E}">
        <p14:creationId xmlns:p14="http://schemas.microsoft.com/office/powerpoint/2010/main" val="307469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https://www.naturvardsverket.se/4a9668/globalassets/media/publikationer-pdf/7100/978-91-620-7116-5.pdf</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6</a:t>
            </a:fld>
            <a:endParaRPr lang="sv-SE">
              <a:solidFill>
                <a:prstClr val="black"/>
              </a:solidFill>
            </a:endParaRPr>
          </a:p>
        </p:txBody>
      </p:sp>
    </p:spTree>
    <p:extLst>
      <p:ext uri="{BB962C8B-B14F-4D97-AF65-F5344CB8AC3E}">
        <p14:creationId xmlns:p14="http://schemas.microsoft.com/office/powerpoint/2010/main" val="3809756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Här finns konferensen Naturen gör skillnad att se, och även ett kort videoklipp, samt presentationer:</a:t>
            </a:r>
            <a:br>
              <a:rPr lang="sv-SE" dirty="0"/>
            </a:br>
            <a:r>
              <a:rPr lang="sv-SE" dirty="0"/>
              <a:t>https://www.friluftsframjandet.se/om-oss/press-opinion/natverk-forum/konferens-om-friluftsliv-och-folkhalsa/</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7</a:t>
            </a:fld>
            <a:endParaRPr lang="sv-SE">
              <a:solidFill>
                <a:prstClr val="black"/>
              </a:solidFill>
            </a:endParaRPr>
          </a:p>
        </p:txBody>
      </p:sp>
    </p:spTree>
    <p:extLst>
      <p:ext uri="{BB962C8B-B14F-4D97-AF65-F5344CB8AC3E}">
        <p14:creationId xmlns:p14="http://schemas.microsoft.com/office/powerpoint/2010/main" val="148188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https://www.who.int/andorra/publications/m/item/urban-green-space-interventions-and-health--a-review-of-impacts-and-effectiveness.-full-report</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8</a:t>
            </a:fld>
            <a:endParaRPr lang="sv-SE">
              <a:solidFill>
                <a:prstClr val="black"/>
              </a:solidFill>
            </a:endParaRPr>
          </a:p>
        </p:txBody>
      </p:sp>
    </p:spTree>
    <p:extLst>
      <p:ext uri="{BB962C8B-B14F-4D97-AF65-F5344CB8AC3E}">
        <p14:creationId xmlns:p14="http://schemas.microsoft.com/office/powerpoint/2010/main" val="1758842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Hälsa på lika villkor 2022 återges i Naturvårdsverkets uppföljning av de friluftspolitiska målen:</a:t>
            </a:r>
            <a:br>
              <a:rPr lang="sv-SE" dirty="0"/>
            </a:br>
            <a:r>
              <a:rPr lang="sv-SE" dirty="0"/>
              <a:t>https://www.naturvardsverket.se/4afe46/globalassets/media/publikationer-pdf/7100/978-91-620-7123-3.pdf</a:t>
            </a:r>
          </a:p>
        </p:txBody>
      </p:sp>
      <p:sp>
        <p:nvSpPr>
          <p:cNvPr id="4" name="Platshållare för bildnummer 3"/>
          <p:cNvSpPr>
            <a:spLocks noGrp="1"/>
          </p:cNvSpPr>
          <p:nvPr>
            <p:ph type="sldNum" sz="quarter" idx="5"/>
          </p:nvPr>
        </p:nvSpPr>
        <p:spPr/>
        <p:txBody>
          <a:bodyPr/>
          <a:lstStyle/>
          <a:p>
            <a:pPr defTabSz="907085">
              <a:defRPr/>
            </a:pPr>
            <a:fld id="{9268EC1D-1F21-BC45-AF87-5A5CAE1BDEFD}" type="slidenum">
              <a:rPr lang="sv-SE">
                <a:solidFill>
                  <a:prstClr val="black"/>
                </a:solidFill>
              </a:rPr>
              <a:pPr defTabSz="907085">
                <a:defRPr/>
              </a:pPr>
              <a:t>9</a:t>
            </a:fld>
            <a:endParaRPr lang="sv-SE">
              <a:solidFill>
                <a:prstClr val="black"/>
              </a:solidFill>
            </a:endParaRPr>
          </a:p>
        </p:txBody>
      </p:sp>
    </p:spTree>
    <p:extLst>
      <p:ext uri="{BB962C8B-B14F-4D97-AF65-F5344CB8AC3E}">
        <p14:creationId xmlns:p14="http://schemas.microsoft.com/office/powerpoint/2010/main" val="79515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9" name="Frihandsfigur 8">
            <a:extLst>
              <a:ext uri="{FF2B5EF4-FFF2-40B4-BE49-F238E27FC236}">
                <a16:creationId xmlns:a16="http://schemas.microsoft.com/office/drawing/2014/main" id="{2C75F0EF-F43B-0369-A421-572968677D44}"/>
              </a:ext>
            </a:extLst>
          </p:cNvPr>
          <p:cNvSpPr/>
          <p:nvPr userDrawn="1"/>
        </p:nvSpPr>
        <p:spPr>
          <a:xfrm>
            <a:off x="9847410" y="-693043"/>
            <a:ext cx="2374282" cy="3846496"/>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233287"/>
            <a:ext cx="9144000" cy="2387600"/>
          </a:xfrm>
        </p:spPr>
        <p:txBody>
          <a:bodyPr anchor="b"/>
          <a:lstStyle>
            <a:lvl1pPr algn="l">
              <a:defRPr sz="6600"/>
            </a:lvl1pPr>
          </a:lstStyle>
          <a:p>
            <a:r>
              <a:rPr lang="sv-SE"/>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4891413"/>
            <a:ext cx="6554788" cy="139667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2026-05-18</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510739" y="1"/>
            <a:ext cx="1170522" cy="1122362"/>
          </a:xfrm>
          <a:prstGeom prst="rect">
            <a:avLst/>
          </a:prstGeom>
        </p:spPr>
      </p:pic>
      <p:sp>
        <p:nvSpPr>
          <p:cNvPr id="8" name="Frihandsfigur 7">
            <a:extLst>
              <a:ext uri="{FF2B5EF4-FFF2-40B4-BE49-F238E27FC236}">
                <a16:creationId xmlns:a16="http://schemas.microsoft.com/office/drawing/2014/main" id="{D17B5E06-4EC5-D498-E606-B94C7795232D}"/>
              </a:ext>
            </a:extLst>
          </p:cNvPr>
          <p:cNvSpPr/>
          <p:nvPr userDrawn="1"/>
        </p:nvSpPr>
        <p:spPr>
          <a:xfrm>
            <a:off x="9694081" y="2340089"/>
            <a:ext cx="2510445" cy="4530437"/>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Frihandsfigur 9">
            <a:extLst>
              <a:ext uri="{FF2B5EF4-FFF2-40B4-BE49-F238E27FC236}">
                <a16:creationId xmlns:a16="http://schemas.microsoft.com/office/drawing/2014/main" id="{6166E01F-221C-2530-C376-06EBDBAC7158}"/>
              </a:ext>
            </a:extLst>
          </p:cNvPr>
          <p:cNvSpPr/>
          <p:nvPr userDrawn="1"/>
        </p:nvSpPr>
        <p:spPr>
          <a:xfrm>
            <a:off x="-51814" y="-50665"/>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2695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0951E28-D9F0-8553-AC33-2C68D41A6FD9}"/>
              </a:ext>
            </a:extLst>
          </p:cNvPr>
          <p:cNvSpPr>
            <a:spLocks noGrp="1"/>
          </p:cNvSpPr>
          <p:nvPr>
            <p:ph idx="1"/>
          </p:nvPr>
        </p:nvSpPr>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2026-05-18</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404695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0951E28-D9F0-8553-AC33-2C68D41A6FD9}"/>
              </a:ext>
            </a:extLst>
          </p:cNvPr>
          <p:cNvSpPr>
            <a:spLocks noGrp="1"/>
          </p:cNvSpPr>
          <p:nvPr>
            <p:ph idx="1"/>
          </p:nvPr>
        </p:nvSpPr>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2026-05-18</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124795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innehåll,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2026-05-18</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Platshållare för innehåll 2">
            <a:extLst>
              <a:ext uri="{FF2B5EF4-FFF2-40B4-BE49-F238E27FC236}">
                <a16:creationId xmlns:a16="http://schemas.microsoft.com/office/drawing/2014/main" id="{934AE0B4-DE33-712A-4DFC-315878293FE1}"/>
              </a:ext>
            </a:extLst>
          </p:cNvPr>
          <p:cNvSpPr>
            <a:spLocks noGrp="1"/>
          </p:cNvSpPr>
          <p:nvPr>
            <p:ph idx="1"/>
          </p:nvPr>
        </p:nvSpPr>
        <p:spPr>
          <a:xfrm>
            <a:off x="557213" y="2084119"/>
            <a:ext cx="11075987" cy="416110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385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och innehåll,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0D0CCA-15B9-4731-9FBE-0779A017A379}"/>
              </a:ext>
            </a:extLst>
          </p:cNvPr>
          <p:cNvSpPr>
            <a:spLocks noGrp="1"/>
          </p:cNvSpPr>
          <p:nvPr>
            <p:ph type="title"/>
          </p:nvPr>
        </p:nvSpPr>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70A651B9-342F-DE07-1919-719273794A81}"/>
              </a:ext>
            </a:extLst>
          </p:cNvPr>
          <p:cNvSpPr>
            <a:spLocks noGrp="1"/>
          </p:cNvSpPr>
          <p:nvPr>
            <p:ph type="dt" sz="half" idx="10"/>
          </p:nvPr>
        </p:nvSpPr>
        <p:spPr/>
        <p:txBody>
          <a:bodyPr/>
          <a:lstStyle/>
          <a:p>
            <a:fld id="{1CBBC240-852A-4941-AFB0-26BAF2A810A6}" type="datetime1">
              <a:rPr lang="sv-SE" smtClean="0"/>
              <a:t>2026-05-18</a:t>
            </a:fld>
            <a:endParaRPr lang="sv-SE"/>
          </a:p>
        </p:txBody>
      </p:sp>
      <p:sp>
        <p:nvSpPr>
          <p:cNvPr id="5" name="Platshållare för sidfot 4">
            <a:extLst>
              <a:ext uri="{FF2B5EF4-FFF2-40B4-BE49-F238E27FC236}">
                <a16:creationId xmlns:a16="http://schemas.microsoft.com/office/drawing/2014/main" id="{75240088-1AC9-1C6F-97FC-805FE2094DCB}"/>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BE3B2EEC-9A37-A2C4-90FA-3C4019C56FB8}"/>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Platshållare för innehåll 2">
            <a:extLst>
              <a:ext uri="{FF2B5EF4-FFF2-40B4-BE49-F238E27FC236}">
                <a16:creationId xmlns:a16="http://schemas.microsoft.com/office/drawing/2014/main" id="{A4AF601D-735E-609C-D181-292CA073D11F}"/>
              </a:ext>
            </a:extLst>
          </p:cNvPr>
          <p:cNvSpPr>
            <a:spLocks noGrp="1"/>
          </p:cNvSpPr>
          <p:nvPr>
            <p:ph idx="1"/>
          </p:nvPr>
        </p:nvSpPr>
        <p:spPr>
          <a:xfrm>
            <a:off x="557213" y="2084119"/>
            <a:ext cx="11075987" cy="416110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23170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2026-05-18</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2">
            <a:extLst>
              <a:ext uri="{FF2B5EF4-FFF2-40B4-BE49-F238E27FC236}">
                <a16:creationId xmlns:a16="http://schemas.microsoft.com/office/drawing/2014/main" id="{DEEF520B-981B-7B31-51DD-024FE7A9F566}"/>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3">
            <a:extLst>
              <a:ext uri="{FF2B5EF4-FFF2-40B4-BE49-F238E27FC236}">
                <a16:creationId xmlns:a16="http://schemas.microsoft.com/office/drawing/2014/main" id="{F8C965E9-1B90-DF3C-0D2B-3F2DD8EA8248}"/>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2014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2026-05-18</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3777462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2026-05-18</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2458284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2" y="2102069"/>
            <a:ext cx="5462587" cy="4143156"/>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6172200" y="2102067"/>
            <a:ext cx="5461000" cy="4143158"/>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2026-05-18</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Tree>
    <p:extLst>
      <p:ext uri="{BB962C8B-B14F-4D97-AF65-F5344CB8AC3E}">
        <p14:creationId xmlns:p14="http://schemas.microsoft.com/office/powerpoint/2010/main" val="2069764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0/50">
    <p:bg>
      <p:bgPr>
        <a:solidFill>
          <a:schemeClr val="bg2"/>
        </a:solidFill>
        <a:effectLst/>
      </p:bgPr>
    </p:bg>
    <p:spTree>
      <p:nvGrpSpPr>
        <p:cNvPr id="1" name=""/>
        <p:cNvGrpSpPr/>
        <p:nvPr/>
      </p:nvGrpSpPr>
      <p:grpSpPr>
        <a:xfrm>
          <a:off x="0" y="0"/>
          <a:ext cx="0" cy="0"/>
          <a:chOff x="0" y="0"/>
          <a:chExt cx="0" cy="0"/>
        </a:xfrm>
      </p:grpSpPr>
      <p:sp>
        <p:nvSpPr>
          <p:cNvPr id="9" name="Frihandsfigur 8">
            <a:extLst>
              <a:ext uri="{FF2B5EF4-FFF2-40B4-BE49-F238E27FC236}">
                <a16:creationId xmlns:a16="http://schemas.microsoft.com/office/drawing/2014/main" id="{3D7A80A7-EA34-AA88-F300-11A240AC2A63}"/>
              </a:ext>
            </a:extLst>
          </p:cNvPr>
          <p:cNvSpPr/>
          <p:nvPr userDrawn="1"/>
        </p:nvSpPr>
        <p:spPr>
          <a:xfrm>
            <a:off x="-1" y="0"/>
            <a:ext cx="6539790" cy="6864263"/>
          </a:xfrm>
          <a:custGeom>
            <a:avLst/>
            <a:gdLst>
              <a:gd name="connsiteX0" fmla="*/ 0 w 6539790"/>
              <a:gd name="connsiteY0" fmla="*/ 0 h 6864263"/>
              <a:gd name="connsiteX1" fmla="*/ 741405 w 6539790"/>
              <a:gd name="connsiteY1" fmla="*/ 0 h 6864263"/>
              <a:gd name="connsiteX2" fmla="*/ 741405 w 6539790"/>
              <a:gd name="connsiteY2" fmla="*/ 6304 h 6864263"/>
              <a:gd name="connsiteX3" fmla="*/ 6527901 w 6539790"/>
              <a:gd name="connsiteY3" fmla="*/ 12357 h 6864263"/>
              <a:gd name="connsiteX4" fmla="*/ 6243694 w 6539790"/>
              <a:gd name="connsiteY4" fmla="*/ 6864263 h 6864263"/>
              <a:gd name="connsiteX5" fmla="*/ 701876 w 6539790"/>
              <a:gd name="connsiteY5" fmla="*/ 6864263 h 6864263"/>
              <a:gd name="connsiteX6" fmla="*/ 701876 w 6539790"/>
              <a:gd name="connsiteY6" fmla="*/ 6857999 h 6864263"/>
              <a:gd name="connsiteX7" fmla="*/ 0 w 6539790"/>
              <a:gd name="connsiteY7" fmla="*/ 6857999 h 686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39790" h="6864263">
                <a:moveTo>
                  <a:pt x="0" y="0"/>
                </a:moveTo>
                <a:lnTo>
                  <a:pt x="741405" y="0"/>
                </a:lnTo>
                <a:lnTo>
                  <a:pt x="741405" y="6304"/>
                </a:lnTo>
                <a:lnTo>
                  <a:pt x="6527901" y="12357"/>
                </a:lnTo>
                <a:cubicBezTo>
                  <a:pt x="6631286" y="2903246"/>
                  <a:pt x="6020245" y="3693175"/>
                  <a:pt x="6243694" y="6864263"/>
                </a:cubicBezTo>
                <a:lnTo>
                  <a:pt x="701876" y="6864263"/>
                </a:lnTo>
                <a:lnTo>
                  <a:pt x="701876" y="6857999"/>
                </a:lnTo>
                <a:lnTo>
                  <a:pt x="0" y="685799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E00E18E1-9166-E142-8501-115051DA9B43}" type="datetime1">
              <a:rPr lang="sv-SE" smtClean="0"/>
              <a:t>2026-05-18</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9">
            <a:extLst>
              <a:ext uri="{FF2B5EF4-FFF2-40B4-BE49-F238E27FC236}">
                <a16:creationId xmlns:a16="http://schemas.microsoft.com/office/drawing/2014/main" id="{A7693BAF-5D33-114D-B8D1-683490E01FA5}"/>
              </a:ext>
            </a:extLst>
          </p:cNvPr>
          <p:cNvSpPr>
            <a:spLocks noGrp="1"/>
          </p:cNvSpPr>
          <p:nvPr>
            <p:ph sz="quarter" idx="14"/>
          </p:nvPr>
        </p:nvSpPr>
        <p:spPr>
          <a:xfrm>
            <a:off x="6748244" y="2215376"/>
            <a:ext cx="4884955"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text 6">
            <a:extLst>
              <a:ext uri="{FF2B5EF4-FFF2-40B4-BE49-F238E27FC236}">
                <a16:creationId xmlns:a16="http://schemas.microsoft.com/office/drawing/2014/main" id="{AFC3D761-81A0-324B-95F5-8A91B195677B}"/>
              </a:ext>
            </a:extLst>
          </p:cNvPr>
          <p:cNvSpPr>
            <a:spLocks noGrp="1"/>
          </p:cNvSpPr>
          <p:nvPr>
            <p:ph type="body" sz="quarter" idx="15" hasCustomPrompt="1"/>
          </p:nvPr>
        </p:nvSpPr>
        <p:spPr>
          <a:xfrm>
            <a:off x="6748244" y="863600"/>
            <a:ext cx="4884955" cy="1076325"/>
          </a:xfrm>
        </p:spPr>
        <p:txBody>
          <a:bodyPr anchor="t"/>
          <a:lstStyle>
            <a:lvl1pPr marL="0" indent="0" algn="l">
              <a:buNone/>
              <a:defRPr sz="3200" b="1">
                <a:solidFill>
                  <a:schemeClr val="accent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a:t>Skriv en rubrik här</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pic>
        <p:nvPicPr>
          <p:cNvPr id="8" name="Bild 7">
            <a:extLst>
              <a:ext uri="{FF2B5EF4-FFF2-40B4-BE49-F238E27FC236}">
                <a16:creationId xmlns:a16="http://schemas.microsoft.com/office/drawing/2014/main" id="{FA573C6D-CC56-A998-2E23-3FF3EB77C10D}"/>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5805752" y="1"/>
            <a:ext cx="580496" cy="556612"/>
          </a:xfrm>
          <a:prstGeom prst="rect">
            <a:avLst/>
          </a:prstGeom>
        </p:spPr>
      </p:pic>
    </p:spTree>
    <p:extLst>
      <p:ext uri="{BB962C8B-B14F-4D97-AF65-F5344CB8AC3E}">
        <p14:creationId xmlns:p14="http://schemas.microsoft.com/office/powerpoint/2010/main" val="1305766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C321D2F1-C80B-9F8D-B7F3-9E0BB3AF48EF}"/>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7A4A9930-CE44-5050-584C-0B9D8243671F}"/>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bg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2026-05-18</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Tree>
    <p:extLst>
      <p:ext uri="{BB962C8B-B14F-4D97-AF65-F5344CB8AC3E}">
        <p14:creationId xmlns:p14="http://schemas.microsoft.com/office/powerpoint/2010/main" val="292220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Rubrikbild fjä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solidFill>
            <a:schemeClr val="tx1">
              <a:alpha val="247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233287"/>
            <a:ext cx="9144000" cy="2387600"/>
          </a:xfrm>
        </p:spPr>
        <p:txBody>
          <a:bodyPr anchor="b"/>
          <a:lstStyle>
            <a:lvl1pPr algn="l">
              <a:defRPr sz="66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4792557"/>
            <a:ext cx="6554788" cy="13966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2026-05-18</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404334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ch bild, Is">
    <p:bg>
      <p:bgPr>
        <a:solidFill>
          <a:schemeClr val="bg2"/>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2026-05-18</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3BCCBDA5-528A-F2BC-4DB9-CA396A0DA6D1}"/>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4D098F91-7129-D300-C89C-B8E035857665}"/>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9608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ch bild, Lav">
    <p:bg>
      <p:bgPr>
        <a:solidFill>
          <a:schemeClr val="accent2"/>
        </a:solidFill>
        <a:effectLst/>
      </p:bgPr>
    </p:bg>
    <p:spTree>
      <p:nvGrpSpPr>
        <p:cNvPr id="1" name=""/>
        <p:cNvGrpSpPr/>
        <p:nvPr/>
      </p:nvGrpSpPr>
      <p:grpSpPr>
        <a:xfrm>
          <a:off x="0" y="0"/>
          <a:ext cx="0" cy="0"/>
          <a:chOff x="0" y="0"/>
          <a:chExt cx="0" cy="0"/>
        </a:xfrm>
      </p:grpSpPr>
      <p:sp>
        <p:nvSpPr>
          <p:cNvPr id="2" name="Frihandsfigur 1">
            <a:extLst>
              <a:ext uri="{FF2B5EF4-FFF2-40B4-BE49-F238E27FC236}">
                <a16:creationId xmlns:a16="http://schemas.microsoft.com/office/drawing/2014/main" id="{58191CDD-C747-240D-3342-AB776A297949}"/>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9F5B806A-7B8A-3796-04B6-DBFB3D622A53}"/>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2026-05-18</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Tree>
    <p:extLst>
      <p:ext uri="{BB962C8B-B14F-4D97-AF65-F5344CB8AC3E}">
        <p14:creationId xmlns:p14="http://schemas.microsoft.com/office/powerpoint/2010/main" val="77042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och bild, Sand">
    <p:bg>
      <p:bgPr>
        <a:solidFill>
          <a:schemeClr val="accent5"/>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2026-05-18</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2215376"/>
            <a:ext cx="4883068" cy="4029849"/>
          </a:xfrm>
        </p:spPr>
        <p:txBody>
          <a:bodyPr/>
          <a:lstStyle>
            <a:lvl1pPr>
              <a:defRPr sz="1400"/>
            </a:lvl1pPr>
            <a:lvl2pPr>
              <a:defRPr sz="1200"/>
            </a:lvl2pPr>
            <a:lvl3pPr>
              <a:defRPr sz="1100"/>
            </a:lvl3pPr>
            <a:lvl4pPr>
              <a:defRPr sz="1050"/>
            </a:lvl4pPr>
            <a:lvl5pPr>
              <a:defRPr sz="105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862007"/>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B0A71017-C7C3-14B7-C32D-188276CFDA85}"/>
              </a:ext>
            </a:extLst>
          </p:cNvPr>
          <p:cNvSpPr/>
          <p:nvPr userDrawn="1"/>
        </p:nvSpPr>
        <p:spPr>
          <a:xfrm rot="10800000">
            <a:off x="-52086" y="-7434"/>
            <a:ext cx="1184199" cy="120217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68F16645-52F2-1B97-75C9-97130E24D1F4}"/>
              </a:ext>
            </a:extLst>
          </p:cNvPr>
          <p:cNvSpPr/>
          <p:nvPr userDrawn="1"/>
        </p:nvSpPr>
        <p:spPr>
          <a:xfrm rot="10800000">
            <a:off x="5274882" y="6132371"/>
            <a:ext cx="2742637" cy="806132"/>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 name="connsiteX0" fmla="*/ 4104463 w 4104463"/>
              <a:gd name="connsiteY0" fmla="*/ 0 h 567485"/>
              <a:gd name="connsiteX1" fmla="*/ 0 w 4104463"/>
              <a:gd name="connsiteY1" fmla="*/ 56913 h 567485"/>
              <a:gd name="connsiteX0" fmla="*/ 4112559 w 4112559"/>
              <a:gd name="connsiteY0" fmla="*/ 0 h 817622"/>
              <a:gd name="connsiteX1" fmla="*/ 8096 w 4112559"/>
              <a:gd name="connsiteY1" fmla="*/ 56913 h 817622"/>
              <a:gd name="connsiteX0" fmla="*/ 4114658 w 4114658"/>
              <a:gd name="connsiteY0" fmla="*/ 0 h 803864"/>
              <a:gd name="connsiteX1" fmla="*/ 10195 w 4114658"/>
              <a:gd name="connsiteY1" fmla="*/ 56913 h 803864"/>
              <a:gd name="connsiteX0" fmla="*/ 4114092 w 4114092"/>
              <a:gd name="connsiteY0" fmla="*/ 0 h 1017056"/>
              <a:gd name="connsiteX1" fmla="*/ 9629 w 4114092"/>
              <a:gd name="connsiteY1" fmla="*/ 56913 h 1017056"/>
            </a:gdLst>
            <a:ahLst/>
            <a:cxnLst>
              <a:cxn ang="0">
                <a:pos x="connsiteX0" y="connsiteY0"/>
              </a:cxn>
              <a:cxn ang="0">
                <a:pos x="connsiteX1" y="connsiteY1"/>
              </a:cxn>
            </a:cxnLst>
            <a:rect l="l" t="t" r="r" b="b"/>
            <a:pathLst>
              <a:path w="4114092" h="1017056">
                <a:moveTo>
                  <a:pt x="4114092" y="0"/>
                </a:moveTo>
                <a:cubicBezTo>
                  <a:pt x="3334155" y="1714176"/>
                  <a:pt x="-208192" y="929920"/>
                  <a:pt x="9629" y="56913"/>
                </a:cubicBezTo>
              </a:path>
            </a:pathLst>
          </a:custGeom>
          <a:noFill/>
          <a:ln w="127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26777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l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9F71327-CB52-1FD1-C03B-A7EAD9DA8897}"/>
              </a:ext>
            </a:extLst>
          </p:cNvPr>
          <p:cNvSpPr>
            <a:spLocks noGrp="1"/>
          </p:cNvSpPr>
          <p:nvPr>
            <p:ph type="pic" sz="quarter" idx="13"/>
          </p:nvPr>
        </p:nvSpPr>
        <p:spPr>
          <a:xfrm>
            <a:off x="0" y="0"/>
            <a:ext cx="12192000" cy="6858000"/>
          </a:xfrm>
        </p:spPr>
        <p:txBody>
          <a:bodyPr/>
          <a:lstStyle/>
          <a:p>
            <a:endParaRPr lang="sv-SE"/>
          </a:p>
        </p:txBody>
      </p:sp>
      <p:sp>
        <p:nvSpPr>
          <p:cNvPr id="3" name="Platshållare för datum 2">
            <a:extLst>
              <a:ext uri="{FF2B5EF4-FFF2-40B4-BE49-F238E27FC236}">
                <a16:creationId xmlns:a16="http://schemas.microsoft.com/office/drawing/2014/main" id="{B49B633A-8091-EE49-4FE7-9A84E0B0C7AE}"/>
              </a:ext>
            </a:extLst>
          </p:cNvPr>
          <p:cNvSpPr>
            <a:spLocks noGrp="1"/>
          </p:cNvSpPr>
          <p:nvPr>
            <p:ph type="dt" sz="half" idx="10"/>
          </p:nvPr>
        </p:nvSpPr>
        <p:spPr/>
        <p:txBody>
          <a:bodyPr/>
          <a:lstStyle/>
          <a:p>
            <a:fld id="{04D33F35-DF0E-D940-999A-5C8E1D8B5435}" type="datetime1">
              <a:rPr lang="sv-SE" smtClean="0"/>
              <a:t>2026-05-18</a:t>
            </a:fld>
            <a:endParaRPr lang="sv-SE"/>
          </a:p>
        </p:txBody>
      </p:sp>
      <p:sp>
        <p:nvSpPr>
          <p:cNvPr id="4" name="Platshållare för sidfot 3">
            <a:extLst>
              <a:ext uri="{FF2B5EF4-FFF2-40B4-BE49-F238E27FC236}">
                <a16:creationId xmlns:a16="http://schemas.microsoft.com/office/drawing/2014/main" id="{9648B5F1-8B59-67B6-24B9-A09EFD58918B}"/>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79F83265-EF99-AEF7-E3CC-687428E22275}"/>
              </a:ext>
            </a:extLst>
          </p:cNvPr>
          <p:cNvSpPr>
            <a:spLocks noGrp="1"/>
          </p:cNvSpPr>
          <p:nvPr>
            <p:ph type="sldNum" sz="quarter" idx="12"/>
          </p:nvPr>
        </p:nvSpPr>
        <p:spPr/>
        <p:txBody>
          <a:bodyPr/>
          <a:lstStyle/>
          <a:p>
            <a:fld id="{87D0077D-55B0-1E4E-8AB8-E051B9750EFC}" type="slidenum">
              <a:rPr lang="sv-SE" smtClean="0"/>
              <a:pPr/>
              <a:t>‹#›</a:t>
            </a:fld>
            <a:endParaRPr lang="sv-SE"/>
          </a:p>
        </p:txBody>
      </p:sp>
    </p:spTree>
    <p:extLst>
      <p:ext uri="{BB962C8B-B14F-4D97-AF65-F5344CB8AC3E}">
        <p14:creationId xmlns:p14="http://schemas.microsoft.com/office/powerpoint/2010/main" val="2657849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bilder och text,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2026-05-18</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Tree>
    <p:extLst>
      <p:ext uri="{BB962C8B-B14F-4D97-AF65-F5344CB8AC3E}">
        <p14:creationId xmlns:p14="http://schemas.microsoft.com/office/powerpoint/2010/main" val="2723511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och text,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2026-05-18</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Tree>
    <p:extLst>
      <p:ext uri="{BB962C8B-B14F-4D97-AF65-F5344CB8AC3E}">
        <p14:creationId xmlns:p14="http://schemas.microsoft.com/office/powerpoint/2010/main" val="3934922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 bilder och text,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47C6B0-EBC3-A927-8FD2-BAC15DF3ACF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1C911A4-9E44-B1D3-B2C2-27E141D98CA1}"/>
              </a:ext>
            </a:extLst>
          </p:cNvPr>
          <p:cNvSpPr>
            <a:spLocks noGrp="1"/>
          </p:cNvSpPr>
          <p:nvPr>
            <p:ph type="dt" sz="half" idx="10"/>
          </p:nvPr>
        </p:nvSpPr>
        <p:spPr/>
        <p:txBody>
          <a:bodyPr/>
          <a:lstStyle/>
          <a:p>
            <a:fld id="{04D33F35-DF0E-D940-999A-5C8E1D8B5435}" type="datetime1">
              <a:rPr lang="sv-SE" smtClean="0"/>
              <a:t>2026-05-18</a:t>
            </a:fld>
            <a:endParaRPr lang="sv-SE"/>
          </a:p>
        </p:txBody>
      </p:sp>
      <p:sp>
        <p:nvSpPr>
          <p:cNvPr id="4" name="Platshållare för sidfot 3">
            <a:extLst>
              <a:ext uri="{FF2B5EF4-FFF2-40B4-BE49-F238E27FC236}">
                <a16:creationId xmlns:a16="http://schemas.microsoft.com/office/drawing/2014/main" id="{E66D748F-F80D-3A22-DCC8-835945DCAB6E}"/>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3E17BBA3-3B23-942B-B661-78BC6C9EAEF8}"/>
              </a:ext>
            </a:extLst>
          </p:cNvPr>
          <p:cNvSpPr>
            <a:spLocks noGrp="1"/>
          </p:cNvSpPr>
          <p:nvPr>
            <p:ph type="sldNum" sz="quarter" idx="12"/>
          </p:nvPr>
        </p:nvSpPr>
        <p:spPr/>
        <p:txBody>
          <a:bodyPr/>
          <a:lstStyle/>
          <a:p>
            <a:fld id="{87D0077D-55B0-1E4E-8AB8-E051B9750EFC}" type="slidenum">
              <a:rPr lang="sv-SE" smtClean="0"/>
              <a:pPr/>
              <a:t>‹#›</a:t>
            </a:fld>
            <a:endParaRPr lang="sv-SE"/>
          </a:p>
        </p:txBody>
      </p:sp>
      <p:sp>
        <p:nvSpPr>
          <p:cNvPr id="14" name="Platshållare för bild 13">
            <a:extLst>
              <a:ext uri="{FF2B5EF4-FFF2-40B4-BE49-F238E27FC236}">
                <a16:creationId xmlns:a16="http://schemas.microsoft.com/office/drawing/2014/main" id="{33AB96FE-503D-D882-8B77-AC00ACCE9AA9}"/>
              </a:ext>
            </a:extLst>
          </p:cNvPr>
          <p:cNvSpPr>
            <a:spLocks noGrp="1"/>
          </p:cNvSpPr>
          <p:nvPr>
            <p:ph type="pic" sz="quarter" idx="13" hasCustomPrompt="1"/>
          </p:nvPr>
        </p:nvSpPr>
        <p:spPr>
          <a:xfrm>
            <a:off x="1809630" y="2129397"/>
            <a:ext cx="2063676" cy="2140395"/>
          </a:xfrm>
          <a:custGeom>
            <a:avLst/>
            <a:gdLst>
              <a:gd name="connsiteX0" fmla="*/ 1285170 w 2129393"/>
              <a:gd name="connsiteY0" fmla="*/ 113 h 2208555"/>
              <a:gd name="connsiteX1" fmla="*/ 1533921 w 2129393"/>
              <a:gd name="connsiteY1" fmla="*/ 57070 h 2208555"/>
              <a:gd name="connsiteX2" fmla="*/ 2111369 w 2129393"/>
              <a:gd name="connsiteY2" fmla="*/ 925386 h 2208555"/>
              <a:gd name="connsiteX3" fmla="*/ 1822792 w 2129393"/>
              <a:gd name="connsiteY3" fmla="*/ 1851911 h 2208555"/>
              <a:gd name="connsiteX4" fmla="*/ 462314 w 2129393"/>
              <a:gd name="connsiteY4" fmla="*/ 1893439 h 2208555"/>
              <a:gd name="connsiteX5" fmla="*/ 223839 w 2129393"/>
              <a:gd name="connsiteY5" fmla="*/ 613196 h 2208555"/>
              <a:gd name="connsiteX6" fmla="*/ 1285170 w 2129393"/>
              <a:gd name="connsiteY6" fmla="*/ 113 h 220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9393" h="2208555">
                <a:moveTo>
                  <a:pt x="1285170" y="113"/>
                </a:moveTo>
                <a:cubicBezTo>
                  <a:pt x="1374385" y="-1572"/>
                  <a:pt x="1458810" y="15506"/>
                  <a:pt x="1533921" y="57070"/>
                </a:cubicBezTo>
                <a:cubicBezTo>
                  <a:pt x="1913717" y="267291"/>
                  <a:pt x="2051809" y="606676"/>
                  <a:pt x="2111369" y="925386"/>
                </a:cubicBezTo>
                <a:cubicBezTo>
                  <a:pt x="2170870" y="1244096"/>
                  <a:pt x="2085172" y="1542600"/>
                  <a:pt x="1822792" y="1851911"/>
                </a:cubicBezTo>
                <a:cubicBezTo>
                  <a:pt x="1559413" y="2162339"/>
                  <a:pt x="1167399" y="2449213"/>
                  <a:pt x="462314" y="1893439"/>
                </a:cubicBezTo>
                <a:cubicBezTo>
                  <a:pt x="-242771" y="1337665"/>
                  <a:pt x="14146" y="873697"/>
                  <a:pt x="223839" y="613196"/>
                </a:cubicBezTo>
                <a:cubicBezTo>
                  <a:pt x="422038" y="367035"/>
                  <a:pt x="898571" y="7415"/>
                  <a:pt x="1285170" y="113"/>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5" name="Platshållare för bild 14">
            <a:extLst>
              <a:ext uri="{FF2B5EF4-FFF2-40B4-BE49-F238E27FC236}">
                <a16:creationId xmlns:a16="http://schemas.microsoft.com/office/drawing/2014/main" id="{A7372083-A5E4-8B48-3B85-141CBEE467B9}"/>
              </a:ext>
            </a:extLst>
          </p:cNvPr>
          <p:cNvSpPr>
            <a:spLocks noGrp="1"/>
          </p:cNvSpPr>
          <p:nvPr>
            <p:ph type="pic" sz="quarter" idx="14" hasCustomPrompt="1"/>
          </p:nvPr>
        </p:nvSpPr>
        <p:spPr>
          <a:xfrm>
            <a:off x="5012302" y="2161407"/>
            <a:ext cx="2162073" cy="2076375"/>
          </a:xfrm>
          <a:custGeom>
            <a:avLst/>
            <a:gdLst>
              <a:gd name="connsiteX0" fmla="*/ 1168008 w 2162073"/>
              <a:gd name="connsiteY0" fmla="*/ 171 h 2076375"/>
              <a:gd name="connsiteX1" fmla="*/ 1577093 w 2162073"/>
              <a:gd name="connsiteY1" fmla="*/ 73085 h 2076375"/>
              <a:gd name="connsiteX2" fmla="*/ 1577093 w 2162073"/>
              <a:gd name="connsiteY2" fmla="*/ 73144 h 2076375"/>
              <a:gd name="connsiteX3" fmla="*/ 2098799 w 2162073"/>
              <a:gd name="connsiteY3" fmla="*/ 1294355 h 2076375"/>
              <a:gd name="connsiteX4" fmla="*/ 989541 w 2162073"/>
              <a:gd name="connsiteY4" fmla="*/ 2024698 h 2076375"/>
              <a:gd name="connsiteX5" fmla="*/ 2928 w 2162073"/>
              <a:gd name="connsiteY5" fmla="*/ 1083370 h 2076375"/>
              <a:gd name="connsiteX6" fmla="*/ 602050 w 2162073"/>
              <a:gd name="connsiteY6" fmla="*/ 167065 h 2076375"/>
              <a:gd name="connsiteX7" fmla="*/ 1168008 w 2162073"/>
              <a:gd name="connsiteY7" fmla="*/ 171 h 20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073" h="2076375">
                <a:moveTo>
                  <a:pt x="1168008" y="171"/>
                </a:moveTo>
                <a:cubicBezTo>
                  <a:pt x="1293867" y="2397"/>
                  <a:pt x="1429141" y="26433"/>
                  <a:pt x="1577093" y="73085"/>
                </a:cubicBezTo>
                <a:lnTo>
                  <a:pt x="1577093" y="73144"/>
                </a:lnTo>
                <a:cubicBezTo>
                  <a:pt x="1973042" y="198020"/>
                  <a:pt x="2305438" y="478433"/>
                  <a:pt x="2098799" y="1294355"/>
                </a:cubicBezTo>
                <a:cubicBezTo>
                  <a:pt x="1874011" y="2181938"/>
                  <a:pt x="1317356" y="2118912"/>
                  <a:pt x="989541" y="2024698"/>
                </a:cubicBezTo>
                <a:cubicBezTo>
                  <a:pt x="608276" y="1915211"/>
                  <a:pt x="49918" y="1612008"/>
                  <a:pt x="2928" y="1083370"/>
                </a:cubicBezTo>
                <a:cubicBezTo>
                  <a:pt x="-36250" y="642369"/>
                  <a:pt x="325925" y="349034"/>
                  <a:pt x="602050" y="167065"/>
                </a:cubicBezTo>
                <a:cubicBezTo>
                  <a:pt x="774628" y="53335"/>
                  <a:pt x="958243" y="-3539"/>
                  <a:pt x="1168008" y="171"/>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6" name="Platshållare för bild 15">
            <a:extLst>
              <a:ext uri="{FF2B5EF4-FFF2-40B4-BE49-F238E27FC236}">
                <a16:creationId xmlns:a16="http://schemas.microsoft.com/office/drawing/2014/main" id="{04184549-1D94-26EB-D84A-5DFAE990A7DC}"/>
              </a:ext>
            </a:extLst>
          </p:cNvPr>
          <p:cNvSpPr>
            <a:spLocks noGrp="1"/>
          </p:cNvSpPr>
          <p:nvPr>
            <p:ph type="pic" sz="quarter" idx="15" hasCustomPrompt="1"/>
          </p:nvPr>
        </p:nvSpPr>
        <p:spPr>
          <a:xfrm>
            <a:off x="8318694" y="2199634"/>
            <a:ext cx="2063676" cy="1999921"/>
          </a:xfrm>
          <a:custGeom>
            <a:avLst/>
            <a:gdLst>
              <a:gd name="connsiteX0" fmla="*/ 921600 w 2063676"/>
              <a:gd name="connsiteY0" fmla="*/ 2444 h 1999921"/>
              <a:gd name="connsiteX1" fmla="*/ 1836762 w 2063676"/>
              <a:gd name="connsiteY1" fmla="*/ 360645 h 1999921"/>
              <a:gd name="connsiteX2" fmla="*/ 2002167 w 2063676"/>
              <a:gd name="connsiteY2" fmla="*/ 1334690 h 1999921"/>
              <a:gd name="connsiteX3" fmla="*/ 1009798 w 2063676"/>
              <a:gd name="connsiteY3" fmla="*/ 1996308 h 1999921"/>
              <a:gd name="connsiteX4" fmla="*/ 29645 w 2063676"/>
              <a:gd name="connsiteY4" fmla="*/ 1059035 h 1999921"/>
              <a:gd name="connsiteX5" fmla="*/ 525859 w 2063676"/>
              <a:gd name="connsiteY5" fmla="*/ 29895 h 1999921"/>
              <a:gd name="connsiteX6" fmla="*/ 525800 w 2063676"/>
              <a:gd name="connsiteY6" fmla="*/ 29836 h 1999921"/>
              <a:gd name="connsiteX7" fmla="*/ 921600 w 2063676"/>
              <a:gd name="connsiteY7" fmla="*/ 2444 h 199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676" h="1999921">
                <a:moveTo>
                  <a:pt x="921600" y="2444"/>
                </a:moveTo>
                <a:cubicBezTo>
                  <a:pt x="1309435" y="23518"/>
                  <a:pt x="1658656" y="178221"/>
                  <a:pt x="1836762" y="360645"/>
                </a:cubicBezTo>
                <a:cubicBezTo>
                  <a:pt x="2074238" y="603936"/>
                  <a:pt x="2117998" y="894511"/>
                  <a:pt x="2002167" y="1334690"/>
                </a:cubicBezTo>
                <a:cubicBezTo>
                  <a:pt x="1879700" y="1800301"/>
                  <a:pt x="1416143" y="1961888"/>
                  <a:pt x="1009798" y="1996308"/>
                </a:cubicBezTo>
                <a:cubicBezTo>
                  <a:pt x="612144" y="2029965"/>
                  <a:pt x="170556" y="1837012"/>
                  <a:pt x="29645" y="1059035"/>
                </a:cubicBezTo>
                <a:cubicBezTo>
                  <a:pt x="-81487" y="445462"/>
                  <a:pt x="127677" y="109543"/>
                  <a:pt x="525859" y="29895"/>
                </a:cubicBezTo>
                <a:lnTo>
                  <a:pt x="525800" y="29836"/>
                </a:lnTo>
                <a:cubicBezTo>
                  <a:pt x="658752" y="3243"/>
                  <a:pt x="792321" y="-4581"/>
                  <a:pt x="921600" y="2444"/>
                </a:cubicBezTo>
                <a:close/>
              </a:path>
            </a:pathLst>
          </a:custGeom>
        </p:spPr>
        <p:txBody>
          <a:bodyPr wrap="square" anchor="ctr">
            <a:noAutofit/>
          </a:bodyPr>
          <a:lstStyle>
            <a:lvl1pPr marL="0" indent="0" algn="ctr">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sv-SE"/>
              <a:t>Klicka på ikonen eller dra och släpp för att infoga en bild</a:t>
            </a:r>
          </a:p>
        </p:txBody>
      </p:sp>
      <p:sp>
        <p:nvSpPr>
          <p:cNvPr id="18" name="Platshållare för text 17">
            <a:extLst>
              <a:ext uri="{FF2B5EF4-FFF2-40B4-BE49-F238E27FC236}">
                <a16:creationId xmlns:a16="http://schemas.microsoft.com/office/drawing/2014/main" id="{A7589DDD-01A5-56F7-416D-FB56230328FD}"/>
              </a:ext>
            </a:extLst>
          </p:cNvPr>
          <p:cNvSpPr>
            <a:spLocks noGrp="1"/>
          </p:cNvSpPr>
          <p:nvPr>
            <p:ph type="body" sz="quarter" idx="16"/>
          </p:nvPr>
        </p:nvSpPr>
        <p:spPr>
          <a:xfrm>
            <a:off x="1690823"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19" name="Platshållare för text 17">
            <a:extLst>
              <a:ext uri="{FF2B5EF4-FFF2-40B4-BE49-F238E27FC236}">
                <a16:creationId xmlns:a16="http://schemas.microsoft.com/office/drawing/2014/main" id="{23F8EDB7-F3B1-6A19-D49D-7047975046F2}"/>
              </a:ext>
            </a:extLst>
          </p:cNvPr>
          <p:cNvSpPr>
            <a:spLocks noGrp="1"/>
          </p:cNvSpPr>
          <p:nvPr>
            <p:ph type="body" sz="quarter" idx="17"/>
          </p:nvPr>
        </p:nvSpPr>
        <p:spPr>
          <a:xfrm>
            <a:off x="4947590" y="4459266"/>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
        <p:nvSpPr>
          <p:cNvPr id="20" name="Platshållare för text 17">
            <a:extLst>
              <a:ext uri="{FF2B5EF4-FFF2-40B4-BE49-F238E27FC236}">
                <a16:creationId xmlns:a16="http://schemas.microsoft.com/office/drawing/2014/main" id="{9F067CA8-24E4-A75B-782C-D58470309413}"/>
              </a:ext>
            </a:extLst>
          </p:cNvPr>
          <p:cNvSpPr>
            <a:spLocks noGrp="1"/>
          </p:cNvSpPr>
          <p:nvPr>
            <p:ph type="body" sz="quarter" idx="18"/>
          </p:nvPr>
        </p:nvSpPr>
        <p:spPr>
          <a:xfrm>
            <a:off x="8204357" y="4459265"/>
            <a:ext cx="2292350" cy="153672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sv-SE"/>
              <a:t>Klicka här för att ändra format på bakgrundstexten</a:t>
            </a:r>
          </a:p>
        </p:txBody>
      </p:sp>
    </p:spTree>
    <p:extLst>
      <p:ext uri="{BB962C8B-B14F-4D97-AF65-F5344CB8AC3E}">
        <p14:creationId xmlns:p14="http://schemas.microsoft.com/office/powerpoint/2010/main" val="2298916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re dela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2026-05-18</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71382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re delar,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2026-05-18</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06184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re delar, Lav">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2026-05-18</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48785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Rubrikbild sko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gradFill>
            <a:gsLst>
              <a:gs pos="0">
                <a:schemeClr val="tx1">
                  <a:alpha val="30000"/>
                </a:schemeClr>
              </a:gs>
              <a:gs pos="100000">
                <a:schemeClr val="tx1">
                  <a:alpha val="0"/>
                </a:schemeClr>
              </a:gs>
            </a:gsLst>
            <a:lin ang="189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584443"/>
            <a:ext cx="9144000" cy="2387600"/>
          </a:xfrm>
        </p:spPr>
        <p:txBody>
          <a:bodyPr anchor="b"/>
          <a:lstStyle>
            <a:lvl1pPr algn="l">
              <a:defRPr sz="66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5143713"/>
            <a:ext cx="6554788" cy="139667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2026-05-18</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371995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re delar, Sand">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1CBC45-D67F-C5D8-AE3A-35B55C28BA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A3FB18-E9EE-C16F-A41E-0E0ED451DA82}"/>
              </a:ext>
            </a:extLst>
          </p:cNvPr>
          <p:cNvSpPr>
            <a:spLocks noGrp="1"/>
          </p:cNvSpPr>
          <p:nvPr>
            <p:ph sz="half" idx="1"/>
          </p:nvPr>
        </p:nvSpPr>
        <p:spPr>
          <a:xfrm>
            <a:off x="557213" y="2102069"/>
            <a:ext cx="3571876" cy="4143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05782869-3AAF-0194-084C-15A62645D229}"/>
              </a:ext>
            </a:extLst>
          </p:cNvPr>
          <p:cNvSpPr>
            <a:spLocks noGrp="1"/>
          </p:cNvSpPr>
          <p:nvPr>
            <p:ph sz="half" idx="2"/>
          </p:nvPr>
        </p:nvSpPr>
        <p:spPr>
          <a:xfrm>
            <a:off x="4308475"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366A0D4-B789-EF3E-D113-1244DCF62D97}"/>
              </a:ext>
            </a:extLst>
          </p:cNvPr>
          <p:cNvSpPr>
            <a:spLocks noGrp="1"/>
          </p:cNvSpPr>
          <p:nvPr>
            <p:ph type="dt" sz="half" idx="10"/>
          </p:nvPr>
        </p:nvSpPr>
        <p:spPr/>
        <p:txBody>
          <a:bodyPr/>
          <a:lstStyle/>
          <a:p>
            <a:fld id="{7B29EA1C-4C3F-534B-8451-6A49D71519E4}" type="datetime1">
              <a:rPr lang="sv-SE" smtClean="0"/>
              <a:t>2026-05-18</a:t>
            </a:fld>
            <a:endParaRPr lang="sv-SE"/>
          </a:p>
        </p:txBody>
      </p:sp>
      <p:sp>
        <p:nvSpPr>
          <p:cNvPr id="6" name="Platshållare för sidfot 5">
            <a:extLst>
              <a:ext uri="{FF2B5EF4-FFF2-40B4-BE49-F238E27FC236}">
                <a16:creationId xmlns:a16="http://schemas.microsoft.com/office/drawing/2014/main" id="{6A2EBBB8-98B7-FC71-C89B-AF82A3514F61}"/>
              </a:ext>
            </a:extLst>
          </p:cNvPr>
          <p:cNvSpPr>
            <a:spLocks noGrp="1"/>
          </p:cNvSpPr>
          <p:nvPr>
            <p:ph type="ftr" sz="quarter" idx="11"/>
          </p:nvPr>
        </p:nvSpPr>
        <p:spPr/>
        <p:txBody>
          <a:bodyPr/>
          <a:lstStyle/>
          <a:p>
            <a:r>
              <a:rPr lang="sv-SE"/>
              <a:t>Sidfot</a:t>
            </a:r>
          </a:p>
        </p:txBody>
      </p:sp>
      <p:sp>
        <p:nvSpPr>
          <p:cNvPr id="7" name="Platshållare för bildnummer 6">
            <a:extLst>
              <a:ext uri="{FF2B5EF4-FFF2-40B4-BE49-F238E27FC236}">
                <a16:creationId xmlns:a16="http://schemas.microsoft.com/office/drawing/2014/main" id="{2B314B62-64C9-FEBE-17EB-D729E1F214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8" name="Platshållare för innehåll 3">
            <a:extLst>
              <a:ext uri="{FF2B5EF4-FFF2-40B4-BE49-F238E27FC236}">
                <a16:creationId xmlns:a16="http://schemas.microsoft.com/office/drawing/2014/main" id="{3FC88392-AC7F-EADA-DEA9-9F6262403414}"/>
              </a:ext>
            </a:extLst>
          </p:cNvPr>
          <p:cNvSpPr>
            <a:spLocks noGrp="1"/>
          </p:cNvSpPr>
          <p:nvPr>
            <p:ph sz="half" idx="13"/>
          </p:nvPr>
        </p:nvSpPr>
        <p:spPr>
          <a:xfrm>
            <a:off x="8064930" y="2102067"/>
            <a:ext cx="3573463" cy="414315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56416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ogotyp">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83922C5-D8C0-53FE-9464-48C035CBB551}"/>
              </a:ext>
            </a:extLst>
          </p:cNvPr>
          <p:cNvSpPr>
            <a:spLocks noGrp="1"/>
          </p:cNvSpPr>
          <p:nvPr>
            <p:ph type="dt" sz="half" idx="10"/>
          </p:nvPr>
        </p:nvSpPr>
        <p:spPr/>
        <p:txBody>
          <a:bodyPr/>
          <a:lstStyle/>
          <a:p>
            <a:fld id="{EE510D1E-6943-DF48-8FD2-0B0099C95204}" type="datetime1">
              <a:rPr lang="sv-SE" smtClean="0"/>
              <a:t>2026-05-18</a:t>
            </a:fld>
            <a:endParaRPr lang="sv-SE"/>
          </a:p>
        </p:txBody>
      </p:sp>
      <p:sp>
        <p:nvSpPr>
          <p:cNvPr id="4" name="Platshållare för sidfot 3">
            <a:extLst>
              <a:ext uri="{FF2B5EF4-FFF2-40B4-BE49-F238E27FC236}">
                <a16:creationId xmlns:a16="http://schemas.microsoft.com/office/drawing/2014/main" id="{8DB99BF5-4B91-A558-5696-066B8B79ACBD}"/>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83056BB0-8499-88B1-78CB-12FA71E1E5DF}"/>
              </a:ext>
            </a:extLst>
          </p:cNvPr>
          <p:cNvSpPr>
            <a:spLocks noGrp="1"/>
          </p:cNvSpPr>
          <p:nvPr>
            <p:ph type="sldNum" sz="quarter" idx="12"/>
          </p:nvPr>
        </p:nvSpPr>
        <p:spPr/>
        <p:txBody>
          <a:bodyPr/>
          <a:lstStyle/>
          <a:p>
            <a:fld id="{87D0077D-55B0-1E4E-8AB8-E051B9750EFC}" type="slidenum">
              <a:rPr lang="sv-SE" smtClean="0"/>
              <a:pPr/>
              <a:t>‹#›</a:t>
            </a:fld>
            <a:endParaRPr lang="sv-SE"/>
          </a:p>
        </p:txBody>
      </p:sp>
      <p:pic>
        <p:nvPicPr>
          <p:cNvPr id="6" name="Bild 5">
            <a:extLst>
              <a:ext uri="{FF2B5EF4-FFF2-40B4-BE49-F238E27FC236}">
                <a16:creationId xmlns:a16="http://schemas.microsoft.com/office/drawing/2014/main" id="{C0A446E1-F2D2-96D2-FDE7-9E9035E4E9BC}"/>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4671827" y="1839342"/>
            <a:ext cx="2667371" cy="2557618"/>
          </a:xfrm>
          <a:prstGeom prst="rect">
            <a:avLst/>
          </a:prstGeom>
        </p:spPr>
      </p:pic>
      <p:sp>
        <p:nvSpPr>
          <p:cNvPr id="2" name="Frihandsfigur 1">
            <a:extLst>
              <a:ext uri="{FF2B5EF4-FFF2-40B4-BE49-F238E27FC236}">
                <a16:creationId xmlns:a16="http://schemas.microsoft.com/office/drawing/2014/main" id="{55091404-60EE-3AB0-AFD0-DD7126301C65}"/>
              </a:ext>
            </a:extLst>
          </p:cNvPr>
          <p:cNvSpPr/>
          <p:nvPr userDrawn="1"/>
        </p:nvSpPr>
        <p:spPr>
          <a:xfrm rot="9900000">
            <a:off x="376324" y="3809454"/>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Frihandsfigur 6">
            <a:extLst>
              <a:ext uri="{FF2B5EF4-FFF2-40B4-BE49-F238E27FC236}">
                <a16:creationId xmlns:a16="http://schemas.microsoft.com/office/drawing/2014/main" id="{A060CD6B-2EA9-2E5F-F98F-DDA3902F4349}"/>
              </a:ext>
            </a:extLst>
          </p:cNvPr>
          <p:cNvSpPr/>
          <p:nvPr userDrawn="1"/>
        </p:nvSpPr>
        <p:spPr>
          <a:xfrm rot="16200000">
            <a:off x="8432899" y="-215658"/>
            <a:ext cx="3554413" cy="398572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55417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och tagline">
    <p:bg>
      <p:bgPr>
        <a:solidFill>
          <a:schemeClr val="bg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E83922C5-D8C0-53FE-9464-48C035CBB551}"/>
              </a:ext>
            </a:extLst>
          </p:cNvPr>
          <p:cNvSpPr>
            <a:spLocks noGrp="1"/>
          </p:cNvSpPr>
          <p:nvPr>
            <p:ph type="dt" sz="half" idx="10"/>
          </p:nvPr>
        </p:nvSpPr>
        <p:spPr/>
        <p:txBody>
          <a:bodyPr/>
          <a:lstStyle/>
          <a:p>
            <a:fld id="{A0291967-95C7-904E-806C-ABDFA41866F0}" type="datetime1">
              <a:rPr lang="sv-SE" smtClean="0"/>
              <a:t>2026-05-18</a:t>
            </a:fld>
            <a:endParaRPr lang="sv-SE"/>
          </a:p>
        </p:txBody>
      </p:sp>
      <p:sp>
        <p:nvSpPr>
          <p:cNvPr id="4" name="Platshållare för sidfot 3">
            <a:extLst>
              <a:ext uri="{FF2B5EF4-FFF2-40B4-BE49-F238E27FC236}">
                <a16:creationId xmlns:a16="http://schemas.microsoft.com/office/drawing/2014/main" id="{8DB99BF5-4B91-A558-5696-066B8B79ACBD}"/>
              </a:ext>
            </a:extLst>
          </p:cNvPr>
          <p:cNvSpPr>
            <a:spLocks noGrp="1"/>
          </p:cNvSpPr>
          <p:nvPr>
            <p:ph type="ftr" sz="quarter" idx="11"/>
          </p:nvPr>
        </p:nvSpPr>
        <p:spPr/>
        <p:txBody>
          <a:bodyPr/>
          <a:lstStyle/>
          <a:p>
            <a:r>
              <a:rPr lang="sv-SE"/>
              <a:t>Sidfot</a:t>
            </a:r>
          </a:p>
        </p:txBody>
      </p:sp>
      <p:sp>
        <p:nvSpPr>
          <p:cNvPr id="5" name="Platshållare för bildnummer 4">
            <a:extLst>
              <a:ext uri="{FF2B5EF4-FFF2-40B4-BE49-F238E27FC236}">
                <a16:creationId xmlns:a16="http://schemas.microsoft.com/office/drawing/2014/main" id="{83056BB0-8499-88B1-78CB-12FA71E1E5DF}"/>
              </a:ext>
            </a:extLst>
          </p:cNvPr>
          <p:cNvSpPr>
            <a:spLocks noGrp="1"/>
          </p:cNvSpPr>
          <p:nvPr>
            <p:ph type="sldNum" sz="quarter" idx="12"/>
          </p:nvPr>
        </p:nvSpPr>
        <p:spPr/>
        <p:txBody>
          <a:bodyPr/>
          <a:lstStyle/>
          <a:p>
            <a:fld id="{87D0077D-55B0-1E4E-8AB8-E051B9750EFC}" type="slidenum">
              <a:rPr lang="sv-SE" smtClean="0"/>
              <a:pPr/>
              <a:t>‹#›</a:t>
            </a:fld>
            <a:endParaRPr lang="sv-SE"/>
          </a:p>
        </p:txBody>
      </p:sp>
      <p:pic>
        <p:nvPicPr>
          <p:cNvPr id="6" name="Bild 5">
            <a:extLst>
              <a:ext uri="{FF2B5EF4-FFF2-40B4-BE49-F238E27FC236}">
                <a16:creationId xmlns:a16="http://schemas.microsoft.com/office/drawing/2014/main" id="{C0A446E1-F2D2-96D2-FDE7-9E9035E4E9BC}"/>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4671827" y="1322753"/>
            <a:ext cx="2667371" cy="2557618"/>
          </a:xfrm>
          <a:prstGeom prst="rect">
            <a:avLst/>
          </a:prstGeom>
        </p:spPr>
      </p:pic>
      <p:sp>
        <p:nvSpPr>
          <p:cNvPr id="2" name="textruta 1">
            <a:extLst>
              <a:ext uri="{FF2B5EF4-FFF2-40B4-BE49-F238E27FC236}">
                <a16:creationId xmlns:a16="http://schemas.microsoft.com/office/drawing/2014/main" id="{444CD988-A630-FC16-3CA7-1566EB534F9A}"/>
              </a:ext>
            </a:extLst>
          </p:cNvPr>
          <p:cNvSpPr txBox="1"/>
          <p:nvPr userDrawn="1"/>
        </p:nvSpPr>
        <p:spPr>
          <a:xfrm>
            <a:off x="3709851" y="4399005"/>
            <a:ext cx="4591321" cy="646331"/>
          </a:xfrm>
          <a:prstGeom prst="rect">
            <a:avLst/>
          </a:prstGeom>
          <a:noFill/>
        </p:spPr>
        <p:txBody>
          <a:bodyPr wrap="none" rtlCol="0">
            <a:spAutoFit/>
          </a:bodyPr>
          <a:lstStyle/>
          <a:p>
            <a:pPr algn="ctr"/>
            <a:r>
              <a:rPr lang="sv-SE" sz="3600" b="1">
                <a:solidFill>
                  <a:schemeClr val="accent1"/>
                </a:solidFill>
              </a:rPr>
              <a:t>Låt äventyret börja!</a:t>
            </a:r>
          </a:p>
        </p:txBody>
      </p:sp>
      <p:grpSp>
        <p:nvGrpSpPr>
          <p:cNvPr id="9" name="Grupp 8">
            <a:extLst>
              <a:ext uri="{FF2B5EF4-FFF2-40B4-BE49-F238E27FC236}">
                <a16:creationId xmlns:a16="http://schemas.microsoft.com/office/drawing/2014/main" id="{7BBB8DA4-B9B4-402A-E3FB-218BB3BF6820}"/>
              </a:ext>
            </a:extLst>
          </p:cNvPr>
          <p:cNvGrpSpPr/>
          <p:nvPr userDrawn="1"/>
        </p:nvGrpSpPr>
        <p:grpSpPr>
          <a:xfrm rot="10800000">
            <a:off x="0" y="-298329"/>
            <a:ext cx="11826644" cy="7156329"/>
            <a:chOff x="376324" y="-2"/>
            <a:chExt cx="11826644" cy="7156329"/>
          </a:xfrm>
        </p:grpSpPr>
        <p:sp>
          <p:nvSpPr>
            <p:cNvPr id="7" name="Frihandsfigur 6">
              <a:extLst>
                <a:ext uri="{FF2B5EF4-FFF2-40B4-BE49-F238E27FC236}">
                  <a16:creationId xmlns:a16="http://schemas.microsoft.com/office/drawing/2014/main" id="{7E30C176-80F6-40A0-CB38-345ACF0825C1}"/>
                </a:ext>
              </a:extLst>
            </p:cNvPr>
            <p:cNvSpPr/>
            <p:nvPr userDrawn="1"/>
          </p:nvSpPr>
          <p:spPr>
            <a:xfrm rot="9900000">
              <a:off x="376324" y="3809454"/>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83C8075B-AE3A-1A37-DEFC-145F87028004}"/>
                </a:ext>
              </a:extLst>
            </p:cNvPr>
            <p:cNvSpPr/>
            <p:nvPr userDrawn="1"/>
          </p:nvSpPr>
          <p:spPr>
            <a:xfrm rot="16200000">
              <a:off x="8432899" y="-215658"/>
              <a:ext cx="3554413" cy="3985725"/>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Lst>
              <a:ahLst/>
              <a:cxnLst>
                <a:cxn ang="0">
                  <a:pos x="connsiteX0" y="connsiteY0"/>
                </a:cxn>
                <a:cxn ang="0">
                  <a:pos x="connsiteX1" y="connsiteY1"/>
                </a:cxn>
                <a:cxn ang="0">
                  <a:pos x="connsiteX2" y="connsiteY2"/>
                </a:cxn>
              </a:cxnLst>
              <a:rect l="l" t="t" r="r" b="b"/>
              <a:pathLst>
                <a:path w="2510445" h="4530437">
                  <a:moveTo>
                    <a:pt x="0" y="4530437"/>
                  </a:moveTo>
                  <a:cubicBezTo>
                    <a:pt x="27016" y="3269327"/>
                    <a:pt x="1061258" y="3456710"/>
                    <a:pt x="1479666" y="2701637"/>
                  </a:cubicBezTo>
                  <a:cubicBezTo>
                    <a:pt x="1898074" y="1946564"/>
                    <a:pt x="1485901" y="693"/>
                    <a:pt x="2510445"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1555742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struktioner">
    <p:spTree>
      <p:nvGrpSpPr>
        <p:cNvPr id="1" name=""/>
        <p:cNvGrpSpPr/>
        <p:nvPr/>
      </p:nvGrpSpPr>
      <p:grpSpPr>
        <a:xfrm>
          <a:off x="0" y="0"/>
          <a:ext cx="0" cy="0"/>
          <a:chOff x="0" y="0"/>
          <a:chExt cx="0" cy="0"/>
        </a:xfrm>
      </p:grpSpPr>
      <p:pic>
        <p:nvPicPr>
          <p:cNvPr id="3" name="Bildobjekt 2" descr="En bild som visar skärmbild, Färggrann, kvadrat, Rektangel&#10;&#10;Automatiskt genererad beskrivning">
            <a:extLst>
              <a:ext uri="{FF2B5EF4-FFF2-40B4-BE49-F238E27FC236}">
                <a16:creationId xmlns:a16="http://schemas.microsoft.com/office/drawing/2014/main" id="{57C8D9CB-FCF4-49BD-65D1-6824643E9A88}"/>
              </a:ext>
            </a:extLst>
          </p:cNvPr>
          <p:cNvPicPr>
            <a:picLocks noChangeAspect="1"/>
          </p:cNvPicPr>
          <p:nvPr userDrawn="1"/>
        </p:nvPicPr>
        <p:blipFill>
          <a:blip r:embed="rId2"/>
          <a:stretch>
            <a:fillRect/>
          </a:stretch>
        </p:blipFill>
        <p:spPr>
          <a:xfrm>
            <a:off x="5440586" y="3664175"/>
            <a:ext cx="1165329" cy="1478844"/>
          </a:xfrm>
          <a:prstGeom prst="rect">
            <a:avLst/>
          </a:prstGeom>
        </p:spPr>
      </p:pic>
      <p:sp>
        <p:nvSpPr>
          <p:cNvPr id="7" name="Rubrik 1">
            <a:extLst>
              <a:ext uri="{FF2B5EF4-FFF2-40B4-BE49-F238E27FC236}">
                <a16:creationId xmlns:a16="http://schemas.microsoft.com/office/drawing/2014/main" id="{36E19E6B-E7C2-0EF8-E7D9-1B460FFE28C7}"/>
              </a:ext>
            </a:extLst>
          </p:cNvPr>
          <p:cNvSpPr txBox="1">
            <a:spLocks/>
          </p:cNvSpPr>
          <p:nvPr userDrawn="1"/>
        </p:nvSpPr>
        <p:spPr>
          <a:xfrm>
            <a:off x="557213" y="863600"/>
            <a:ext cx="11075986" cy="107791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sv-SE"/>
              <a:t>Så här använder du mallen</a:t>
            </a:r>
          </a:p>
        </p:txBody>
      </p:sp>
      <p:sp>
        <p:nvSpPr>
          <p:cNvPr id="125" name="textruta 124">
            <a:extLst>
              <a:ext uri="{FF2B5EF4-FFF2-40B4-BE49-F238E27FC236}">
                <a16:creationId xmlns:a16="http://schemas.microsoft.com/office/drawing/2014/main" id="{14815E4C-D54F-349D-F39A-2D984E66F247}"/>
              </a:ext>
            </a:extLst>
          </p:cNvPr>
          <p:cNvSpPr txBox="1"/>
          <p:nvPr userDrawn="1"/>
        </p:nvSpPr>
        <p:spPr>
          <a:xfrm>
            <a:off x="660254" y="2472816"/>
            <a:ext cx="1807372" cy="577081"/>
          </a:xfrm>
          <a:prstGeom prst="rect">
            <a:avLst/>
          </a:prstGeom>
          <a:noFill/>
        </p:spPr>
        <p:txBody>
          <a:bodyPr wrap="square" lIns="0" tIns="0" rIns="0" bIns="0" rtlCol="0">
            <a:spAutoFit/>
          </a:bodyPr>
          <a:lstStyle/>
          <a:p>
            <a:r>
              <a:rPr lang="sv-SE" sz="1050" b="1">
                <a:solidFill>
                  <a:schemeClr val="tx2"/>
                </a:solidFill>
              </a:rPr>
              <a:t>Mallsidor</a:t>
            </a:r>
          </a:p>
          <a:p>
            <a:r>
              <a:rPr lang="sv-SE" sz="900"/>
              <a:t>Klicka på </a:t>
            </a:r>
            <a:r>
              <a:rPr lang="sv-SE" sz="900" i="1"/>
              <a:t>Ny bild</a:t>
            </a:r>
            <a:r>
              <a:rPr lang="sv-SE" sz="900"/>
              <a:t> för att få upp mallens olika förinställda sidor. Välj en som passar dina behov. </a:t>
            </a:r>
          </a:p>
        </p:txBody>
      </p:sp>
      <p:sp>
        <p:nvSpPr>
          <p:cNvPr id="126" name="textruta 125">
            <a:extLst>
              <a:ext uri="{FF2B5EF4-FFF2-40B4-BE49-F238E27FC236}">
                <a16:creationId xmlns:a16="http://schemas.microsoft.com/office/drawing/2014/main" id="{CFE64757-31A7-05B8-24C6-15832FE53ED5}"/>
              </a:ext>
            </a:extLst>
          </p:cNvPr>
          <p:cNvSpPr txBox="1"/>
          <p:nvPr userDrawn="1"/>
        </p:nvSpPr>
        <p:spPr>
          <a:xfrm>
            <a:off x="660255" y="3704986"/>
            <a:ext cx="1807372" cy="553998"/>
          </a:xfrm>
          <a:prstGeom prst="rect">
            <a:avLst/>
          </a:prstGeom>
          <a:noFill/>
        </p:spPr>
        <p:txBody>
          <a:bodyPr wrap="square" lIns="0" tIns="0" rIns="0" bIns="0" rtlCol="0">
            <a:spAutoFit/>
          </a:bodyPr>
          <a:lstStyle/>
          <a:p>
            <a:r>
              <a:rPr lang="sv-SE" sz="900" b="1">
                <a:solidFill>
                  <a:schemeClr val="tx2"/>
                </a:solidFill>
              </a:rPr>
              <a:t>Layout</a:t>
            </a:r>
          </a:p>
          <a:p>
            <a:r>
              <a:rPr lang="sv-SE" sz="900"/>
              <a:t>Vill du byta design eller färg på en befintlig sida i din presentation kan du enkelt göra det via </a:t>
            </a:r>
            <a:r>
              <a:rPr lang="sv-SE" sz="900" i="1"/>
              <a:t>Layout</a:t>
            </a:r>
            <a:r>
              <a:rPr lang="sv-SE" sz="900"/>
              <a:t>.</a:t>
            </a:r>
          </a:p>
        </p:txBody>
      </p:sp>
      <p:sp>
        <p:nvSpPr>
          <p:cNvPr id="127" name="textruta 126">
            <a:extLst>
              <a:ext uri="{FF2B5EF4-FFF2-40B4-BE49-F238E27FC236}">
                <a16:creationId xmlns:a16="http://schemas.microsoft.com/office/drawing/2014/main" id="{327F5C08-CD1F-BCD8-2E0C-E0388E0E2EF3}"/>
              </a:ext>
            </a:extLst>
          </p:cNvPr>
          <p:cNvSpPr txBox="1"/>
          <p:nvPr userDrawn="1"/>
        </p:nvSpPr>
        <p:spPr>
          <a:xfrm>
            <a:off x="660254" y="4777620"/>
            <a:ext cx="1807372" cy="692497"/>
          </a:xfrm>
          <a:prstGeom prst="rect">
            <a:avLst/>
          </a:prstGeom>
          <a:noFill/>
        </p:spPr>
        <p:txBody>
          <a:bodyPr wrap="square" lIns="0" tIns="0" rIns="0" bIns="0" rtlCol="0">
            <a:spAutoFit/>
          </a:bodyPr>
          <a:lstStyle/>
          <a:p>
            <a:r>
              <a:rPr lang="sv-SE" sz="900" b="1">
                <a:solidFill>
                  <a:schemeClr val="tx2"/>
                </a:solidFill>
              </a:rPr>
              <a:t>Återställ</a:t>
            </a:r>
          </a:p>
          <a:p>
            <a:r>
              <a:rPr lang="sv-SE" sz="900"/>
              <a:t>Återställ din sida till mallsidans grunddesign genom att klicka på </a:t>
            </a:r>
            <a:r>
              <a:rPr lang="sv-SE" sz="900" i="1"/>
              <a:t>Återställ. </a:t>
            </a:r>
            <a:r>
              <a:rPr lang="sv-SE" sz="900"/>
              <a:t>Till exempel om din bild inte längre har en ”vågig” form.</a:t>
            </a:r>
          </a:p>
        </p:txBody>
      </p:sp>
      <p:sp>
        <p:nvSpPr>
          <p:cNvPr id="128" name="textruta 127">
            <a:extLst>
              <a:ext uri="{FF2B5EF4-FFF2-40B4-BE49-F238E27FC236}">
                <a16:creationId xmlns:a16="http://schemas.microsoft.com/office/drawing/2014/main" id="{EF4E8DEE-C9DB-591E-2AF9-B8F24312FBF3}"/>
              </a:ext>
            </a:extLst>
          </p:cNvPr>
          <p:cNvSpPr txBox="1"/>
          <p:nvPr userDrawn="1"/>
        </p:nvSpPr>
        <p:spPr>
          <a:xfrm>
            <a:off x="5440586" y="2019909"/>
            <a:ext cx="1348521" cy="1269578"/>
          </a:xfrm>
          <a:prstGeom prst="rect">
            <a:avLst/>
          </a:prstGeom>
          <a:noFill/>
        </p:spPr>
        <p:txBody>
          <a:bodyPr wrap="square" lIns="0" tIns="0" rIns="0" bIns="0" rtlCol="0">
            <a:spAutoFit/>
          </a:bodyPr>
          <a:lstStyle/>
          <a:p>
            <a:r>
              <a:rPr lang="sv-SE" sz="1050" b="1">
                <a:solidFill>
                  <a:schemeClr val="tx2"/>
                </a:solidFill>
              </a:rPr>
              <a:t>Färger</a:t>
            </a:r>
          </a:p>
          <a:p>
            <a:r>
              <a:rPr lang="sv-SE" sz="900"/>
              <a:t>Mallen är programmerad med Friluftsfrämjandets färger. Dessa färger är den översta raden under </a:t>
            </a:r>
            <a:r>
              <a:rPr lang="sv-SE" sz="900" i="1"/>
              <a:t>Temafärger</a:t>
            </a:r>
            <a:r>
              <a:rPr lang="sv-SE" sz="900"/>
              <a:t> samt alla färgrutor under </a:t>
            </a:r>
            <a:r>
              <a:rPr lang="sv-SE" sz="900" i="1"/>
              <a:t>Egna färger</a:t>
            </a:r>
            <a:r>
              <a:rPr lang="sv-SE" sz="900"/>
              <a:t>. Använd dessa till innehåll i din design.</a:t>
            </a:r>
          </a:p>
        </p:txBody>
      </p:sp>
      <p:sp>
        <p:nvSpPr>
          <p:cNvPr id="132" name="Rektangel med rundade hörn 131">
            <a:extLst>
              <a:ext uri="{FF2B5EF4-FFF2-40B4-BE49-F238E27FC236}">
                <a16:creationId xmlns:a16="http://schemas.microsoft.com/office/drawing/2014/main" id="{5E9263EC-9049-7057-3B7D-EFFD230902F8}"/>
              </a:ext>
            </a:extLst>
          </p:cNvPr>
          <p:cNvSpPr/>
          <p:nvPr/>
        </p:nvSpPr>
        <p:spPr>
          <a:xfrm>
            <a:off x="5471850" y="3827440"/>
            <a:ext cx="1102588" cy="137644"/>
          </a:xfrm>
          <a:prstGeom prst="roundRect">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 name="Grupp 5">
            <a:extLst>
              <a:ext uri="{FF2B5EF4-FFF2-40B4-BE49-F238E27FC236}">
                <a16:creationId xmlns:a16="http://schemas.microsoft.com/office/drawing/2014/main" id="{546C4DFA-EE32-08CB-784F-0251470F26CF}"/>
              </a:ext>
            </a:extLst>
          </p:cNvPr>
          <p:cNvGrpSpPr/>
          <p:nvPr userDrawn="1"/>
        </p:nvGrpSpPr>
        <p:grpSpPr>
          <a:xfrm>
            <a:off x="5708874" y="3990136"/>
            <a:ext cx="858777" cy="481012"/>
            <a:chOff x="5708874" y="3990136"/>
            <a:chExt cx="835025" cy="481012"/>
          </a:xfrm>
        </p:grpSpPr>
        <p:sp>
          <p:nvSpPr>
            <p:cNvPr id="131" name="Rektangel med rundade hörn 130">
              <a:extLst>
                <a:ext uri="{FF2B5EF4-FFF2-40B4-BE49-F238E27FC236}">
                  <a16:creationId xmlns:a16="http://schemas.microsoft.com/office/drawing/2014/main" id="{7F7CE449-2EE6-B805-3065-EEEDB31644E7}"/>
                </a:ext>
              </a:extLst>
            </p:cNvPr>
            <p:cNvSpPr/>
            <p:nvPr/>
          </p:nvSpPr>
          <p:spPr>
            <a:xfrm>
              <a:off x="5708874" y="3990136"/>
              <a:ext cx="835025" cy="481012"/>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34" name="Rak 133">
              <a:extLst>
                <a:ext uri="{FF2B5EF4-FFF2-40B4-BE49-F238E27FC236}">
                  <a16:creationId xmlns:a16="http://schemas.microsoft.com/office/drawing/2014/main" id="{9BC3BB16-4813-50FE-3EA4-3250B1D8628B}"/>
                </a:ext>
              </a:extLst>
            </p:cNvPr>
            <p:cNvCxnSpPr>
              <a:cxnSpLocks/>
            </p:cNvCxnSpPr>
            <p:nvPr/>
          </p:nvCxnSpPr>
          <p:spPr>
            <a:xfrm>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35" name="Rak 134">
              <a:extLst>
                <a:ext uri="{FF2B5EF4-FFF2-40B4-BE49-F238E27FC236}">
                  <a16:creationId xmlns:a16="http://schemas.microsoft.com/office/drawing/2014/main" id="{30008C78-FFFE-6FEA-F49C-1443CCDEFD30}"/>
                </a:ext>
              </a:extLst>
            </p:cNvPr>
            <p:cNvCxnSpPr>
              <a:cxnSpLocks/>
            </p:cNvCxnSpPr>
            <p:nvPr/>
          </p:nvCxnSpPr>
          <p:spPr>
            <a:xfrm flipH="1">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sp>
        <p:nvSpPr>
          <p:cNvPr id="136" name="textruta 135">
            <a:extLst>
              <a:ext uri="{FF2B5EF4-FFF2-40B4-BE49-F238E27FC236}">
                <a16:creationId xmlns:a16="http://schemas.microsoft.com/office/drawing/2014/main" id="{F2574CA0-EC46-7D1D-64F7-3DFBA06FA32C}"/>
              </a:ext>
            </a:extLst>
          </p:cNvPr>
          <p:cNvSpPr txBox="1"/>
          <p:nvPr userDrawn="1"/>
        </p:nvSpPr>
        <p:spPr>
          <a:xfrm>
            <a:off x="6675160" y="3969446"/>
            <a:ext cx="654826" cy="461665"/>
          </a:xfrm>
          <a:prstGeom prst="rect">
            <a:avLst/>
          </a:prstGeom>
          <a:noFill/>
        </p:spPr>
        <p:txBody>
          <a:bodyPr wrap="square" lIns="0" tIns="0" rIns="0" bIns="0" rtlCol="0">
            <a:spAutoFit/>
          </a:bodyPr>
          <a:lstStyle/>
          <a:p>
            <a:r>
              <a:rPr lang="sv-SE" sz="600">
                <a:solidFill>
                  <a:srgbClr val="F9535C"/>
                </a:solidFill>
              </a:rPr>
              <a:t>Använd </a:t>
            </a:r>
            <a:r>
              <a:rPr lang="sv-SE" sz="600" u="sng">
                <a:solidFill>
                  <a:srgbClr val="F9535C"/>
                </a:solidFill>
              </a:rPr>
              <a:t>inte</a:t>
            </a:r>
            <a:r>
              <a:rPr lang="sv-SE" sz="600">
                <a:solidFill>
                  <a:srgbClr val="F9535C"/>
                </a:solidFill>
              </a:rPr>
              <a:t> de nyanser PowerPoint själv genererat, de är inte korrekta. </a:t>
            </a:r>
          </a:p>
        </p:txBody>
      </p:sp>
      <p:pic>
        <p:nvPicPr>
          <p:cNvPr id="137" name="Picture 2" descr="Platshållare i PowerPoint">
            <a:extLst>
              <a:ext uri="{FF2B5EF4-FFF2-40B4-BE49-F238E27FC236}">
                <a16:creationId xmlns:a16="http://schemas.microsoft.com/office/drawing/2014/main" id="{F1032F8A-1BBB-EBA7-6098-2FA15E77C172}"/>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65627" y="2019909"/>
            <a:ext cx="208322" cy="39988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Platshållare i PowerPoint">
            <a:extLst>
              <a:ext uri="{FF2B5EF4-FFF2-40B4-BE49-F238E27FC236}">
                <a16:creationId xmlns:a16="http://schemas.microsoft.com/office/drawing/2014/main" id="{65418DF4-724D-AE45-3057-86F83797C3C1}"/>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60255" y="3512157"/>
            <a:ext cx="383773" cy="133432"/>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Platshållare i PowerPoint">
            <a:extLst>
              <a:ext uri="{FF2B5EF4-FFF2-40B4-BE49-F238E27FC236}">
                <a16:creationId xmlns:a16="http://schemas.microsoft.com/office/drawing/2014/main" id="{9A24B67E-AD8A-1310-6FBA-9E90E1C7BE5D}"/>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660254" y="4590814"/>
            <a:ext cx="383773" cy="133432"/>
          </a:xfrm>
          <a:prstGeom prst="rect">
            <a:avLst/>
          </a:prstGeom>
          <a:noFill/>
          <a:extLst>
            <a:ext uri="{909E8E84-426E-40DD-AFC4-6F175D3DCCD1}">
              <a14:hiddenFill xmlns:a14="http://schemas.microsoft.com/office/drawing/2010/main">
                <a:solidFill>
                  <a:srgbClr val="FFFFFF"/>
                </a:solidFill>
              </a14:hiddenFill>
            </a:ext>
          </a:extLst>
        </p:spPr>
      </p:pic>
      <p:sp>
        <p:nvSpPr>
          <p:cNvPr id="140" name="textruta 139">
            <a:extLst>
              <a:ext uri="{FF2B5EF4-FFF2-40B4-BE49-F238E27FC236}">
                <a16:creationId xmlns:a16="http://schemas.microsoft.com/office/drawing/2014/main" id="{C5EA605F-31F9-4362-A9F9-E9F34A977AE2}"/>
              </a:ext>
            </a:extLst>
          </p:cNvPr>
          <p:cNvSpPr txBox="1"/>
          <p:nvPr userDrawn="1"/>
        </p:nvSpPr>
        <p:spPr>
          <a:xfrm>
            <a:off x="7630147" y="2019909"/>
            <a:ext cx="1792710" cy="2192908"/>
          </a:xfrm>
          <a:prstGeom prst="rect">
            <a:avLst/>
          </a:prstGeom>
          <a:noFill/>
        </p:spPr>
        <p:txBody>
          <a:bodyPr wrap="square" lIns="0" tIns="0" rIns="0" bIns="0" rtlCol="0">
            <a:spAutoFit/>
          </a:bodyPr>
          <a:lstStyle/>
          <a:p>
            <a:r>
              <a:rPr lang="sv-SE" sz="1050" b="1">
                <a:solidFill>
                  <a:schemeClr val="tx2"/>
                </a:solidFill>
              </a:rPr>
              <a:t>Ändra bilders utsnitt</a:t>
            </a:r>
          </a:p>
          <a:p>
            <a:r>
              <a:rPr lang="sv-SE" sz="900"/>
              <a:t>När en bild monteras in i en platshållare beskär Powerpoint automatiskt bilden för att passa platshållaren. Vill du justera vilken del av bilden som visas?</a:t>
            </a:r>
          </a:p>
          <a:p>
            <a:pPr marL="228600" indent="-228600">
              <a:spcBef>
                <a:spcPts val="600"/>
              </a:spcBef>
              <a:spcAft>
                <a:spcPts val="0"/>
              </a:spcAft>
              <a:buAutoNum type="arabicPeriod"/>
            </a:pPr>
            <a:r>
              <a:rPr lang="sv-SE" sz="900"/>
              <a:t>Markera bilden och gå till menyfliken </a:t>
            </a:r>
            <a:r>
              <a:rPr lang="sv-SE" sz="900" i="1"/>
              <a:t>Bildformat</a:t>
            </a:r>
            <a:r>
              <a:rPr lang="sv-SE" sz="900"/>
              <a:t>.</a:t>
            </a:r>
          </a:p>
          <a:p>
            <a:pPr marL="228600" indent="-228600">
              <a:spcBef>
                <a:spcPts val="600"/>
              </a:spcBef>
              <a:spcAft>
                <a:spcPts val="0"/>
              </a:spcAft>
              <a:buAutoNum type="arabicPeriod"/>
            </a:pPr>
            <a:r>
              <a:rPr lang="sv-SE" sz="900"/>
              <a:t>Välj </a:t>
            </a:r>
            <a:r>
              <a:rPr lang="sv-SE" sz="900" i="1"/>
              <a:t>Beskär</a:t>
            </a:r>
            <a:r>
              <a:rPr lang="sv-SE" sz="900"/>
              <a:t>. Nu visas även de delar av bilden som inte får plats i platshållaren. </a:t>
            </a:r>
          </a:p>
          <a:p>
            <a:pPr marL="228600" indent="-228600">
              <a:spcBef>
                <a:spcPts val="600"/>
              </a:spcBef>
              <a:spcAft>
                <a:spcPts val="0"/>
              </a:spcAft>
              <a:buAutoNum type="arabicPeriod"/>
            </a:pPr>
            <a:r>
              <a:rPr lang="sv-SE" sz="900"/>
              <a:t>Nu kan du flytta runt bilden i platshållaren eller zooma in genom att dra i bildens hörn. </a:t>
            </a:r>
          </a:p>
        </p:txBody>
      </p:sp>
      <p:sp>
        <p:nvSpPr>
          <p:cNvPr id="142" name="textruta 141">
            <a:extLst>
              <a:ext uri="{FF2B5EF4-FFF2-40B4-BE49-F238E27FC236}">
                <a16:creationId xmlns:a16="http://schemas.microsoft.com/office/drawing/2014/main" id="{7DD2ED31-7162-7A68-2C27-19996F553705}"/>
              </a:ext>
            </a:extLst>
          </p:cNvPr>
          <p:cNvSpPr txBox="1"/>
          <p:nvPr userDrawn="1"/>
        </p:nvSpPr>
        <p:spPr>
          <a:xfrm>
            <a:off x="9811915" y="2019909"/>
            <a:ext cx="1792710" cy="1361911"/>
          </a:xfrm>
          <a:prstGeom prst="rect">
            <a:avLst/>
          </a:prstGeom>
          <a:noFill/>
        </p:spPr>
        <p:txBody>
          <a:bodyPr wrap="square" lIns="0" tIns="0" rIns="0" bIns="0" rtlCol="0">
            <a:spAutoFit/>
          </a:bodyPr>
          <a:lstStyle/>
          <a:p>
            <a:r>
              <a:rPr lang="sv-SE" sz="1050" b="1">
                <a:solidFill>
                  <a:schemeClr val="tx2"/>
                </a:solidFill>
              </a:rPr>
              <a:t>Infoga bakgrundsbild</a:t>
            </a:r>
          </a:p>
          <a:p>
            <a:pPr marL="228600" indent="-228600">
              <a:spcAft>
                <a:spcPts val="600"/>
              </a:spcAft>
              <a:buAutoNum type="arabicPeriod"/>
            </a:pPr>
            <a:r>
              <a:rPr lang="sv-SE" sz="900"/>
              <a:t>Högerklicka på den sida där du vill infoga en bakgrundsbild. </a:t>
            </a:r>
          </a:p>
          <a:p>
            <a:pPr marL="228600" indent="-228600">
              <a:spcAft>
                <a:spcPts val="600"/>
              </a:spcAft>
              <a:buAutoNum type="arabicPeriod"/>
            </a:pPr>
            <a:r>
              <a:rPr lang="sv-SE" sz="900"/>
              <a:t>Välj </a:t>
            </a:r>
            <a:r>
              <a:rPr lang="sv-SE" sz="900" i="1"/>
              <a:t>Formatera bakgrund</a:t>
            </a:r>
            <a:r>
              <a:rPr lang="sv-SE" sz="900"/>
              <a:t>.</a:t>
            </a:r>
            <a:endParaRPr lang="sv-SE" sz="900" i="1"/>
          </a:p>
          <a:p>
            <a:pPr marL="228600" indent="-228600">
              <a:spcAft>
                <a:spcPts val="600"/>
              </a:spcAft>
              <a:buAutoNum type="arabicPeriod"/>
            </a:pPr>
            <a:r>
              <a:rPr lang="sv-SE" sz="900"/>
              <a:t>Välj </a:t>
            </a:r>
            <a:r>
              <a:rPr lang="sv-SE" sz="900" i="1"/>
              <a:t>Bild eller strukturfyllning</a:t>
            </a:r>
            <a:r>
              <a:rPr lang="sv-SE" sz="900"/>
              <a:t>.</a:t>
            </a:r>
          </a:p>
          <a:p>
            <a:pPr marL="228600" indent="-228600">
              <a:spcAft>
                <a:spcPts val="600"/>
              </a:spcAft>
              <a:buAutoNum type="arabicPeriod"/>
            </a:pPr>
            <a:r>
              <a:rPr lang="sv-SE" sz="900"/>
              <a:t>Klicka på </a:t>
            </a:r>
            <a:r>
              <a:rPr lang="sv-SE" sz="900" i="1"/>
              <a:t>Fil…</a:t>
            </a:r>
            <a:r>
              <a:rPr lang="sv-SE" sz="900"/>
              <a:t> för att infoga önskad bild.</a:t>
            </a:r>
          </a:p>
        </p:txBody>
      </p:sp>
      <p:pic>
        <p:nvPicPr>
          <p:cNvPr id="144" name="Bildobjekt 143">
            <a:extLst>
              <a:ext uri="{FF2B5EF4-FFF2-40B4-BE49-F238E27FC236}">
                <a16:creationId xmlns:a16="http://schemas.microsoft.com/office/drawing/2014/main" id="{4D7D265D-798E-B133-7A48-3A057424212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548635" y="4370581"/>
            <a:ext cx="2144005" cy="1446367"/>
          </a:xfrm>
          <a:prstGeom prst="rect">
            <a:avLst/>
          </a:prstGeom>
        </p:spPr>
      </p:pic>
      <p:sp>
        <p:nvSpPr>
          <p:cNvPr id="5" name="Rektangel med rundade hörn 4">
            <a:extLst>
              <a:ext uri="{FF2B5EF4-FFF2-40B4-BE49-F238E27FC236}">
                <a16:creationId xmlns:a16="http://schemas.microsoft.com/office/drawing/2014/main" id="{2C1048E7-523E-B454-5353-D8881F629D7B}"/>
              </a:ext>
            </a:extLst>
          </p:cNvPr>
          <p:cNvSpPr/>
          <p:nvPr userDrawn="1"/>
        </p:nvSpPr>
        <p:spPr>
          <a:xfrm>
            <a:off x="5471850" y="4640899"/>
            <a:ext cx="1102588" cy="137644"/>
          </a:xfrm>
          <a:prstGeom prst="roundRect">
            <a:avLst/>
          </a:prstGeom>
          <a:noFill/>
          <a:ln w="15875">
            <a:solidFill>
              <a:srgbClr val="2FBA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 name="Grupp 7">
            <a:extLst>
              <a:ext uri="{FF2B5EF4-FFF2-40B4-BE49-F238E27FC236}">
                <a16:creationId xmlns:a16="http://schemas.microsoft.com/office/drawing/2014/main" id="{EB8850E7-DB49-79B3-E49E-E7BC64DF8E55}"/>
              </a:ext>
            </a:extLst>
          </p:cNvPr>
          <p:cNvGrpSpPr/>
          <p:nvPr userDrawn="1"/>
        </p:nvGrpSpPr>
        <p:grpSpPr>
          <a:xfrm>
            <a:off x="5489252" y="4951020"/>
            <a:ext cx="1078399" cy="137645"/>
            <a:chOff x="5708874" y="3990136"/>
            <a:chExt cx="835025" cy="481012"/>
          </a:xfrm>
        </p:grpSpPr>
        <p:sp>
          <p:nvSpPr>
            <p:cNvPr id="9" name="Rektangel med rundade hörn 8">
              <a:extLst>
                <a:ext uri="{FF2B5EF4-FFF2-40B4-BE49-F238E27FC236}">
                  <a16:creationId xmlns:a16="http://schemas.microsoft.com/office/drawing/2014/main" id="{4160215F-D4B5-4E23-7A32-DEB5F7EAF309}"/>
                </a:ext>
              </a:extLst>
            </p:cNvPr>
            <p:cNvSpPr/>
            <p:nvPr/>
          </p:nvSpPr>
          <p:spPr>
            <a:xfrm>
              <a:off x="5708874" y="3990136"/>
              <a:ext cx="835025" cy="481012"/>
            </a:xfrm>
            <a:prstGeom prst="roundRect">
              <a:avLst>
                <a:gd name="adj" fmla="val 2307"/>
              </a:avLst>
            </a:prstGeom>
            <a:solidFill>
              <a:srgbClr val="F9535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 name="Rak 9">
              <a:extLst>
                <a:ext uri="{FF2B5EF4-FFF2-40B4-BE49-F238E27FC236}">
                  <a16:creationId xmlns:a16="http://schemas.microsoft.com/office/drawing/2014/main" id="{0D4AF6BD-AF95-2576-D13F-57F4CBA3BB78}"/>
                </a:ext>
              </a:extLst>
            </p:cNvPr>
            <p:cNvCxnSpPr>
              <a:cxnSpLocks/>
            </p:cNvCxnSpPr>
            <p:nvPr/>
          </p:nvCxnSpPr>
          <p:spPr>
            <a:xfrm>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cxnSp>
          <p:nvCxnSpPr>
            <p:cNvPr id="11" name="Rak 10">
              <a:extLst>
                <a:ext uri="{FF2B5EF4-FFF2-40B4-BE49-F238E27FC236}">
                  <a16:creationId xmlns:a16="http://schemas.microsoft.com/office/drawing/2014/main" id="{1CC73357-13EB-DECE-4D2D-5898B8AF324E}"/>
                </a:ext>
              </a:extLst>
            </p:cNvPr>
            <p:cNvCxnSpPr>
              <a:cxnSpLocks/>
            </p:cNvCxnSpPr>
            <p:nvPr/>
          </p:nvCxnSpPr>
          <p:spPr>
            <a:xfrm flipH="1">
              <a:off x="5708874" y="3994784"/>
              <a:ext cx="835025" cy="473075"/>
            </a:xfrm>
            <a:prstGeom prst="line">
              <a:avLst/>
            </a:prstGeom>
            <a:ln w="25400" cap="rnd">
              <a:solidFill>
                <a:srgbClr val="F9535C"/>
              </a:solidFill>
              <a:round/>
            </a:ln>
          </p:spPr>
          <p:style>
            <a:lnRef idx="1">
              <a:schemeClr val="accent1"/>
            </a:lnRef>
            <a:fillRef idx="0">
              <a:schemeClr val="accent1"/>
            </a:fillRef>
            <a:effectRef idx="0">
              <a:schemeClr val="accent1"/>
            </a:effectRef>
            <a:fontRef idx="minor">
              <a:schemeClr val="tx1"/>
            </a:fontRef>
          </p:style>
        </p:cxnSp>
      </p:grpSp>
      <p:pic>
        <p:nvPicPr>
          <p:cNvPr id="4" name="Bildobjekt 3" descr="En bild som visar text, skärmbild, Teckensnitt, Parallell&#10;&#10;Automatiskt genererad beskrivning">
            <a:extLst>
              <a:ext uri="{FF2B5EF4-FFF2-40B4-BE49-F238E27FC236}">
                <a16:creationId xmlns:a16="http://schemas.microsoft.com/office/drawing/2014/main" id="{63BBC6A2-55D9-EAD6-250F-5A866521EA9B}"/>
              </a:ext>
            </a:extLst>
          </p:cNvPr>
          <p:cNvPicPr>
            <a:picLocks noChangeAspect="1"/>
          </p:cNvPicPr>
          <p:nvPr userDrawn="1"/>
        </p:nvPicPr>
        <p:blipFill>
          <a:blip r:embed="rId7"/>
          <a:stretch>
            <a:fillRect/>
          </a:stretch>
        </p:blipFill>
        <p:spPr>
          <a:xfrm>
            <a:off x="2680970" y="2009815"/>
            <a:ext cx="2304203" cy="2350941"/>
          </a:xfrm>
          <a:prstGeom prst="rect">
            <a:avLst/>
          </a:prstGeom>
        </p:spPr>
      </p:pic>
    </p:spTree>
    <p:extLst>
      <p:ext uri="{BB962C8B-B14F-4D97-AF65-F5344CB8AC3E}">
        <p14:creationId xmlns:p14="http://schemas.microsoft.com/office/powerpoint/2010/main" val="340728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Rubrikbild vatt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65745A0-33D4-18FB-9F75-098CD6C24064}"/>
              </a:ext>
            </a:extLst>
          </p:cNvPr>
          <p:cNvSpPr/>
          <p:nvPr userDrawn="1"/>
        </p:nvSpPr>
        <p:spPr>
          <a:xfrm>
            <a:off x="0" y="0"/>
            <a:ext cx="12192000" cy="6858000"/>
          </a:xfrm>
          <a:prstGeom prst="rect">
            <a:avLst/>
          </a:prstGeom>
          <a:solidFill>
            <a:schemeClr val="tx1">
              <a:alpha val="247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C89DCCC2-A437-A130-7E4F-BE5B6EF4CBCC}"/>
              </a:ext>
            </a:extLst>
          </p:cNvPr>
          <p:cNvSpPr>
            <a:spLocks noGrp="1"/>
          </p:cNvSpPr>
          <p:nvPr>
            <p:ph type="ctrTitle"/>
          </p:nvPr>
        </p:nvSpPr>
        <p:spPr>
          <a:xfrm>
            <a:off x="568324" y="2902056"/>
            <a:ext cx="9144000" cy="2387600"/>
          </a:xfrm>
        </p:spPr>
        <p:txBody>
          <a:bodyPr anchor="b"/>
          <a:lstStyle>
            <a:lvl1pPr algn="l">
              <a:defRPr sz="6600">
                <a:solidFill>
                  <a:schemeClr val="bg1"/>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85DCE79F-0122-C243-7B97-B5DE7FC63822}"/>
              </a:ext>
            </a:extLst>
          </p:cNvPr>
          <p:cNvSpPr>
            <a:spLocks noGrp="1"/>
          </p:cNvSpPr>
          <p:nvPr>
            <p:ph type="subTitle" idx="1"/>
          </p:nvPr>
        </p:nvSpPr>
        <p:spPr>
          <a:xfrm>
            <a:off x="568325" y="5461326"/>
            <a:ext cx="6554788" cy="77088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2BA8F98F-DFB8-ECF7-9140-2E6398212AC0}"/>
              </a:ext>
            </a:extLst>
          </p:cNvPr>
          <p:cNvSpPr>
            <a:spLocks noGrp="1"/>
          </p:cNvSpPr>
          <p:nvPr>
            <p:ph type="dt" sz="half" idx="10"/>
          </p:nvPr>
        </p:nvSpPr>
        <p:spPr/>
        <p:txBody>
          <a:bodyPr/>
          <a:lstStyle/>
          <a:p>
            <a:fld id="{956AD743-14CC-7442-9123-964ED610E2A2}" type="datetime1">
              <a:rPr lang="sv-SE" smtClean="0"/>
              <a:t>2026-05-18</a:t>
            </a:fld>
            <a:endParaRPr lang="sv-SE"/>
          </a:p>
        </p:txBody>
      </p:sp>
      <p:sp>
        <p:nvSpPr>
          <p:cNvPr id="5" name="Platshållare för sidfot 4">
            <a:extLst>
              <a:ext uri="{FF2B5EF4-FFF2-40B4-BE49-F238E27FC236}">
                <a16:creationId xmlns:a16="http://schemas.microsoft.com/office/drawing/2014/main" id="{9999960E-BC16-1876-8453-AD53272D08C3}"/>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F9DA8841-D5D8-4A2F-E2A1-4D521E5D0737}"/>
              </a:ext>
            </a:extLst>
          </p:cNvPr>
          <p:cNvSpPr>
            <a:spLocks noGrp="1"/>
          </p:cNvSpPr>
          <p:nvPr>
            <p:ph type="sldNum" sz="quarter" idx="12"/>
          </p:nvPr>
        </p:nvSpPr>
        <p:spPr/>
        <p:txBody>
          <a:bodyPr/>
          <a:lstStyle/>
          <a:p>
            <a:fld id="{87D0077D-55B0-1E4E-8AB8-E051B9750EFC}" type="slidenum">
              <a:rPr lang="sv-SE" smtClean="0"/>
              <a:t>‹#›</a:t>
            </a:fld>
            <a:endParaRPr lang="sv-SE"/>
          </a:p>
        </p:txBody>
      </p:sp>
      <p:pic>
        <p:nvPicPr>
          <p:cNvPr id="7" name="Bild 6">
            <a:extLst>
              <a:ext uri="{FF2B5EF4-FFF2-40B4-BE49-F238E27FC236}">
                <a16:creationId xmlns:a16="http://schemas.microsoft.com/office/drawing/2014/main" id="{4233914E-581F-6134-C063-53EFC7FC6C4D}"/>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0739" y="1"/>
            <a:ext cx="1170522" cy="1122362"/>
          </a:xfrm>
          <a:prstGeom prst="rect">
            <a:avLst/>
          </a:prstGeom>
        </p:spPr>
      </p:pic>
    </p:spTree>
    <p:extLst>
      <p:ext uri="{BB962C8B-B14F-4D97-AF65-F5344CB8AC3E}">
        <p14:creationId xmlns:p14="http://schemas.microsoft.com/office/powerpoint/2010/main" val="130009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Kapitel Is">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ED214B-E8DF-A9AD-5C4E-386684FC62BE}"/>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B422907-884B-90AD-94AD-AC4694D87B39}"/>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7406E31F-06A3-AF49-B621-0519643BEDE9}" type="datetime1">
              <a:rPr lang="sv-SE" smtClean="0"/>
              <a:t>2026-05-18</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52929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 Lav">
    <p:bg>
      <p:bgPr>
        <a:solidFill>
          <a:schemeClr val="accent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73E3C711-982B-D046-BF52-A66AACCAAE39}" type="datetime1">
              <a:rPr lang="sv-SE" smtClean="0"/>
              <a:t>2026-05-18</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accent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791B5D01-31F5-8272-4EC8-B3F222E09EA7}"/>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10" name="Platshållare för text 2">
            <a:extLst>
              <a:ext uri="{FF2B5EF4-FFF2-40B4-BE49-F238E27FC236}">
                <a16:creationId xmlns:a16="http://schemas.microsoft.com/office/drawing/2014/main" id="{2E9A86DA-3BD2-E4C2-82BB-86FED21AB176}"/>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562653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 Sand">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3CB39DED-C566-6C59-FE59-08D31DD8810C}"/>
              </a:ext>
            </a:extLst>
          </p:cNvPr>
          <p:cNvSpPr>
            <a:spLocks noGrp="1"/>
          </p:cNvSpPr>
          <p:nvPr>
            <p:ph type="dt" sz="half" idx="10"/>
          </p:nvPr>
        </p:nvSpPr>
        <p:spPr/>
        <p:txBody>
          <a:bodyPr/>
          <a:lstStyle/>
          <a:p>
            <a:fld id="{C11CD55A-F24F-C646-A4C4-57E77EDF72BF}" type="datetime1">
              <a:rPr lang="sv-SE" smtClean="0"/>
              <a:t>2026-05-18</a:t>
            </a:fld>
            <a:endParaRPr lang="sv-SE"/>
          </a:p>
        </p:txBody>
      </p:sp>
      <p:sp>
        <p:nvSpPr>
          <p:cNvPr id="5" name="Platshållare för sidfot 4">
            <a:extLst>
              <a:ext uri="{FF2B5EF4-FFF2-40B4-BE49-F238E27FC236}">
                <a16:creationId xmlns:a16="http://schemas.microsoft.com/office/drawing/2014/main" id="{F198C71B-C841-3CD7-91DF-F6FB96ACCC95}"/>
              </a:ext>
            </a:extLst>
          </p:cNvPr>
          <p:cNvSpPr>
            <a:spLocks noGrp="1"/>
          </p:cNvSpPr>
          <p:nvPr>
            <p:ph type="ftr" sz="quarter" idx="11"/>
          </p:nvPr>
        </p:nvSpPr>
        <p:spPr/>
        <p:txBody>
          <a:bodyPr/>
          <a:lstStyle/>
          <a:p>
            <a:r>
              <a:rPr lang="sv-SE"/>
              <a:t>Sidfot</a:t>
            </a:r>
          </a:p>
        </p:txBody>
      </p:sp>
      <p:sp>
        <p:nvSpPr>
          <p:cNvPr id="6" name="Platshållare för bildnummer 5">
            <a:extLst>
              <a:ext uri="{FF2B5EF4-FFF2-40B4-BE49-F238E27FC236}">
                <a16:creationId xmlns:a16="http://schemas.microsoft.com/office/drawing/2014/main" id="{9B960BDF-0BE6-BA20-81D2-B32297355CEA}"/>
              </a:ext>
            </a:extLst>
          </p:cNvPr>
          <p:cNvSpPr>
            <a:spLocks noGrp="1"/>
          </p:cNvSpPr>
          <p:nvPr>
            <p:ph type="sldNum" sz="quarter" idx="12"/>
          </p:nvPr>
        </p:nvSpPr>
        <p:spPr/>
        <p:txBody>
          <a:bodyPr/>
          <a:lstStyle/>
          <a:p>
            <a:fld id="{87D0077D-55B0-1E4E-8AB8-E051B9750EFC}" type="slidenum">
              <a:rPr lang="sv-SE" smtClean="0"/>
              <a:t>‹#›</a:t>
            </a:fld>
            <a:endParaRPr lang="sv-SE"/>
          </a:p>
        </p:txBody>
      </p:sp>
      <p:sp>
        <p:nvSpPr>
          <p:cNvPr id="7" name="Frihandsfigur 6">
            <a:extLst>
              <a:ext uri="{FF2B5EF4-FFF2-40B4-BE49-F238E27FC236}">
                <a16:creationId xmlns:a16="http://schemas.microsoft.com/office/drawing/2014/main" id="{A7EB1C4B-A7C7-2078-334E-52340DA15CC0}"/>
              </a:ext>
            </a:extLst>
          </p:cNvPr>
          <p:cNvSpPr/>
          <p:nvPr userDrawn="1"/>
        </p:nvSpPr>
        <p:spPr>
          <a:xfrm rot="10800000">
            <a:off x="-52085" y="-7434"/>
            <a:ext cx="1932923" cy="1962264"/>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3685040"/>
              <a:gd name="connsiteY0" fmla="*/ 4537871 h 4537871"/>
              <a:gd name="connsiteX1" fmla="*/ 2654261 w 3685040"/>
              <a:gd name="connsiteY1" fmla="*/ 2701637 h 4537871"/>
              <a:gd name="connsiteX2" fmla="*/ 3685040 w 3685040"/>
              <a:gd name="connsiteY2" fmla="*/ 0 h 4537871"/>
              <a:gd name="connsiteX0" fmla="*/ 0 w 3685040"/>
              <a:gd name="connsiteY0" fmla="*/ 4537871 h 4537871"/>
              <a:gd name="connsiteX1" fmla="*/ 1821637 w 3685040"/>
              <a:gd name="connsiteY1" fmla="*/ 2805715 h 4537871"/>
              <a:gd name="connsiteX2" fmla="*/ 3685040 w 3685040"/>
              <a:gd name="connsiteY2" fmla="*/ 0 h 4537871"/>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821637 w 2800377"/>
              <a:gd name="connsiteY1" fmla="*/ 1110730 h 2842886"/>
              <a:gd name="connsiteX2" fmla="*/ 2800377 w 2800377"/>
              <a:gd name="connsiteY2" fmla="*/ 0 h 2842886"/>
              <a:gd name="connsiteX0" fmla="*/ 0 w 2800377"/>
              <a:gd name="connsiteY0" fmla="*/ 2842886 h 2842886"/>
              <a:gd name="connsiteX1" fmla="*/ 1702690 w 2800377"/>
              <a:gd name="connsiteY1" fmla="*/ 1304018 h 2842886"/>
              <a:gd name="connsiteX2" fmla="*/ 2800377 w 2800377"/>
              <a:gd name="connsiteY2" fmla="*/ 0 h 2842886"/>
            </a:gdLst>
            <a:ahLst/>
            <a:cxnLst>
              <a:cxn ang="0">
                <a:pos x="connsiteX0" y="connsiteY0"/>
              </a:cxn>
              <a:cxn ang="0">
                <a:pos x="connsiteX1" y="connsiteY1"/>
              </a:cxn>
              <a:cxn ang="0">
                <a:pos x="connsiteX2" y="connsiteY2"/>
              </a:cxn>
            </a:cxnLst>
            <a:rect l="l" t="t" r="r" b="b"/>
            <a:pathLst>
              <a:path w="2800377" h="2842886">
                <a:moveTo>
                  <a:pt x="0" y="2842886"/>
                </a:moveTo>
                <a:cubicBezTo>
                  <a:pt x="27016" y="1581776"/>
                  <a:pt x="1235961" y="1777832"/>
                  <a:pt x="1702690" y="1304018"/>
                </a:cubicBezTo>
                <a:cubicBezTo>
                  <a:pt x="2169420" y="830204"/>
                  <a:pt x="2177276" y="45298"/>
                  <a:pt x="2800377"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Frihandsfigur 7">
            <a:extLst>
              <a:ext uri="{FF2B5EF4-FFF2-40B4-BE49-F238E27FC236}">
                <a16:creationId xmlns:a16="http://schemas.microsoft.com/office/drawing/2014/main" id="{427CA06C-B4A9-275D-1838-D89832F4E990}"/>
              </a:ext>
            </a:extLst>
          </p:cNvPr>
          <p:cNvSpPr/>
          <p:nvPr userDrawn="1"/>
        </p:nvSpPr>
        <p:spPr>
          <a:xfrm rot="10800000">
            <a:off x="10987893" y="5770829"/>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1">
            <a:extLst>
              <a:ext uri="{FF2B5EF4-FFF2-40B4-BE49-F238E27FC236}">
                <a16:creationId xmlns:a16="http://schemas.microsoft.com/office/drawing/2014/main" id="{4555BF2C-0915-7823-2EB9-57D0E7D6CD1E}"/>
              </a:ext>
            </a:extLst>
          </p:cNvPr>
          <p:cNvSpPr>
            <a:spLocks noGrp="1"/>
          </p:cNvSpPr>
          <p:nvPr>
            <p:ph type="title"/>
          </p:nvPr>
        </p:nvSpPr>
        <p:spPr>
          <a:xfrm>
            <a:off x="1309832" y="1939925"/>
            <a:ext cx="9559636" cy="2852737"/>
          </a:xfrm>
        </p:spPr>
        <p:txBody>
          <a:bodyPr anchor="ctr"/>
          <a:lstStyle>
            <a:lvl1pPr algn="ctr">
              <a:defRPr sz="6000"/>
            </a:lvl1pPr>
          </a:lstStyle>
          <a:p>
            <a:r>
              <a:rPr lang="sv-SE"/>
              <a:t>Klicka här för att ändra mall för rubrikformat</a:t>
            </a:r>
          </a:p>
        </p:txBody>
      </p:sp>
      <p:sp>
        <p:nvSpPr>
          <p:cNvPr id="10" name="Platshållare för text 2">
            <a:extLst>
              <a:ext uri="{FF2B5EF4-FFF2-40B4-BE49-F238E27FC236}">
                <a16:creationId xmlns:a16="http://schemas.microsoft.com/office/drawing/2014/main" id="{435E3B75-117D-0763-B906-784B8DF1E3EE}"/>
              </a:ext>
            </a:extLst>
          </p:cNvPr>
          <p:cNvSpPr>
            <a:spLocks noGrp="1"/>
          </p:cNvSpPr>
          <p:nvPr>
            <p:ph type="body" idx="1"/>
          </p:nvPr>
        </p:nvSpPr>
        <p:spPr>
          <a:xfrm>
            <a:off x="1309832" y="5097929"/>
            <a:ext cx="9559636" cy="991721"/>
          </a:xfrm>
        </p:spPr>
        <p:txBody>
          <a:bodyPr/>
          <a:lstStyle>
            <a:lvl1pPr marL="0" indent="0" algn="ctr">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254908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B4483E-7602-DA4B-91E4-B22B477EE2EA}"/>
              </a:ext>
            </a:extLst>
          </p:cNvPr>
          <p:cNvSpPr>
            <a:spLocks noGrp="1"/>
          </p:cNvSpPr>
          <p:nvPr>
            <p:ph type="title"/>
          </p:nvPr>
        </p:nvSpPr>
        <p:spPr>
          <a:xfrm>
            <a:off x="1374775" y="1760111"/>
            <a:ext cx="3182938" cy="1285875"/>
          </a:xfrm>
        </p:spPr>
        <p:txBody>
          <a:bodyPr anchor="t"/>
          <a:lstStyle>
            <a:lvl1pPr>
              <a:defRPr sz="2800"/>
            </a:lvl1pPr>
          </a:lstStyle>
          <a:p>
            <a:r>
              <a:rPr lang="sv-SE"/>
              <a:t>Klicka här för att ändra mall för rubrikformat</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C4739231-CDFD-2548-9407-618138BBA176}" type="datetime1">
              <a:rPr lang="sv-SE" smtClean="0"/>
              <a:t>2026-05-18</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4737100" y="1805049"/>
            <a:ext cx="6080125" cy="4411601"/>
          </a:xfrm>
        </p:spPr>
        <p:txBody>
          <a:bodyPr/>
          <a:lstStyle>
            <a:lvl1pPr marL="228600" indent="-228600">
              <a:lnSpc>
                <a:spcPct val="100000"/>
              </a:lnSpc>
              <a:spcBef>
                <a:spcPts val="2000"/>
              </a:spcBef>
              <a:buClr>
                <a:schemeClr val="accent1"/>
              </a:buClr>
              <a:buFont typeface="Arial" panose="020B0604020202020204" pitchFamily="34" charset="0"/>
              <a:buChar char="•"/>
              <a:defRPr sz="2000"/>
            </a:lvl1pPr>
            <a:lvl2pPr marL="685800" indent="-228600">
              <a:lnSpc>
                <a:spcPct val="100000"/>
              </a:lnSpc>
              <a:spcBef>
                <a:spcPts val="2300"/>
              </a:spcBef>
              <a:buClr>
                <a:schemeClr val="accent1"/>
              </a:buClr>
              <a:buFont typeface="Arial" panose="020B0604020202020204" pitchFamily="34" charset="0"/>
              <a:buChar char="•"/>
              <a:defRPr sz="1800"/>
            </a:lvl2pPr>
            <a:lvl3pPr marL="1143000" indent="-228600">
              <a:lnSpc>
                <a:spcPct val="100000"/>
              </a:lnSpc>
              <a:spcBef>
                <a:spcPts val="1700"/>
              </a:spcBef>
              <a:buClr>
                <a:schemeClr val="accent1"/>
              </a:buClr>
              <a:buFont typeface="Arial" panose="020B0604020202020204" pitchFamily="34" charset="0"/>
              <a:buChar char="•"/>
              <a:defRPr sz="1600"/>
            </a:lvl3pPr>
            <a:lvl4pPr marL="1600200" indent="-228600">
              <a:lnSpc>
                <a:spcPct val="100000"/>
              </a:lnSpc>
              <a:spcBef>
                <a:spcPts val="1700"/>
              </a:spcBef>
              <a:buClr>
                <a:schemeClr val="accent1"/>
              </a:buClr>
              <a:buFont typeface="Arial" panose="020B0604020202020204" pitchFamily="34" charset="0"/>
              <a:buChar char="•"/>
              <a:defRPr sz="1400"/>
            </a:lvl4pPr>
            <a:lvl5pPr marL="2057400" indent="-228600">
              <a:lnSpc>
                <a:spcPct val="100000"/>
              </a:lnSpc>
              <a:spcBef>
                <a:spcPts val="1700"/>
              </a:spcBef>
              <a:buClr>
                <a:schemeClr val="accent1"/>
              </a:buClr>
              <a:buFont typeface="Arial" panose="020B0604020202020204" pitchFamily="34" charset="0"/>
              <a:buChar cha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Frihandsfigur 5">
            <a:extLst>
              <a:ext uri="{FF2B5EF4-FFF2-40B4-BE49-F238E27FC236}">
                <a16:creationId xmlns:a16="http://schemas.microsoft.com/office/drawing/2014/main" id="{B4834D1F-85A2-FE1C-1832-8B8C901D140D}"/>
              </a:ext>
            </a:extLst>
          </p:cNvPr>
          <p:cNvSpPr/>
          <p:nvPr userDrawn="1"/>
        </p:nvSpPr>
        <p:spPr>
          <a:xfrm rot="4324246">
            <a:off x="9957670" y="3782349"/>
            <a:ext cx="1864674" cy="3346873"/>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Lst>
            <a:ahLst/>
            <a:cxnLst>
              <a:cxn ang="0">
                <a:pos x="connsiteX0" y="connsiteY0"/>
              </a:cxn>
              <a:cxn ang="0">
                <a:pos x="connsiteX1" y="connsiteY1"/>
              </a:cxn>
              <a:cxn ang="0">
                <a:pos x="connsiteX2" y="connsiteY2"/>
              </a:cxn>
            </a:cxnLst>
            <a:rect l="l" t="t" r="r" b="b"/>
            <a:pathLst>
              <a:path w="2374282" h="3846496">
                <a:moveTo>
                  <a:pt x="2374282" y="3846496"/>
                </a:moveTo>
                <a:cubicBezTo>
                  <a:pt x="1137493" y="3782284"/>
                  <a:pt x="1564614" y="2710818"/>
                  <a:pt x="1177655" y="2069735"/>
                </a:cubicBezTo>
                <a:cubicBezTo>
                  <a:pt x="790697" y="1428652"/>
                  <a:pt x="-243467" y="1435483"/>
                  <a:pt x="52531" y="0"/>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Frihandsfigur 6">
            <a:extLst>
              <a:ext uri="{FF2B5EF4-FFF2-40B4-BE49-F238E27FC236}">
                <a16:creationId xmlns:a16="http://schemas.microsoft.com/office/drawing/2014/main" id="{4F39EB9E-7488-C86F-F2FC-C9778F33A969}"/>
              </a:ext>
            </a:extLst>
          </p:cNvPr>
          <p:cNvSpPr/>
          <p:nvPr userDrawn="1"/>
        </p:nvSpPr>
        <p:spPr>
          <a:xfrm rot="5400000">
            <a:off x="41843" y="732395"/>
            <a:ext cx="1210330" cy="1294018"/>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734882"/>
              <a:gd name="connsiteY0" fmla="*/ 2602461 h 2602461"/>
              <a:gd name="connsiteX1" fmla="*/ 1479666 w 1734882"/>
              <a:gd name="connsiteY1" fmla="*/ 773661 h 2602461"/>
              <a:gd name="connsiteX2" fmla="*/ 1734882 w 1734882"/>
              <a:gd name="connsiteY2" fmla="*/ 0 h 2602461"/>
              <a:gd name="connsiteX0" fmla="*/ 0 w 1734882"/>
              <a:gd name="connsiteY0" fmla="*/ 2602461 h 2602461"/>
              <a:gd name="connsiteX1" fmla="*/ 1734882 w 1734882"/>
              <a:gd name="connsiteY1" fmla="*/ 0 h 2602461"/>
              <a:gd name="connsiteX0" fmla="*/ 0 w 1734882"/>
              <a:gd name="connsiteY0" fmla="*/ 2602461 h 2602461"/>
              <a:gd name="connsiteX1" fmla="*/ 1734882 w 1734882"/>
              <a:gd name="connsiteY1" fmla="*/ 0 h 2602461"/>
              <a:gd name="connsiteX0" fmla="*/ 0 w 1734882"/>
              <a:gd name="connsiteY0" fmla="*/ 2602461 h 2602461"/>
              <a:gd name="connsiteX1" fmla="*/ 1734882 w 1734882"/>
              <a:gd name="connsiteY1" fmla="*/ 0 h 2602461"/>
              <a:gd name="connsiteX0" fmla="*/ 0 w 1673652"/>
              <a:gd name="connsiteY0" fmla="*/ 2602461 h 2602461"/>
              <a:gd name="connsiteX1" fmla="*/ 1673652 w 1673652"/>
              <a:gd name="connsiteY1" fmla="*/ 0 h 2602461"/>
              <a:gd name="connsiteX0" fmla="*/ 0 w 1674914"/>
              <a:gd name="connsiteY0" fmla="*/ 2602461 h 2602461"/>
              <a:gd name="connsiteX1" fmla="*/ 1673652 w 1674914"/>
              <a:gd name="connsiteY1" fmla="*/ 0 h 2602461"/>
            </a:gdLst>
            <a:ahLst/>
            <a:cxnLst>
              <a:cxn ang="0">
                <a:pos x="connsiteX0" y="connsiteY0"/>
              </a:cxn>
              <a:cxn ang="0">
                <a:pos x="connsiteX1" y="connsiteY1"/>
              </a:cxn>
            </a:cxnLst>
            <a:rect l="l" t="t" r="r" b="b"/>
            <a:pathLst>
              <a:path w="1674914" h="2602461">
                <a:moveTo>
                  <a:pt x="0" y="2602461"/>
                </a:moveTo>
                <a:cubicBezTo>
                  <a:pt x="6827" y="889631"/>
                  <a:pt x="1728054" y="1193761"/>
                  <a:pt x="1673652" y="0"/>
                </a:cubicBezTo>
              </a:path>
            </a:pathLst>
          </a:custGeom>
          <a:noFill/>
          <a:ln w="1143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80209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med bild">
    <p:bg>
      <p:bgPr>
        <a:solidFill>
          <a:schemeClr val="bg2"/>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4BC008C3-707B-CF74-6737-AB7D95357E82}"/>
              </a:ext>
            </a:extLst>
          </p:cNvPr>
          <p:cNvSpPr>
            <a:spLocks noGrp="1"/>
          </p:cNvSpPr>
          <p:nvPr>
            <p:ph type="pic" sz="quarter" idx="14" hasCustomPrompt="1"/>
          </p:nvPr>
        </p:nvSpPr>
        <p:spPr>
          <a:xfrm>
            <a:off x="6349274" y="-9426"/>
            <a:ext cx="5842726" cy="6886280"/>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txBody>
          <a:bodyPr wrap="square" anchor="ctr">
            <a:noAutofit/>
          </a:bodyPr>
          <a:lstStyle>
            <a:lvl1pPr marL="0" indent="0" algn="ctr">
              <a:buNone/>
              <a:defRPr/>
            </a:lvl1pPr>
          </a:lstStyle>
          <a:p>
            <a:r>
              <a:rPr lang="sv-SE"/>
              <a:t>Klicka på ikonen eller dra och släpp för att infoga en bild</a:t>
            </a:r>
          </a:p>
        </p:txBody>
      </p:sp>
      <p:sp>
        <p:nvSpPr>
          <p:cNvPr id="3" name="Platshållare för sidfot 2">
            <a:extLst>
              <a:ext uri="{FF2B5EF4-FFF2-40B4-BE49-F238E27FC236}">
                <a16:creationId xmlns:a16="http://schemas.microsoft.com/office/drawing/2014/main" id="{E11F068C-EE56-094E-85B9-914E9B8A776C}"/>
              </a:ext>
            </a:extLst>
          </p:cNvPr>
          <p:cNvSpPr>
            <a:spLocks noGrp="1"/>
          </p:cNvSpPr>
          <p:nvPr>
            <p:ph type="ftr" sz="quarter" idx="10"/>
          </p:nvPr>
        </p:nvSpPr>
        <p:spPr/>
        <p:txBody>
          <a:bodyPr/>
          <a:lstStyle/>
          <a:p>
            <a:r>
              <a:rPr lang="sv-SE"/>
              <a:t>Sidfot</a:t>
            </a:r>
          </a:p>
        </p:txBody>
      </p:sp>
      <p:sp>
        <p:nvSpPr>
          <p:cNvPr id="4" name="Platshållare för datum 3">
            <a:extLst>
              <a:ext uri="{FF2B5EF4-FFF2-40B4-BE49-F238E27FC236}">
                <a16:creationId xmlns:a16="http://schemas.microsoft.com/office/drawing/2014/main" id="{EB6E5BF2-64F5-F74E-B3A5-C677EFBF2D2F}"/>
              </a:ext>
            </a:extLst>
          </p:cNvPr>
          <p:cNvSpPr>
            <a:spLocks noGrp="1"/>
          </p:cNvSpPr>
          <p:nvPr>
            <p:ph type="dt" sz="half" idx="11"/>
          </p:nvPr>
        </p:nvSpPr>
        <p:spPr/>
        <p:txBody>
          <a:bodyPr/>
          <a:lstStyle/>
          <a:p>
            <a:fld id="{616DF962-4EA5-7A47-9A06-81A00265EDC4}" type="datetime1">
              <a:rPr lang="sv-SE" smtClean="0"/>
              <a:t>2026-05-18</a:t>
            </a:fld>
            <a:endParaRPr lang="sv-SE"/>
          </a:p>
        </p:txBody>
      </p:sp>
      <p:sp>
        <p:nvSpPr>
          <p:cNvPr id="5" name="Platshållare för bildnummer 4">
            <a:extLst>
              <a:ext uri="{FF2B5EF4-FFF2-40B4-BE49-F238E27FC236}">
                <a16:creationId xmlns:a16="http://schemas.microsoft.com/office/drawing/2014/main" id="{A147EC3B-1737-D043-91BF-BF58FA8E55F8}"/>
              </a:ext>
            </a:extLst>
          </p:cNvPr>
          <p:cNvSpPr>
            <a:spLocks noGrp="1"/>
          </p:cNvSpPr>
          <p:nvPr>
            <p:ph type="sldNum" sz="quarter" idx="12"/>
          </p:nvPr>
        </p:nvSpPr>
        <p:spPr/>
        <p:txBody>
          <a:bodyPr/>
          <a:lstStyle/>
          <a:p>
            <a:fld id="{3EDFEE4B-213D-304B-BE6A-BD4AF3E100B7}" type="slidenum">
              <a:rPr lang="sv-SE" smtClean="0"/>
              <a:pPr/>
              <a:t>‹#›</a:t>
            </a:fld>
            <a:endParaRPr lang="sv-SE"/>
          </a:p>
        </p:txBody>
      </p:sp>
      <p:sp>
        <p:nvSpPr>
          <p:cNvPr id="10" name="Platshållare för innehåll 9">
            <a:extLst>
              <a:ext uri="{FF2B5EF4-FFF2-40B4-BE49-F238E27FC236}">
                <a16:creationId xmlns:a16="http://schemas.microsoft.com/office/drawing/2014/main" id="{A0C32C75-BCDF-BC4E-97A2-A9B9DF81A847}"/>
              </a:ext>
            </a:extLst>
          </p:cNvPr>
          <p:cNvSpPr>
            <a:spLocks noGrp="1"/>
          </p:cNvSpPr>
          <p:nvPr>
            <p:ph sz="quarter" idx="13"/>
          </p:nvPr>
        </p:nvSpPr>
        <p:spPr>
          <a:xfrm>
            <a:off x="557213" y="3018118"/>
            <a:ext cx="4883068" cy="3227107"/>
          </a:xfrm>
        </p:spPr>
        <p:txBody>
          <a:bodyPr/>
          <a:lstStyle>
            <a:lvl1pPr>
              <a:defRPr sz="2000"/>
            </a:lvl1pPr>
            <a:lvl2pPr>
              <a:defRPr sz="1800"/>
            </a:lvl2pPr>
            <a:lvl3pPr>
              <a:defRPr sz="16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ubrik 6">
            <a:extLst>
              <a:ext uri="{FF2B5EF4-FFF2-40B4-BE49-F238E27FC236}">
                <a16:creationId xmlns:a16="http://schemas.microsoft.com/office/drawing/2014/main" id="{CD6756CF-006D-A361-9AD0-1BC886AABC07}"/>
              </a:ext>
            </a:extLst>
          </p:cNvPr>
          <p:cNvSpPr>
            <a:spLocks noGrp="1"/>
          </p:cNvSpPr>
          <p:nvPr>
            <p:ph type="title"/>
          </p:nvPr>
        </p:nvSpPr>
        <p:spPr>
          <a:xfrm>
            <a:off x="557215" y="1778712"/>
            <a:ext cx="4883067" cy="1077918"/>
          </a:xfrm>
        </p:spPr>
        <p:txBody>
          <a:bodyPr/>
          <a:lstStyle/>
          <a:p>
            <a:r>
              <a:rPr lang="sv-SE"/>
              <a:t>Klicka här för att ändra mall för rubrikformat</a:t>
            </a:r>
          </a:p>
        </p:txBody>
      </p:sp>
      <p:sp>
        <p:nvSpPr>
          <p:cNvPr id="2" name="Frihandsfigur 1">
            <a:extLst>
              <a:ext uri="{FF2B5EF4-FFF2-40B4-BE49-F238E27FC236}">
                <a16:creationId xmlns:a16="http://schemas.microsoft.com/office/drawing/2014/main" id="{51C7F583-E203-EB6A-D76F-5A1DC32AA1D8}"/>
              </a:ext>
            </a:extLst>
          </p:cNvPr>
          <p:cNvSpPr/>
          <p:nvPr userDrawn="1"/>
        </p:nvSpPr>
        <p:spPr>
          <a:xfrm>
            <a:off x="-51814" y="-50665"/>
            <a:ext cx="1323054" cy="1087171"/>
          </a:xfrm>
          <a:custGeom>
            <a:avLst/>
            <a:gdLst>
              <a:gd name="connsiteX0" fmla="*/ 132809 w 2659879"/>
              <a:gd name="connsiteY0" fmla="*/ 4505498 h 4505498"/>
              <a:gd name="connsiteX1" fmla="*/ 141122 w 2659879"/>
              <a:gd name="connsiteY1" fmla="*/ 4064923 h 4505498"/>
              <a:gd name="connsiteX2" fmla="*/ 1579224 w 2659879"/>
              <a:gd name="connsiteY2" fmla="*/ 2801389 h 4505498"/>
              <a:gd name="connsiteX3" fmla="*/ 2144489 w 2659879"/>
              <a:gd name="connsiteY3" fmla="*/ 606829 h 4505498"/>
              <a:gd name="connsiteX4" fmla="*/ 2659879 w 2659879"/>
              <a:gd name="connsiteY4"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46415 w 2527070"/>
              <a:gd name="connsiteY1" fmla="*/ 2801389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011680 w 2527070"/>
              <a:gd name="connsiteY2" fmla="*/ 606829 h 4505498"/>
              <a:gd name="connsiteX3" fmla="*/ 2527070 w 2527070"/>
              <a:gd name="connsiteY3"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27070"/>
              <a:gd name="connsiteY0" fmla="*/ 4505498 h 4505498"/>
              <a:gd name="connsiteX1" fmla="*/ 1479666 w 2527070"/>
              <a:gd name="connsiteY1" fmla="*/ 2676698 h 4505498"/>
              <a:gd name="connsiteX2" fmla="*/ 2527070 w 2527070"/>
              <a:gd name="connsiteY2" fmla="*/ 0 h 4505498"/>
              <a:gd name="connsiteX0" fmla="*/ 0 w 2510445"/>
              <a:gd name="connsiteY0" fmla="*/ 4530437 h 4530437"/>
              <a:gd name="connsiteX1" fmla="*/ 1479666 w 2510445"/>
              <a:gd name="connsiteY1" fmla="*/ 2701637 h 4530437"/>
              <a:gd name="connsiteX2" fmla="*/ 2510445 w 2510445"/>
              <a:gd name="connsiteY2" fmla="*/ 0 h 4530437"/>
              <a:gd name="connsiteX0" fmla="*/ 0 w 2510445"/>
              <a:gd name="connsiteY0" fmla="*/ 4530437 h 4530437"/>
              <a:gd name="connsiteX1" fmla="*/ 1479666 w 2510445"/>
              <a:gd name="connsiteY1" fmla="*/ 2701637 h 4530437"/>
              <a:gd name="connsiteX2" fmla="*/ 2510445 w 2510445"/>
              <a:gd name="connsiteY2" fmla="*/ 0 h 4530437"/>
              <a:gd name="connsiteX0" fmla="*/ 0 w 1497161"/>
              <a:gd name="connsiteY0" fmla="*/ 5258984 h 5258984"/>
              <a:gd name="connsiteX1" fmla="*/ 1479666 w 1497161"/>
              <a:gd name="connsiteY1" fmla="*/ 3430184 h 5258984"/>
              <a:gd name="connsiteX2" fmla="*/ 1172298 w 1497161"/>
              <a:gd name="connsiteY2" fmla="*/ 0 h 5258984"/>
              <a:gd name="connsiteX0" fmla="*/ 0 w 1510839"/>
              <a:gd name="connsiteY0" fmla="*/ 5258984 h 5258984"/>
              <a:gd name="connsiteX1" fmla="*/ 1479666 w 1510839"/>
              <a:gd name="connsiteY1" fmla="*/ 3430184 h 5258984"/>
              <a:gd name="connsiteX2" fmla="*/ 1172298 w 1510839"/>
              <a:gd name="connsiteY2" fmla="*/ 0 h 5258984"/>
              <a:gd name="connsiteX0" fmla="*/ 0 w 2372790"/>
              <a:gd name="connsiteY0" fmla="*/ 5258984 h 5258984"/>
              <a:gd name="connsiteX1" fmla="*/ 2356895 w 2372790"/>
              <a:gd name="connsiteY1" fmla="*/ 2612428 h 5258984"/>
              <a:gd name="connsiteX2" fmla="*/ 1172298 w 2372790"/>
              <a:gd name="connsiteY2" fmla="*/ 0 h 5258984"/>
              <a:gd name="connsiteX0" fmla="*/ 2371936 w 2372622"/>
              <a:gd name="connsiteY0" fmla="*/ 3846496 h 3846496"/>
              <a:gd name="connsiteX1" fmla="*/ 1234782 w 2372622"/>
              <a:gd name="connsiteY1" fmla="*/ 2612428 h 3846496"/>
              <a:gd name="connsiteX2" fmla="*/ 50185 w 2372622"/>
              <a:gd name="connsiteY2" fmla="*/ 0 h 3846496"/>
              <a:gd name="connsiteX0" fmla="*/ 2371936 w 2371936"/>
              <a:gd name="connsiteY0" fmla="*/ 3846496 h 3846496"/>
              <a:gd name="connsiteX1" fmla="*/ 1234782 w 2371936"/>
              <a:gd name="connsiteY1" fmla="*/ 2612428 h 3846496"/>
              <a:gd name="connsiteX2" fmla="*/ 50185 w 2371936"/>
              <a:gd name="connsiteY2" fmla="*/ 0 h 3846496"/>
              <a:gd name="connsiteX0" fmla="*/ 2374282 w 2374282"/>
              <a:gd name="connsiteY0" fmla="*/ 3846496 h 3846496"/>
              <a:gd name="connsiteX1" fmla="*/ 1177655 w 2374282"/>
              <a:gd name="connsiteY1" fmla="*/ 2069735 h 3846496"/>
              <a:gd name="connsiteX2" fmla="*/ 52531 w 2374282"/>
              <a:gd name="connsiteY2" fmla="*/ 0 h 3846496"/>
              <a:gd name="connsiteX0" fmla="*/ 3205467 w 3205467"/>
              <a:gd name="connsiteY0" fmla="*/ 1028955 h 2085603"/>
              <a:gd name="connsiteX1" fmla="*/ 1183650 w 3205467"/>
              <a:gd name="connsiteY1" fmla="*/ 2069735 h 2085603"/>
              <a:gd name="connsiteX2" fmla="*/ 58526 w 3205467"/>
              <a:gd name="connsiteY2" fmla="*/ 0 h 2085603"/>
              <a:gd name="connsiteX0" fmla="*/ 3205467 w 3205467"/>
              <a:gd name="connsiteY0" fmla="*/ 1028955 h 2169915"/>
              <a:gd name="connsiteX1" fmla="*/ 1183650 w 3205467"/>
              <a:gd name="connsiteY1" fmla="*/ 2069735 h 2169915"/>
              <a:gd name="connsiteX2" fmla="*/ 58526 w 3205467"/>
              <a:gd name="connsiteY2" fmla="*/ 0 h 2169915"/>
              <a:gd name="connsiteX0" fmla="*/ 3220482 w 3220482"/>
              <a:gd name="connsiteY0" fmla="*/ 1028955 h 2413710"/>
              <a:gd name="connsiteX1" fmla="*/ 960772 w 3220482"/>
              <a:gd name="connsiteY1" fmla="*/ 2359667 h 2413710"/>
              <a:gd name="connsiteX2" fmla="*/ 73541 w 3220482"/>
              <a:gd name="connsiteY2" fmla="*/ 0 h 2413710"/>
              <a:gd name="connsiteX0" fmla="*/ 2942185 w 2942185"/>
              <a:gd name="connsiteY0" fmla="*/ 991784 h 2407812"/>
              <a:gd name="connsiteX1" fmla="*/ 957538 w 2942185"/>
              <a:gd name="connsiteY1" fmla="*/ 2359667 h 2407812"/>
              <a:gd name="connsiteX2" fmla="*/ 70307 w 2942185"/>
              <a:gd name="connsiteY2" fmla="*/ 0 h 2407812"/>
              <a:gd name="connsiteX0" fmla="*/ 1984647 w 1984647"/>
              <a:gd name="connsiteY0" fmla="*/ 0 h 1416028"/>
              <a:gd name="connsiteX1" fmla="*/ 0 w 1984647"/>
              <a:gd name="connsiteY1" fmla="*/ 1367883 h 1416028"/>
              <a:gd name="connsiteX0" fmla="*/ 1984647 w 1984647"/>
              <a:gd name="connsiteY0" fmla="*/ 0 h 1373444"/>
              <a:gd name="connsiteX1" fmla="*/ 0 w 1984647"/>
              <a:gd name="connsiteY1" fmla="*/ 1367883 h 1373444"/>
              <a:gd name="connsiteX0" fmla="*/ 1984647 w 1984647"/>
              <a:gd name="connsiteY0" fmla="*/ 0 h 1371630"/>
              <a:gd name="connsiteX1" fmla="*/ 0 w 1984647"/>
              <a:gd name="connsiteY1" fmla="*/ 1367883 h 1371630"/>
            </a:gdLst>
            <a:ahLst/>
            <a:cxnLst>
              <a:cxn ang="0">
                <a:pos x="connsiteX0" y="connsiteY0"/>
              </a:cxn>
              <a:cxn ang="0">
                <a:pos x="connsiteX1" y="connsiteY1"/>
              </a:cxn>
            </a:cxnLst>
            <a:rect l="l" t="t" r="r" b="b"/>
            <a:pathLst>
              <a:path w="1984647" h="1371630">
                <a:moveTo>
                  <a:pt x="1984647" y="0"/>
                </a:moveTo>
                <a:cubicBezTo>
                  <a:pt x="1911316" y="1224746"/>
                  <a:pt x="779739" y="1401870"/>
                  <a:pt x="0" y="1367883"/>
                </a:cubicBezTo>
              </a:path>
            </a:pathLst>
          </a:custGeom>
          <a:no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369558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37412A2-B2BC-62BE-DCE7-EB8C5EDE592F}"/>
              </a:ext>
            </a:extLst>
          </p:cNvPr>
          <p:cNvSpPr>
            <a:spLocks noGrp="1"/>
          </p:cNvSpPr>
          <p:nvPr>
            <p:ph type="title"/>
          </p:nvPr>
        </p:nvSpPr>
        <p:spPr>
          <a:xfrm>
            <a:off x="557214" y="862007"/>
            <a:ext cx="11075986" cy="1077918"/>
          </a:xfrm>
          <a:prstGeom prst="rect">
            <a:avLst/>
          </a:prstGeom>
        </p:spPr>
        <p:txBody>
          <a:bodyPr vert="horz" lIns="91440" tIns="45720" rIns="91440" bIns="45720" rtlCol="0" anchor="t">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5CEA1A1-03B6-7C2C-A464-972B478892F5}"/>
              </a:ext>
            </a:extLst>
          </p:cNvPr>
          <p:cNvSpPr>
            <a:spLocks noGrp="1"/>
          </p:cNvSpPr>
          <p:nvPr>
            <p:ph type="body" idx="1"/>
          </p:nvPr>
        </p:nvSpPr>
        <p:spPr>
          <a:xfrm>
            <a:off x="557213" y="2084119"/>
            <a:ext cx="11075987" cy="4161106"/>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6E4C8E3-FDC2-E7BF-6348-2A4F5DF3A11D}"/>
              </a:ext>
            </a:extLst>
          </p:cNvPr>
          <p:cNvSpPr>
            <a:spLocks noGrp="1"/>
          </p:cNvSpPr>
          <p:nvPr>
            <p:ph type="dt" sz="half" idx="2"/>
          </p:nvPr>
        </p:nvSpPr>
        <p:spPr>
          <a:xfrm>
            <a:off x="3459015" y="6416238"/>
            <a:ext cx="2706688" cy="257733"/>
          </a:xfrm>
          <a:prstGeom prst="rect">
            <a:avLst/>
          </a:prstGeom>
        </p:spPr>
        <p:txBody>
          <a:bodyPr vert="horz" lIns="91440" tIns="45720" rIns="91440" bIns="45720" rtlCol="0" anchor="t"/>
          <a:lstStyle>
            <a:lvl1pPr algn="l">
              <a:defRPr sz="800">
                <a:solidFill>
                  <a:schemeClr val="tx1">
                    <a:tint val="82000"/>
                  </a:schemeClr>
                </a:solidFill>
              </a:defRPr>
            </a:lvl1pPr>
          </a:lstStyle>
          <a:p>
            <a:fld id="{04D33F35-DF0E-D940-999A-5C8E1D8B5435}" type="datetime1">
              <a:rPr lang="sv-SE" smtClean="0"/>
              <a:t>2026-05-18</a:t>
            </a:fld>
            <a:endParaRPr lang="sv-SE"/>
          </a:p>
        </p:txBody>
      </p:sp>
      <p:sp>
        <p:nvSpPr>
          <p:cNvPr id="5" name="Platshållare för sidfot 4">
            <a:extLst>
              <a:ext uri="{FF2B5EF4-FFF2-40B4-BE49-F238E27FC236}">
                <a16:creationId xmlns:a16="http://schemas.microsoft.com/office/drawing/2014/main" id="{4A4C122B-590B-BEAE-0075-E88C4B5ABBD8}"/>
              </a:ext>
            </a:extLst>
          </p:cNvPr>
          <p:cNvSpPr>
            <a:spLocks noGrp="1"/>
          </p:cNvSpPr>
          <p:nvPr>
            <p:ph type="ftr" sz="quarter" idx="3"/>
          </p:nvPr>
        </p:nvSpPr>
        <p:spPr>
          <a:xfrm>
            <a:off x="557213" y="6416238"/>
            <a:ext cx="2706688" cy="257733"/>
          </a:xfrm>
          <a:prstGeom prst="rect">
            <a:avLst/>
          </a:prstGeom>
        </p:spPr>
        <p:txBody>
          <a:bodyPr vert="horz" lIns="91440" tIns="45720" rIns="91440" bIns="45720" rtlCol="0" anchor="t"/>
          <a:lstStyle>
            <a:lvl1pPr algn="l">
              <a:defRPr sz="800">
                <a:solidFill>
                  <a:schemeClr val="tx1">
                    <a:tint val="82000"/>
                  </a:schemeClr>
                </a:solidFill>
              </a:defRPr>
            </a:lvl1pPr>
          </a:lstStyle>
          <a:p>
            <a:r>
              <a:rPr lang="sv-SE"/>
              <a:t>Sidfot</a:t>
            </a:r>
          </a:p>
        </p:txBody>
      </p:sp>
      <p:sp>
        <p:nvSpPr>
          <p:cNvPr id="6" name="Platshållare för bildnummer 5">
            <a:extLst>
              <a:ext uri="{FF2B5EF4-FFF2-40B4-BE49-F238E27FC236}">
                <a16:creationId xmlns:a16="http://schemas.microsoft.com/office/drawing/2014/main" id="{121E6D19-364F-102B-8EC5-D0364480CF6F}"/>
              </a:ext>
            </a:extLst>
          </p:cNvPr>
          <p:cNvSpPr>
            <a:spLocks noGrp="1"/>
          </p:cNvSpPr>
          <p:nvPr>
            <p:ph type="sldNum" sz="quarter" idx="4"/>
          </p:nvPr>
        </p:nvSpPr>
        <p:spPr>
          <a:xfrm>
            <a:off x="8926512" y="6416238"/>
            <a:ext cx="2706688" cy="257733"/>
          </a:xfrm>
          <a:prstGeom prst="rect">
            <a:avLst/>
          </a:prstGeom>
        </p:spPr>
        <p:txBody>
          <a:bodyPr vert="horz" lIns="91440" tIns="45720" rIns="91440" bIns="45720" rtlCol="0" anchor="t"/>
          <a:lstStyle>
            <a:lvl1pPr algn="r">
              <a:defRPr sz="800">
                <a:solidFill>
                  <a:schemeClr val="tx1">
                    <a:tint val="82000"/>
                  </a:schemeClr>
                </a:solidFill>
              </a:defRPr>
            </a:lvl1pPr>
          </a:lstStyle>
          <a:p>
            <a:fld id="{87D0077D-55B0-1E4E-8AB8-E051B9750EFC}" type="slidenum">
              <a:rPr lang="sv-SE" smtClean="0"/>
              <a:pPr/>
              <a:t>‹#›</a:t>
            </a:fld>
            <a:endParaRPr lang="sv-SE"/>
          </a:p>
        </p:txBody>
      </p:sp>
      <p:pic>
        <p:nvPicPr>
          <p:cNvPr id="8" name="Bild 7">
            <a:extLst>
              <a:ext uri="{FF2B5EF4-FFF2-40B4-BE49-F238E27FC236}">
                <a16:creationId xmlns:a16="http://schemas.microsoft.com/office/drawing/2014/main" id="{ACE8D82B-602D-B6F5-F305-D7D21FEB4657}"/>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5805752" y="1"/>
            <a:ext cx="580496" cy="556612"/>
          </a:xfrm>
          <a:prstGeom prst="rect">
            <a:avLst/>
          </a:prstGeom>
        </p:spPr>
      </p:pic>
    </p:spTree>
    <p:extLst>
      <p:ext uri="{BB962C8B-B14F-4D97-AF65-F5344CB8AC3E}">
        <p14:creationId xmlns:p14="http://schemas.microsoft.com/office/powerpoint/2010/main" val="3150588790"/>
      </p:ext>
    </p:extLst>
  </p:cSld>
  <p:clrMap bg1="lt1" tx1="dk1" bg2="lt2" tx2="dk2" accent1="accent1" accent2="accent2" accent3="accent3" accent4="accent4" accent5="accent5" accent6="accent6" hlink="hlink" folHlink="folHlink"/>
  <p:sldLayoutIdLst>
    <p:sldLayoutId id="2147483792" r:id="rId1"/>
    <p:sldLayoutId id="2147483811" r:id="rId2"/>
    <p:sldLayoutId id="2147483812" r:id="rId3"/>
    <p:sldLayoutId id="2147483813" r:id="rId4"/>
    <p:sldLayoutId id="2147483794" r:id="rId5"/>
    <p:sldLayoutId id="2147483795" r:id="rId6"/>
    <p:sldLayoutId id="2147483796" r:id="rId7"/>
    <p:sldLayoutId id="2147483798" r:id="rId8"/>
    <p:sldLayoutId id="2147483826" r:id="rId9"/>
    <p:sldLayoutId id="2147483830" r:id="rId10"/>
    <p:sldLayoutId id="2147483793" r:id="rId11"/>
    <p:sldLayoutId id="2147483817" r:id="rId12"/>
    <p:sldLayoutId id="2147483820" r:id="rId13"/>
    <p:sldLayoutId id="2147483831" r:id="rId14"/>
    <p:sldLayoutId id="2147483797" r:id="rId15"/>
    <p:sldLayoutId id="2147483818" r:id="rId16"/>
    <p:sldLayoutId id="2147483821" r:id="rId17"/>
    <p:sldLayoutId id="2147483802" r:id="rId18"/>
    <p:sldLayoutId id="2147483803" r:id="rId19"/>
    <p:sldLayoutId id="2147483827" r:id="rId20"/>
    <p:sldLayoutId id="2147483828" r:id="rId21"/>
    <p:sldLayoutId id="2147483829" r:id="rId22"/>
    <p:sldLayoutId id="2147483825" r:id="rId23"/>
    <p:sldLayoutId id="2147483815" r:id="rId24"/>
    <p:sldLayoutId id="2147483823" r:id="rId25"/>
    <p:sldLayoutId id="2147483824" r:id="rId26"/>
    <p:sldLayoutId id="2147483832" r:id="rId27"/>
    <p:sldLayoutId id="2147483814" r:id="rId28"/>
    <p:sldLayoutId id="2147483819" r:id="rId29"/>
    <p:sldLayoutId id="2147483822" r:id="rId30"/>
    <p:sldLayoutId id="2147483806" r:id="rId31"/>
    <p:sldLayoutId id="2147483810" r:id="rId32"/>
    <p:sldLayoutId id="2147483816" r:id="rId33"/>
  </p:sldLayoutIdLst>
  <p:hf sldNum="0"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51" userDrawn="1">
          <p15:clr>
            <a:srgbClr val="F26B43"/>
          </p15:clr>
        </p15:guide>
        <p15:guide id="4" pos="828" userDrawn="1">
          <p15:clr>
            <a:srgbClr val="F26B43"/>
          </p15:clr>
        </p15:guide>
        <p15:guide id="5" pos="942" userDrawn="1">
          <p15:clr>
            <a:srgbClr val="F26B43"/>
          </p15:clr>
        </p15:guide>
        <p15:guide id="6" pos="1419" userDrawn="1">
          <p15:clr>
            <a:srgbClr val="F26B43"/>
          </p15:clr>
        </p15:guide>
        <p15:guide id="7" pos="1533" userDrawn="1">
          <p15:clr>
            <a:srgbClr val="F26B43"/>
          </p15:clr>
        </p15:guide>
        <p15:guide id="8" pos="2010" userDrawn="1">
          <p15:clr>
            <a:srgbClr val="F26B43"/>
          </p15:clr>
        </p15:guide>
        <p15:guide id="9" pos="2124" userDrawn="1">
          <p15:clr>
            <a:srgbClr val="F26B43"/>
          </p15:clr>
        </p15:guide>
        <p15:guide id="10" pos="2601" userDrawn="1">
          <p15:clr>
            <a:srgbClr val="F26B43"/>
          </p15:clr>
        </p15:guide>
        <p15:guide id="11" pos="2714" userDrawn="1">
          <p15:clr>
            <a:srgbClr val="F26B43"/>
          </p15:clr>
        </p15:guide>
        <p15:guide id="12" pos="3192" userDrawn="1">
          <p15:clr>
            <a:srgbClr val="F26B43"/>
          </p15:clr>
        </p15:guide>
        <p15:guide id="13" pos="3305" userDrawn="1">
          <p15:clr>
            <a:srgbClr val="F26B43"/>
          </p15:clr>
        </p15:guide>
        <p15:guide id="14" pos="3783" userDrawn="1">
          <p15:clr>
            <a:srgbClr val="F26B43"/>
          </p15:clr>
        </p15:guide>
        <p15:guide id="15" pos="3896" userDrawn="1">
          <p15:clr>
            <a:srgbClr val="F26B43"/>
          </p15:clr>
        </p15:guide>
        <p15:guide id="16" pos="4374" userDrawn="1">
          <p15:clr>
            <a:srgbClr val="F26B43"/>
          </p15:clr>
        </p15:guide>
        <p15:guide id="17" pos="4487" userDrawn="1">
          <p15:clr>
            <a:srgbClr val="F26B43"/>
          </p15:clr>
        </p15:guide>
        <p15:guide id="18" pos="4965" userDrawn="1">
          <p15:clr>
            <a:srgbClr val="F26B43"/>
          </p15:clr>
        </p15:guide>
        <p15:guide id="19" pos="5078" userDrawn="1">
          <p15:clr>
            <a:srgbClr val="F26B43"/>
          </p15:clr>
        </p15:guide>
        <p15:guide id="20" pos="5555" userDrawn="1">
          <p15:clr>
            <a:srgbClr val="F26B43"/>
          </p15:clr>
        </p15:guide>
        <p15:guide id="21" pos="5669" userDrawn="1">
          <p15:clr>
            <a:srgbClr val="F26B43"/>
          </p15:clr>
        </p15:guide>
        <p15:guide id="22" pos="6146" userDrawn="1">
          <p15:clr>
            <a:srgbClr val="F26B43"/>
          </p15:clr>
        </p15:guide>
        <p15:guide id="23" pos="6260" userDrawn="1">
          <p15:clr>
            <a:srgbClr val="F26B43"/>
          </p15:clr>
        </p15:guide>
        <p15:guide id="24" pos="6737" userDrawn="1">
          <p15:clr>
            <a:srgbClr val="F26B43"/>
          </p15:clr>
        </p15:guide>
        <p15:guide id="25" pos="6851" userDrawn="1">
          <p15:clr>
            <a:srgbClr val="F26B43"/>
          </p15:clr>
        </p15:guide>
        <p15:guide id="26" pos="7328" userDrawn="1">
          <p15:clr>
            <a:srgbClr val="F26B43"/>
          </p15:clr>
        </p15:guide>
        <p15:guide id="27" orient="horz" userDrawn="1">
          <p15:clr>
            <a:srgbClr val="F26B43"/>
          </p15:clr>
        </p15:guide>
        <p15:guide id="28" orient="horz" pos="4320" userDrawn="1">
          <p15:clr>
            <a:srgbClr val="F26B43"/>
          </p15:clr>
        </p15:guide>
        <p15:guide id="29" orient="horz" pos="544" userDrawn="1">
          <p15:clr>
            <a:srgbClr val="F26B43"/>
          </p15:clr>
        </p15:guide>
        <p15:guide id="30" orient="horz" pos="883" userDrawn="1">
          <p15:clr>
            <a:srgbClr val="F26B43"/>
          </p15:clr>
        </p15:guide>
        <p15:guide id="31" orient="horz" pos="1222" userDrawn="1">
          <p15:clr>
            <a:srgbClr val="F26B43"/>
          </p15:clr>
        </p15:guide>
        <p15:guide id="32" orient="horz" pos="1561" userDrawn="1">
          <p15:clr>
            <a:srgbClr val="F26B43"/>
          </p15:clr>
        </p15:guide>
        <p15:guide id="33" orient="horz" pos="1900" userDrawn="1">
          <p15:clr>
            <a:srgbClr val="F26B43"/>
          </p15:clr>
        </p15:guide>
        <p15:guide id="34" orient="horz" pos="2239" userDrawn="1">
          <p15:clr>
            <a:srgbClr val="F26B43"/>
          </p15:clr>
        </p15:guide>
        <p15:guide id="35" orient="horz" pos="2578" userDrawn="1">
          <p15:clr>
            <a:srgbClr val="F26B43"/>
          </p15:clr>
        </p15:guide>
        <p15:guide id="36" orient="horz" pos="2917" userDrawn="1">
          <p15:clr>
            <a:srgbClr val="F26B43"/>
          </p15:clr>
        </p15:guide>
        <p15:guide id="37" orient="horz" pos="3256" userDrawn="1">
          <p15:clr>
            <a:srgbClr val="F26B43"/>
          </p15:clr>
        </p15:guide>
        <p15:guide id="38" orient="horz" pos="3595" userDrawn="1">
          <p15:clr>
            <a:srgbClr val="F26B43"/>
          </p15:clr>
        </p15:guide>
        <p15:guide id="39" orient="horz" pos="393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www.friluftsframjandet.se/om-oss/friluftsliv/friluftsliv-for-alla/psykisk-ohalsa-friluftsliv/hang-med-oss-ut-metoden/"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hyperlink" Target="http://www.friluftsframjandet.se/om-oss/friluftsliv/friluftsliv-for-alla/psykisk-ohalsa-friluftsliv/hang-med-oss-ut-metoden/" TargetMode="External"/><Relationship Id="rId2" Type="http://schemas.openxmlformats.org/officeDocument/2006/relationships/notesSlide" Target="../notesSlides/notesSlide33.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ius.eduportal.se/kurs/553981/cours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friluftsframjandet.se/om-oss/"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hyperlink" Target="mailto:pontus.bjorkman@friluftsframjandet.s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www.folkhalsomyndigheten.se/contentassets/a18db5362c344971936bf0eefb332a95/barns-ungas-rorelsevanor.pdf"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hyperlink" Target="https://www.naturvardsverket.se/4a9668/globalassets/media/publikationer-pdf/7100/978-91-620-7116-5.pdf"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53E3E-6181-2081-FAD1-9FF563052A2D}"/>
            </a:ext>
          </a:extLst>
        </p:cNvPr>
        <p:cNvGrpSpPr/>
        <p:nvPr/>
      </p:nvGrpSpPr>
      <p:grpSpPr>
        <a:xfrm>
          <a:off x="0" y="0"/>
          <a:ext cx="0" cy="0"/>
          <a:chOff x="0" y="0"/>
          <a:chExt cx="0" cy="0"/>
        </a:xfrm>
      </p:grpSpPr>
      <p:sp>
        <p:nvSpPr>
          <p:cNvPr id="13" name="Platshållare för innehåll 12">
            <a:extLst>
              <a:ext uri="{FF2B5EF4-FFF2-40B4-BE49-F238E27FC236}">
                <a16:creationId xmlns:a16="http://schemas.microsoft.com/office/drawing/2014/main" id="{534EFF47-6569-8852-6177-CAF4975B16A6}"/>
              </a:ext>
            </a:extLst>
          </p:cNvPr>
          <p:cNvSpPr>
            <a:spLocks noGrp="1"/>
          </p:cNvSpPr>
          <p:nvPr>
            <p:ph sz="quarter" idx="13"/>
          </p:nvPr>
        </p:nvSpPr>
        <p:spPr>
          <a:xfrm>
            <a:off x="557213" y="4803005"/>
            <a:ext cx="4883068" cy="316063"/>
          </a:xfrm>
        </p:spPr>
        <p:txBody>
          <a:bodyPr vert="horz" lIns="91440" tIns="45720" rIns="91440" bIns="45720" rtlCol="0" anchor="t">
            <a:noAutofit/>
          </a:bodyPr>
          <a:lstStyle/>
          <a:p>
            <a:pPr marL="0" indent="0">
              <a:buNone/>
            </a:pPr>
            <a:r>
              <a:rPr lang="sv-SE" sz="2000"/>
              <a:t>Sändningen börjar kl.08.00</a:t>
            </a:r>
          </a:p>
        </p:txBody>
      </p:sp>
      <p:sp>
        <p:nvSpPr>
          <p:cNvPr id="4" name="Platshållare för innehåll 3">
            <a:extLst>
              <a:ext uri="{FF2B5EF4-FFF2-40B4-BE49-F238E27FC236}">
                <a16:creationId xmlns:a16="http://schemas.microsoft.com/office/drawing/2014/main" id="{0888C357-3C6A-7FBC-D982-986113EE8168}"/>
              </a:ext>
            </a:extLst>
          </p:cNvPr>
          <p:cNvSpPr>
            <a:spLocks noGrp="1"/>
          </p:cNvSpPr>
          <p:nvPr>
            <p:ph sz="quarter" idx="14"/>
          </p:nvPr>
        </p:nvSpPr>
        <p:spPr>
          <a:xfrm>
            <a:off x="6748463" y="741145"/>
            <a:ext cx="4884737" cy="5504081"/>
          </a:xfrm>
        </p:spPr>
        <p:txBody>
          <a:bodyPr vert="horz" lIns="91440" tIns="45720" rIns="91440" bIns="45720" rtlCol="0" anchor="t">
            <a:noAutofit/>
          </a:bodyPr>
          <a:lstStyle/>
          <a:p>
            <a:pPr marL="0" indent="0">
              <a:buNone/>
            </a:pPr>
            <a:r>
              <a:rPr lang="sv-SE" sz="1600" b="1"/>
              <a:t>Program</a:t>
            </a:r>
          </a:p>
          <a:p>
            <a:r>
              <a:rPr lang="sv-SE" sz="1600"/>
              <a:t>Inledning av moderator </a:t>
            </a:r>
            <a:r>
              <a:rPr lang="sv-SE" sz="1600" b="1"/>
              <a:t>Kristina Ljungros</a:t>
            </a:r>
            <a:r>
              <a:rPr lang="sv-SE" sz="1600"/>
              <a:t>, generalsekreterare Friluftsfrämjandet</a:t>
            </a:r>
          </a:p>
          <a:p>
            <a:r>
              <a:rPr lang="sv-SE" sz="1600"/>
              <a:t>Friluftsfrämjandets nya regionrapport. </a:t>
            </a:r>
            <a:r>
              <a:rPr lang="sv-SE" sz="1600" b="1"/>
              <a:t>Pontus Björkman</a:t>
            </a:r>
            <a:r>
              <a:rPr lang="sv-SE" sz="1600"/>
              <a:t>, rapportförfattare och sakkunnig i friluftspolitiska frågor Friluftsfrämjandet</a:t>
            </a:r>
          </a:p>
          <a:p>
            <a:r>
              <a:rPr lang="sv-SE" sz="1600"/>
              <a:t>Friluftslivets funktion i kraftsamlingen för ökad rörelse, </a:t>
            </a:r>
            <a:r>
              <a:rPr lang="sv-SE" sz="1600" b="1"/>
              <a:t>Olivia Wigzell</a:t>
            </a:r>
            <a:r>
              <a:rPr lang="sv-SE" sz="1600"/>
              <a:t>, generaldirektör  Folkhälsomyndigheten</a:t>
            </a:r>
          </a:p>
          <a:p>
            <a:r>
              <a:rPr lang="sv-SE" sz="1600"/>
              <a:t>Region Skånes arbete med friluftsliv, </a:t>
            </a:r>
            <a:r>
              <a:rPr lang="sv-SE" sz="1600" b="1"/>
              <a:t>Helene Henriksson</a:t>
            </a:r>
            <a:r>
              <a:rPr lang="sv-SE" sz="1600"/>
              <a:t>, Hälso- och sjukvårdsstrateg</a:t>
            </a:r>
          </a:p>
          <a:p>
            <a:r>
              <a:rPr lang="sv-SE" sz="1600"/>
              <a:t>Samtal med </a:t>
            </a:r>
            <a:r>
              <a:rPr lang="sv-SE" sz="1600" b="1"/>
              <a:t>Marie Morell</a:t>
            </a:r>
            <a:r>
              <a:rPr lang="sv-SE" sz="1600"/>
              <a:t> (M) ordförande regionstyrelsen Region Östergötland och </a:t>
            </a:r>
            <a:r>
              <a:rPr lang="sv-SE" sz="1600" b="1"/>
              <a:t>Rachel De Basso</a:t>
            </a:r>
            <a:r>
              <a:rPr lang="sv-SE" sz="1600"/>
              <a:t> (S), ordförande regionstyrelsen  Region Jönköpings län </a:t>
            </a:r>
            <a:endParaRPr lang="sv-SE" sz="1600" strike="sngStrike"/>
          </a:p>
          <a:p>
            <a:r>
              <a:rPr lang="sv-SE" sz="1600"/>
              <a:t>Avrundning, </a:t>
            </a:r>
            <a:r>
              <a:rPr lang="sv-SE" sz="1600" b="1"/>
              <a:t>Kristina Ljungros</a:t>
            </a:r>
            <a:r>
              <a:rPr lang="sv-SE" sz="1600"/>
              <a:t> </a:t>
            </a:r>
            <a:endParaRPr lang="sv-SE" sz="1600" strike="sngStrike">
              <a:cs typeface="Plus Jakarta Sans"/>
            </a:endParaRPr>
          </a:p>
        </p:txBody>
      </p:sp>
      <p:sp>
        <p:nvSpPr>
          <p:cNvPr id="2" name="Rubrik 1">
            <a:extLst>
              <a:ext uri="{FF2B5EF4-FFF2-40B4-BE49-F238E27FC236}">
                <a16:creationId xmlns:a16="http://schemas.microsoft.com/office/drawing/2014/main" id="{35DADD0F-D9D5-4A17-135A-8A11139DA1AE}"/>
              </a:ext>
            </a:extLst>
          </p:cNvPr>
          <p:cNvSpPr>
            <a:spLocks noGrp="1"/>
          </p:cNvSpPr>
          <p:nvPr>
            <p:ph type="title"/>
          </p:nvPr>
        </p:nvSpPr>
        <p:spPr>
          <a:xfrm>
            <a:off x="557131" y="1491914"/>
            <a:ext cx="4883150" cy="3070459"/>
          </a:xfrm>
        </p:spPr>
        <p:txBody>
          <a:bodyPr/>
          <a:lstStyle/>
          <a:p>
            <a:r>
              <a:rPr lang="sv-SE" sz="4400"/>
              <a:t>Välkommen till </a:t>
            </a:r>
            <a:r>
              <a:rPr lang="sv-SE" sz="4400" err="1"/>
              <a:t>webbinariet</a:t>
            </a:r>
            <a:r>
              <a:rPr lang="sv-SE" sz="4400"/>
              <a:t>: Så kan regionen stärka folkhälsan genom friluftsliv </a:t>
            </a:r>
          </a:p>
        </p:txBody>
      </p:sp>
    </p:spTree>
    <p:extLst>
      <p:ext uri="{BB962C8B-B14F-4D97-AF65-F5344CB8AC3E}">
        <p14:creationId xmlns:p14="http://schemas.microsoft.com/office/powerpoint/2010/main" val="14828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09CA4E-A432-4097-B6F8-974DB0D9DE8E}"/>
              </a:ext>
            </a:extLst>
          </p:cNvPr>
          <p:cNvSpPr>
            <a:spLocks noGrp="1"/>
          </p:cNvSpPr>
          <p:nvPr>
            <p:ph type="title"/>
          </p:nvPr>
        </p:nvSpPr>
        <p:spPr/>
        <p:txBody>
          <a:bodyPr/>
          <a:lstStyle/>
          <a:p>
            <a:r>
              <a:rPr lang="sv-SE"/>
              <a:t>Folkhälsomyndigheten om friluftsliv</a:t>
            </a:r>
          </a:p>
        </p:txBody>
      </p:sp>
      <p:sp>
        <p:nvSpPr>
          <p:cNvPr id="6" name="Platshållare för text 5">
            <a:extLst>
              <a:ext uri="{FF2B5EF4-FFF2-40B4-BE49-F238E27FC236}">
                <a16:creationId xmlns:a16="http://schemas.microsoft.com/office/drawing/2014/main" id="{5A297B18-5E66-4174-87A4-50F212F67461}"/>
              </a:ext>
            </a:extLst>
          </p:cNvPr>
          <p:cNvSpPr>
            <a:spLocks noGrp="1"/>
          </p:cNvSpPr>
          <p:nvPr>
            <p:ph type="body" sz="quarter" idx="16"/>
          </p:nvPr>
        </p:nvSpPr>
        <p:spPr>
          <a:xfrm>
            <a:off x="1121664" y="4562277"/>
            <a:ext cx="2922346" cy="1947630"/>
          </a:xfrm>
        </p:spPr>
        <p:txBody>
          <a:bodyPr/>
          <a:lstStyle/>
          <a:p>
            <a:r>
              <a:rPr lang="sv-SE" sz="1600"/>
              <a:t>”Vår sinnesstämning påverkas ofta positivt, motståndskraften ökar och risken för till exempel depression kan minska.”</a:t>
            </a:r>
          </a:p>
        </p:txBody>
      </p:sp>
      <p:sp>
        <p:nvSpPr>
          <p:cNvPr id="7" name="Platshållare för text 6">
            <a:extLst>
              <a:ext uri="{FF2B5EF4-FFF2-40B4-BE49-F238E27FC236}">
                <a16:creationId xmlns:a16="http://schemas.microsoft.com/office/drawing/2014/main" id="{BCFECB33-1E04-4DE3-B016-1A0F7017BC0B}"/>
              </a:ext>
            </a:extLst>
          </p:cNvPr>
          <p:cNvSpPr>
            <a:spLocks noGrp="1"/>
          </p:cNvSpPr>
          <p:nvPr>
            <p:ph type="body" sz="quarter" idx="17"/>
          </p:nvPr>
        </p:nvSpPr>
        <p:spPr>
          <a:xfrm>
            <a:off x="4781130" y="4562277"/>
            <a:ext cx="2922346" cy="1742751"/>
          </a:xfrm>
        </p:spPr>
        <p:txBody>
          <a:bodyPr/>
          <a:lstStyle/>
          <a:p>
            <a:r>
              <a:rPr lang="sv-SE" sz="1600"/>
              <a:t>”Vistelse i naturen kan förbättra vår kognitiva utveckling, öka koncentrationen och förmågan att hantera stress.”</a:t>
            </a:r>
          </a:p>
        </p:txBody>
      </p:sp>
      <p:sp>
        <p:nvSpPr>
          <p:cNvPr id="8" name="Platshållare för text 7">
            <a:extLst>
              <a:ext uri="{FF2B5EF4-FFF2-40B4-BE49-F238E27FC236}">
                <a16:creationId xmlns:a16="http://schemas.microsoft.com/office/drawing/2014/main" id="{9302D77B-5CD0-4ACA-A488-8FE8CBAC29D1}"/>
              </a:ext>
            </a:extLst>
          </p:cNvPr>
          <p:cNvSpPr>
            <a:spLocks noGrp="1"/>
          </p:cNvSpPr>
          <p:nvPr>
            <p:ph type="body" sz="quarter" idx="18"/>
          </p:nvPr>
        </p:nvSpPr>
        <p:spPr>
          <a:xfrm>
            <a:off x="8440598" y="4562277"/>
            <a:ext cx="2629738" cy="1536727"/>
          </a:xfrm>
        </p:spPr>
        <p:txBody>
          <a:bodyPr/>
          <a:lstStyle/>
          <a:p>
            <a:r>
              <a:rPr lang="sv-SE" sz="1600"/>
              <a:t>” Det finns forskare som till och med menar att vi skulle bli lyckligare om vi fick en starkare koppling till naturen.”</a:t>
            </a:r>
          </a:p>
        </p:txBody>
      </p:sp>
      <p:pic>
        <p:nvPicPr>
          <p:cNvPr id="11" name="Platshållare för bild 10">
            <a:extLst>
              <a:ext uri="{FF2B5EF4-FFF2-40B4-BE49-F238E27FC236}">
                <a16:creationId xmlns:a16="http://schemas.microsoft.com/office/drawing/2014/main" id="{3C976155-4E5F-4979-8591-98440CA0061A}"/>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4911950" y="1755872"/>
            <a:ext cx="2660707" cy="2555245"/>
          </a:xfrm>
        </p:spPr>
      </p:pic>
      <p:pic>
        <p:nvPicPr>
          <p:cNvPr id="13" name="Platshållare för bild 12">
            <a:extLst>
              <a:ext uri="{FF2B5EF4-FFF2-40B4-BE49-F238E27FC236}">
                <a16:creationId xmlns:a16="http://schemas.microsoft.com/office/drawing/2014/main" id="{8688E327-985C-43DA-8C20-2BD99043998E}"/>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1414271" y="1811652"/>
            <a:ext cx="2521584" cy="2615327"/>
          </a:xfrm>
        </p:spPr>
      </p:pic>
      <p:pic>
        <p:nvPicPr>
          <p:cNvPr id="15" name="Platshållare för bild 14">
            <a:extLst>
              <a:ext uri="{FF2B5EF4-FFF2-40B4-BE49-F238E27FC236}">
                <a16:creationId xmlns:a16="http://schemas.microsoft.com/office/drawing/2014/main" id="{591F908D-1033-4991-954A-0BD356555FC1}"/>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a:xfrm>
            <a:off x="8548752" y="1811652"/>
            <a:ext cx="2521584" cy="2443683"/>
          </a:xfrm>
        </p:spPr>
      </p:pic>
    </p:spTree>
    <p:extLst>
      <p:ext uri="{BB962C8B-B14F-4D97-AF65-F5344CB8AC3E}">
        <p14:creationId xmlns:p14="http://schemas.microsoft.com/office/powerpoint/2010/main" val="29364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275E54-1180-4E9F-84FB-753EA261A491}"/>
              </a:ext>
            </a:extLst>
          </p:cNvPr>
          <p:cNvSpPr>
            <a:spLocks noGrp="1"/>
          </p:cNvSpPr>
          <p:nvPr>
            <p:ph type="ctrTitle"/>
          </p:nvPr>
        </p:nvSpPr>
        <p:spPr>
          <a:xfrm>
            <a:off x="568324" y="3154975"/>
            <a:ext cx="9144000" cy="1537422"/>
          </a:xfrm>
        </p:spPr>
        <p:txBody>
          <a:bodyPr/>
          <a:lstStyle/>
          <a:p>
            <a:r>
              <a:rPr lang="sv-SE" sz="4800"/>
              <a:t>EU:s strategi för biologisk mångfald 2030</a:t>
            </a:r>
          </a:p>
        </p:txBody>
      </p:sp>
      <p:sp>
        <p:nvSpPr>
          <p:cNvPr id="3" name="Underrubrik 2">
            <a:extLst>
              <a:ext uri="{FF2B5EF4-FFF2-40B4-BE49-F238E27FC236}">
                <a16:creationId xmlns:a16="http://schemas.microsoft.com/office/drawing/2014/main" id="{3C35425D-305A-4BC4-B341-296659E6F8C2}"/>
              </a:ext>
            </a:extLst>
          </p:cNvPr>
          <p:cNvSpPr>
            <a:spLocks noGrp="1"/>
          </p:cNvSpPr>
          <p:nvPr>
            <p:ph type="subTitle" idx="1"/>
          </p:nvPr>
        </p:nvSpPr>
        <p:spPr>
          <a:xfrm>
            <a:off x="568324" y="4967309"/>
            <a:ext cx="7807049" cy="1673462"/>
          </a:xfrm>
        </p:spPr>
        <p:txBody>
          <a:bodyPr/>
          <a:lstStyle/>
          <a:p>
            <a:r>
              <a:rPr lang="sv-SE"/>
              <a:t>”Naturen är lika viktig för vårt mentala och fysiska välbefinnande som den är för vårt samhälles förmåga att hantera globala förändringar, hälsohot och katastrofer. Vi behöver naturen i våra liv.” </a:t>
            </a:r>
          </a:p>
        </p:txBody>
      </p:sp>
    </p:spTree>
    <p:extLst>
      <p:ext uri="{BB962C8B-B14F-4D97-AF65-F5344CB8AC3E}">
        <p14:creationId xmlns:p14="http://schemas.microsoft.com/office/powerpoint/2010/main" val="922604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428B6E7C-8C31-4876-8A3A-5C03EEA67C3A}"/>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b="-275"/>
          <a:stretch/>
        </p:blipFill>
        <p:spPr>
          <a:xfrm>
            <a:off x="6349274" y="-9426"/>
            <a:ext cx="5842726" cy="6886280"/>
          </a:xfrm>
        </p:spPr>
      </p:pic>
      <p:sp>
        <p:nvSpPr>
          <p:cNvPr id="4" name="Rubrik 4">
            <a:extLst>
              <a:ext uri="{FF2B5EF4-FFF2-40B4-BE49-F238E27FC236}">
                <a16:creationId xmlns:a16="http://schemas.microsoft.com/office/drawing/2014/main" id="{7BF19FCA-C55E-4F98-B5E9-B82B5EA97507}"/>
              </a:ext>
            </a:extLst>
          </p:cNvPr>
          <p:cNvSpPr>
            <a:spLocks noGrp="1"/>
          </p:cNvSpPr>
          <p:nvPr>
            <p:ph sz="quarter" idx="13"/>
          </p:nvPr>
        </p:nvSpPr>
        <p:spPr>
          <a:xfrm>
            <a:off x="689347" y="906360"/>
            <a:ext cx="4911725" cy="5492750"/>
          </a:xfrm>
        </p:spPr>
        <p:txBody>
          <a:bodyPr/>
          <a:lstStyle/>
          <a:p>
            <a:pPr marL="0" indent="0">
              <a:buNone/>
            </a:pPr>
            <a:r>
              <a:rPr lang="sv-SE" sz="2800" b="1" dirty="0">
                <a:solidFill>
                  <a:srgbClr val="4377BB"/>
                </a:solidFill>
              </a:rPr>
              <a:t>Varför ska regioner satsa mer på aktiviteter i naturen? </a:t>
            </a:r>
            <a:endParaRPr lang="sv-SE" sz="2800" dirty="0"/>
          </a:p>
          <a:p>
            <a:pPr marL="0" indent="0">
              <a:buNone/>
            </a:pPr>
            <a:endParaRPr lang="sv-SE" dirty="0"/>
          </a:p>
          <a:p>
            <a:r>
              <a:rPr lang="sv-SE" sz="2000" dirty="0"/>
              <a:t>Det starka kunskapsläget om naturvistelsers betydelse för fysisk och psykisk hälsa</a:t>
            </a:r>
          </a:p>
          <a:p>
            <a:r>
              <a:rPr lang="sv-SE" sz="2000" dirty="0"/>
              <a:t>Nära vård-omställningens fokus på förebyggande och hälsofrämjande insatser</a:t>
            </a:r>
          </a:p>
          <a:p>
            <a:r>
              <a:rPr lang="sv-SE" sz="2000" dirty="0"/>
              <a:t>Folkhälsomyndighetens och SKR:s avsiktsförklaring om en kraftsamling för ökad rörelse</a:t>
            </a:r>
          </a:p>
          <a:p>
            <a:endParaRPr lang="sv-SE" sz="2000" dirty="0"/>
          </a:p>
        </p:txBody>
      </p:sp>
    </p:spTree>
    <p:extLst>
      <p:ext uri="{BB962C8B-B14F-4D97-AF65-F5344CB8AC3E}">
        <p14:creationId xmlns:p14="http://schemas.microsoft.com/office/powerpoint/2010/main" val="302960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874701" y="357693"/>
            <a:ext cx="4884955" cy="722009"/>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556913" y="1360040"/>
            <a:ext cx="5244441" cy="1077918"/>
          </a:xfrm>
        </p:spPr>
        <p:txBody>
          <a:bodyPr/>
          <a:lstStyle/>
          <a:p>
            <a:pPr lvl="0"/>
            <a:r>
              <a:rPr lang="sv-SE"/>
              <a:t>7 av 21 regioner (33 %) </a:t>
            </a:r>
            <a:r>
              <a:rPr lang="sv-SE" dirty="0"/>
              <a:t>har en folkhälsostrateg eller friluftslivsutvecklare med huvuduppgift att främja vistelse i naturen </a:t>
            </a:r>
          </a:p>
        </p:txBody>
      </p:sp>
      <p:sp>
        <p:nvSpPr>
          <p:cNvPr id="9" name="Platshållare för innehåll 2">
            <a:extLst>
              <a:ext uri="{FF2B5EF4-FFF2-40B4-BE49-F238E27FC236}">
                <a16:creationId xmlns:a16="http://schemas.microsoft.com/office/drawing/2014/main" id="{CAB3CC44-3BD5-4953-AD8E-EF7B22261102}"/>
              </a:ext>
            </a:extLst>
          </p:cNvPr>
          <p:cNvSpPr txBox="1">
            <a:spLocks/>
          </p:cNvSpPr>
          <p:nvPr/>
        </p:nvSpPr>
        <p:spPr>
          <a:xfrm>
            <a:off x="6648316" y="1360040"/>
            <a:ext cx="4884955" cy="430530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Region Örebro län har en friluftslivsutvecklare med huvuduppgift att främja vistelse i naturen.</a:t>
            </a:r>
          </a:p>
          <a:p>
            <a:r>
              <a:rPr lang="sv-SE" sz="2000" dirty="0"/>
              <a:t>Region Skåne har strateger som arbetar för att ”fler ska använda de leder som finns i regionen, det kan vara både promenad och cykelleder”.</a:t>
            </a:r>
          </a:p>
          <a:p>
            <a:r>
              <a:rPr lang="sv-SE" sz="2000" dirty="0"/>
              <a:t>Region Norrbotten har en folkhälsosamordnare som inom sitt uppdrag med att främja fysisk aktivitet även arbetar med Naturaktivitet på recept (</a:t>
            </a:r>
            <a:r>
              <a:rPr lang="sv-SE" sz="2000" dirty="0" err="1"/>
              <a:t>NaR</a:t>
            </a:r>
            <a:r>
              <a:rPr lang="sv-SE" sz="2000" dirty="0"/>
              <a:t>) tillsammans med Länsstyrelsen och kommuner i länet. </a:t>
            </a:r>
            <a:br>
              <a:rPr lang="sv-SE" sz="2000" dirty="0"/>
            </a:br>
            <a:endParaRPr lang="sv-SE" sz="2000" dirty="0"/>
          </a:p>
        </p:txBody>
      </p:sp>
    </p:spTree>
    <p:extLst>
      <p:ext uri="{BB962C8B-B14F-4D97-AF65-F5344CB8AC3E}">
        <p14:creationId xmlns:p14="http://schemas.microsoft.com/office/powerpoint/2010/main" val="72545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a:xfrm>
            <a:off x="6602330" y="1085409"/>
            <a:ext cx="5589670" cy="4305300"/>
          </a:xfrm>
        </p:spPr>
        <p:txBody>
          <a:bodyPr/>
          <a:lstStyle/>
          <a:p>
            <a:r>
              <a:rPr lang="sv-SE" sz="2000" dirty="0"/>
              <a:t>Region Skåne är ledande i Sverige med att erbjuda naturunderstödd rehabilitering (NUR) till personer som har sökt primärvården på grund av psykisk ohälsa. </a:t>
            </a:r>
          </a:p>
          <a:p>
            <a:r>
              <a:rPr lang="sv-SE" sz="2000" dirty="0"/>
              <a:t>Region Värmland och Region Jönköpings län stöder utbildningar i </a:t>
            </a:r>
            <a:r>
              <a:rPr lang="sv-SE" sz="2000" dirty="0">
                <a:hlinkClick r:id="rId3">
                  <a:extLst>
                    <a:ext uri="{A12FA001-AC4F-418D-AE19-62706E023703}">
                      <ahyp:hlinkClr xmlns:ahyp="http://schemas.microsoft.com/office/drawing/2018/hyperlinkcolor" val="tx"/>
                    </a:ext>
                  </a:extLst>
                </a:hlinkClick>
              </a:rPr>
              <a:t>Häng med oss ut - friluftsliv för psykisk hälsa</a:t>
            </a:r>
            <a:r>
              <a:rPr lang="sv-SE" sz="2000" dirty="0"/>
              <a:t>.</a:t>
            </a:r>
          </a:p>
          <a:p>
            <a:r>
              <a:rPr lang="sv-SE" sz="2000" dirty="0"/>
              <a:t>Region Östergötland arbetar med en metod som heter Må bra med kultur och natur för att stärka den psykiska hälsan och utifrån primärvårdens utökade områdesansvar finns en utvecklingspott med insatser kopplade till natur och friluftsliv.</a:t>
            </a:r>
          </a:p>
          <a:p>
            <a:endParaRPr lang="sv-SE" sz="2000" dirty="0"/>
          </a:p>
          <a:p>
            <a:endParaRPr lang="sv-SE" sz="2000" dirty="0"/>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748241" y="289668"/>
            <a:ext cx="4884955" cy="620643"/>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706605" y="1838461"/>
            <a:ext cx="4883067" cy="1077918"/>
          </a:xfrm>
        </p:spPr>
        <p:txBody>
          <a:bodyPr/>
          <a:lstStyle/>
          <a:p>
            <a:r>
              <a:rPr lang="sv-SE"/>
              <a:t>8 av 21 regioner (38 %) använder metoder för naturbaserade insatser för psykisk hälsa och suicidprevention</a:t>
            </a:r>
          </a:p>
        </p:txBody>
      </p:sp>
    </p:spTree>
    <p:extLst>
      <p:ext uri="{BB962C8B-B14F-4D97-AF65-F5344CB8AC3E}">
        <p14:creationId xmlns:p14="http://schemas.microsoft.com/office/powerpoint/2010/main" val="226357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36AD6F39-6450-4B05-AE0B-61803D3308A3}"/>
              </a:ext>
            </a:extLst>
          </p:cNvPr>
          <p:cNvSpPr>
            <a:spLocks noGrp="1"/>
          </p:cNvSpPr>
          <p:nvPr>
            <p:ph sz="quarter" idx="14"/>
          </p:nvPr>
        </p:nvSpPr>
        <p:spPr>
          <a:xfrm>
            <a:off x="6748244" y="2099256"/>
            <a:ext cx="4884955" cy="4554532"/>
          </a:xfrm>
        </p:spPr>
        <p:txBody>
          <a:bodyPr/>
          <a:lstStyle/>
          <a:p>
            <a:r>
              <a:rPr lang="sv-SE" sz="2000" dirty="0"/>
              <a:t>Region Västernorrland, som var först med konceptet Naturaktivitet på recept, svarar att regionens arbete med hälsoslingor genomförs i samverkan med kommunerna och Länsstyrelsen Västernorrland</a:t>
            </a:r>
          </a:p>
          <a:p>
            <a:r>
              <a:rPr lang="sv-SE" sz="2000" dirty="0"/>
              <a:t>Region Uppsala uppger att man har upphandlad friskvårdslotsning även till naturaktiviteter, etablerad på RF-SISU Uppland.</a:t>
            </a:r>
          </a:p>
          <a:p>
            <a:pPr marL="0" indent="0">
              <a:buNone/>
            </a:pPr>
            <a:br>
              <a:rPr lang="sv-SE" sz="2400" dirty="0"/>
            </a:br>
            <a:br>
              <a:rPr lang="sv-SE" sz="2400" dirty="0"/>
            </a:br>
            <a:endParaRPr lang="sv-SE" sz="2400" dirty="0"/>
          </a:p>
        </p:txBody>
      </p:sp>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864976" y="624096"/>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469666" y="2099256"/>
            <a:ext cx="5463543" cy="1077918"/>
          </a:xfrm>
        </p:spPr>
        <p:txBody>
          <a:bodyPr/>
          <a:lstStyle/>
          <a:p>
            <a:r>
              <a:rPr lang="sv-SE"/>
              <a:t>5 av 20 regioner (25 %) </a:t>
            </a:r>
            <a:br>
              <a:rPr lang="sv-SE" dirty="0"/>
            </a:br>
            <a:r>
              <a:rPr lang="sv-SE"/>
              <a:t>har utvecklat Naturaktivitet på recept (inom FaR, Fysisk aktivitet på recept)</a:t>
            </a:r>
          </a:p>
        </p:txBody>
      </p:sp>
    </p:spTree>
    <p:extLst>
      <p:ext uri="{BB962C8B-B14F-4D97-AF65-F5344CB8AC3E}">
        <p14:creationId xmlns:p14="http://schemas.microsoft.com/office/powerpoint/2010/main" val="560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748243" y="114571"/>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314529" y="408746"/>
            <a:ext cx="4883067" cy="1077918"/>
          </a:xfrm>
        </p:spPr>
        <p:txBody>
          <a:bodyPr/>
          <a:lstStyle/>
          <a:p>
            <a:r>
              <a:rPr lang="sv-SE"/>
              <a:t>8 av 20 regioner (40 %) främjar friluftsliv i förskolan-skolan-fritidshem, exempelvis genom en pedagogik som stärker barns hälsa och  lärande genom aktiviteter i naturen</a:t>
            </a:r>
          </a:p>
        </p:txBody>
      </p:sp>
      <p:sp>
        <p:nvSpPr>
          <p:cNvPr id="19" name="Platshållare för innehåll 2">
            <a:extLst>
              <a:ext uri="{FF2B5EF4-FFF2-40B4-BE49-F238E27FC236}">
                <a16:creationId xmlns:a16="http://schemas.microsoft.com/office/drawing/2014/main" id="{9D7AD519-7A6D-4DF5-A748-E97AB406D904}"/>
              </a:ext>
            </a:extLst>
          </p:cNvPr>
          <p:cNvSpPr txBox="1">
            <a:spLocks/>
          </p:cNvSpPr>
          <p:nvPr/>
        </p:nvSpPr>
        <p:spPr>
          <a:xfrm>
            <a:off x="7451387" y="947705"/>
            <a:ext cx="4426084"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Region Skåne lyfter fram sin satsning Sätt Skåne i rörelse och metoderna Må bra i naturen, Skogshjältarna och Femteklassare på Skåneleden.</a:t>
            </a:r>
          </a:p>
          <a:p>
            <a:r>
              <a:rPr lang="sv-SE" sz="2000" dirty="0"/>
              <a:t>Region Östergötland svarar att man som en del i Nära Vård-omställningen inom främjande och förebyggande bland annat ger stöd till förskolor i länet för ett flerårigt arbete. </a:t>
            </a:r>
          </a:p>
          <a:p>
            <a:r>
              <a:rPr lang="sv-SE" sz="2000" dirty="0"/>
              <a:t>Region Gotland arbetar med "skolskog" och "skolgårdsinsatser" för att utveckla skolgårdar som kan främja högre grad av rörelse.</a:t>
            </a:r>
          </a:p>
          <a:p>
            <a:pPr marL="0" indent="0">
              <a:buFont typeface="Arial" panose="020B0604020202020204" pitchFamily="34" charset="0"/>
              <a:buNone/>
            </a:pPr>
            <a:br>
              <a:rPr lang="sv-SE" sz="2400" dirty="0"/>
            </a:br>
            <a:br>
              <a:rPr lang="sv-SE" sz="2400" dirty="0"/>
            </a:br>
            <a:endParaRPr lang="sv-SE" sz="2400" dirty="0"/>
          </a:p>
        </p:txBody>
      </p:sp>
      <p:pic>
        <p:nvPicPr>
          <p:cNvPr id="20" name="Bildobjekt 19">
            <a:extLst>
              <a:ext uri="{FF2B5EF4-FFF2-40B4-BE49-F238E27FC236}">
                <a16:creationId xmlns:a16="http://schemas.microsoft.com/office/drawing/2014/main" id="{8AE81AA1-4335-4F81-A26C-2152956F61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24919" y="3429000"/>
            <a:ext cx="2626468" cy="3283086"/>
          </a:xfrm>
          <a:prstGeom prst="rect">
            <a:avLst/>
          </a:prstGeom>
          <a:effectLst>
            <a:innerShdw blurRad="114300">
              <a:prstClr val="black"/>
            </a:innerShdw>
          </a:effectLst>
        </p:spPr>
      </p:pic>
    </p:spTree>
    <p:extLst>
      <p:ext uri="{BB962C8B-B14F-4D97-AF65-F5344CB8AC3E}">
        <p14:creationId xmlns:p14="http://schemas.microsoft.com/office/powerpoint/2010/main" val="248446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7144916" y="396673"/>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634925" y="1472998"/>
            <a:ext cx="4883067" cy="1077918"/>
          </a:xfrm>
        </p:spPr>
        <p:txBody>
          <a:bodyPr/>
          <a:lstStyle/>
          <a:p>
            <a:r>
              <a:rPr lang="sv-SE"/>
              <a:t>6 av 21 regioner (29 %) har särskilda stöd för att främja ledarledd verksamhet i naturen</a:t>
            </a:r>
          </a:p>
        </p:txBody>
      </p:sp>
      <p:sp>
        <p:nvSpPr>
          <p:cNvPr id="19" name="Platshållare för innehåll 2">
            <a:extLst>
              <a:ext uri="{FF2B5EF4-FFF2-40B4-BE49-F238E27FC236}">
                <a16:creationId xmlns:a16="http://schemas.microsoft.com/office/drawing/2014/main" id="{9D7AD519-7A6D-4DF5-A748-E97AB406D904}"/>
              </a:ext>
            </a:extLst>
          </p:cNvPr>
          <p:cNvSpPr txBox="1">
            <a:spLocks/>
          </p:cNvSpPr>
          <p:nvPr/>
        </p:nvSpPr>
        <p:spPr>
          <a:xfrm>
            <a:off x="6748243" y="1472998"/>
            <a:ext cx="5129228"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sv-SE" sz="2400"/>
            </a:br>
            <a:br>
              <a:rPr lang="sv-SE" sz="2400"/>
            </a:br>
            <a:endParaRPr lang="sv-SE" sz="2400"/>
          </a:p>
        </p:txBody>
      </p:sp>
      <p:sp>
        <p:nvSpPr>
          <p:cNvPr id="6" name="Platshållare för innehåll 2">
            <a:extLst>
              <a:ext uri="{FF2B5EF4-FFF2-40B4-BE49-F238E27FC236}">
                <a16:creationId xmlns:a16="http://schemas.microsoft.com/office/drawing/2014/main" id="{37C78093-C7A7-4EF0-B745-EE5F7828A742}"/>
              </a:ext>
            </a:extLst>
          </p:cNvPr>
          <p:cNvSpPr txBox="1">
            <a:spLocks/>
          </p:cNvSpPr>
          <p:nvPr/>
        </p:nvSpPr>
        <p:spPr>
          <a:xfrm>
            <a:off x="6900643" y="1317104"/>
            <a:ext cx="5129228"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Den vanligaste kommentaren från de regioner som har ett särskilt stöd är att arbetet görs genom stöd till friluftsorganisationer. </a:t>
            </a:r>
          </a:p>
          <a:p>
            <a:r>
              <a:rPr lang="sv-SE" sz="2000" dirty="0"/>
              <a:t>Region Östergötland ger exempelvis ett </a:t>
            </a:r>
            <a:r>
              <a:rPr lang="sv-SE" sz="2000" dirty="0" err="1"/>
              <a:t>basstöd</a:t>
            </a:r>
            <a:r>
              <a:rPr lang="sv-SE" sz="2000" dirty="0"/>
              <a:t> till frilufts- och miljöorganisationer. </a:t>
            </a:r>
          </a:p>
          <a:p>
            <a:r>
              <a:rPr lang="sv-SE" sz="2000" dirty="0"/>
              <a:t>Region Uppsala finansierar Upplandsstiftelsen som anordnar många ledarledda verksamheter i naturen, och har även stöd till civilsamhällesorganisationer som Friluftsfrämjandet. </a:t>
            </a:r>
          </a:p>
          <a:p>
            <a:r>
              <a:rPr lang="sv-SE" sz="2000" dirty="0"/>
              <a:t>Region Skåne lyfter fram sin satsning Sätt Skåne i rörelse.</a:t>
            </a:r>
          </a:p>
        </p:txBody>
      </p:sp>
    </p:spTree>
    <p:extLst>
      <p:ext uri="{BB962C8B-B14F-4D97-AF65-F5344CB8AC3E}">
        <p14:creationId xmlns:p14="http://schemas.microsoft.com/office/powerpoint/2010/main" val="220392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748243" y="396673"/>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348957" y="1358366"/>
            <a:ext cx="5747043" cy="1077918"/>
          </a:xfrm>
        </p:spPr>
        <p:txBody>
          <a:bodyPr/>
          <a:lstStyle/>
          <a:p>
            <a:r>
              <a:rPr lang="sv-SE"/>
              <a:t>9 av 20 regioner (45 %) tar tillvara friluftsorganisationers kompetens i arbetet med nära vård genom Idéburet offentligt partnerskap (IOP) eller samverkansavtal</a:t>
            </a:r>
          </a:p>
        </p:txBody>
      </p:sp>
      <p:sp>
        <p:nvSpPr>
          <p:cNvPr id="19" name="Platshållare för innehåll 2">
            <a:extLst>
              <a:ext uri="{FF2B5EF4-FFF2-40B4-BE49-F238E27FC236}">
                <a16:creationId xmlns:a16="http://schemas.microsoft.com/office/drawing/2014/main" id="{9D7AD519-7A6D-4DF5-A748-E97AB406D904}"/>
              </a:ext>
            </a:extLst>
          </p:cNvPr>
          <p:cNvSpPr txBox="1">
            <a:spLocks/>
          </p:cNvSpPr>
          <p:nvPr/>
        </p:nvSpPr>
        <p:spPr>
          <a:xfrm>
            <a:off x="6748243" y="1472998"/>
            <a:ext cx="5129228"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Aktörer som regionerna nämner att man ingått avtal med är exempelvis: </a:t>
            </a:r>
          </a:p>
          <a:p>
            <a:pPr lvl="1"/>
            <a:r>
              <a:rPr lang="sv-SE" sz="1800" dirty="0"/>
              <a:t>Friluftsfrämjandet</a:t>
            </a:r>
          </a:p>
          <a:p>
            <a:pPr lvl="1"/>
            <a:r>
              <a:rPr lang="sv-SE" sz="1800" dirty="0"/>
              <a:t> Fritidsbanken </a:t>
            </a:r>
          </a:p>
          <a:p>
            <a:pPr lvl="1"/>
            <a:r>
              <a:rPr lang="sv-SE" sz="1800" dirty="0"/>
              <a:t>RF-SISU</a:t>
            </a:r>
            <a:br>
              <a:rPr lang="sv-SE" sz="2200" dirty="0"/>
            </a:br>
            <a:br>
              <a:rPr lang="sv-SE" sz="2200" dirty="0"/>
            </a:br>
            <a:endParaRPr lang="sv-SE" sz="2200" dirty="0"/>
          </a:p>
        </p:txBody>
      </p:sp>
    </p:spTree>
    <p:extLst>
      <p:ext uri="{BB962C8B-B14F-4D97-AF65-F5344CB8AC3E}">
        <p14:creationId xmlns:p14="http://schemas.microsoft.com/office/powerpoint/2010/main" val="267034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992516" y="156734"/>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281533" y="1715892"/>
            <a:ext cx="6008458" cy="1146302"/>
          </a:xfrm>
        </p:spPr>
        <p:txBody>
          <a:bodyPr/>
          <a:lstStyle/>
          <a:p>
            <a:r>
              <a:rPr lang="sv-SE"/>
              <a:t>7 av 17 regioner (41 %) har avsnitt om hur regionen ska utveckla friluftslivet och naturturismen i den regionala utvecklingsstrategin</a:t>
            </a:r>
          </a:p>
        </p:txBody>
      </p:sp>
      <p:sp>
        <p:nvSpPr>
          <p:cNvPr id="19" name="Platshållare för innehåll 2">
            <a:extLst>
              <a:ext uri="{FF2B5EF4-FFF2-40B4-BE49-F238E27FC236}">
                <a16:creationId xmlns:a16="http://schemas.microsoft.com/office/drawing/2014/main" id="{9D7AD519-7A6D-4DF5-A748-E97AB406D904}"/>
              </a:ext>
            </a:extLst>
          </p:cNvPr>
          <p:cNvSpPr txBox="1">
            <a:spLocks/>
          </p:cNvSpPr>
          <p:nvPr/>
        </p:nvSpPr>
        <p:spPr>
          <a:xfrm>
            <a:off x="6744912" y="1834773"/>
            <a:ext cx="5129228"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I Skånes regionala utvecklingsstrategi, "Det öppna Skåne 2030", är friluftsliv och tillgång till natur och rekreation centrala delar för att skapa ett attraktivt och hållbart Skåne. Strategin betonar vikten av att utveckla och tillgängliggöra Skånes natur- och kulturmiljöer som en resurs för både invånares livskvalitet och en växande, hållbar besöksnäring. </a:t>
            </a:r>
          </a:p>
          <a:p>
            <a:r>
              <a:rPr lang="sv-SE" sz="2000" dirty="0"/>
              <a:t>Region Gotland ”har prioriteringar kring insatser som ökar alla gotlänningars möjligheter att röra på sig och ger barn och unga större möjlighet till daglig rörelse”.</a:t>
            </a:r>
            <a:br>
              <a:rPr lang="sv-SE" sz="2400" dirty="0"/>
            </a:br>
            <a:br>
              <a:rPr lang="sv-SE" sz="2400" dirty="0"/>
            </a:br>
            <a:endParaRPr lang="sv-SE" sz="2400" dirty="0"/>
          </a:p>
        </p:txBody>
      </p:sp>
      <p:pic>
        <p:nvPicPr>
          <p:cNvPr id="6" name="Bildobjekt 5">
            <a:extLst>
              <a:ext uri="{FF2B5EF4-FFF2-40B4-BE49-F238E27FC236}">
                <a16:creationId xmlns:a16="http://schemas.microsoft.com/office/drawing/2014/main" id="{BF6E56FE-EE0A-4F7C-8153-21424701041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046723" y="115470"/>
            <a:ext cx="3045838" cy="1558668"/>
          </a:xfrm>
          <a:prstGeom prst="rect">
            <a:avLst/>
          </a:prstGeom>
        </p:spPr>
      </p:pic>
    </p:spTree>
    <p:extLst>
      <p:ext uri="{BB962C8B-B14F-4D97-AF65-F5344CB8AC3E}">
        <p14:creationId xmlns:p14="http://schemas.microsoft.com/office/powerpoint/2010/main" val="172084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AD21483-FD4A-4BEC-A8D0-D601EECCCE93}"/>
              </a:ext>
            </a:extLst>
          </p:cNvPr>
          <p:cNvPicPr>
            <a:picLocks noChangeAspect="1"/>
          </p:cNvPicPr>
          <p:nvPr/>
        </p:nvPicPr>
        <p:blipFill>
          <a:blip r:embed="rId3"/>
          <a:stretch>
            <a:fillRect/>
          </a:stretch>
        </p:blipFill>
        <p:spPr>
          <a:xfrm>
            <a:off x="3491719" y="-15515"/>
            <a:ext cx="4860536" cy="6873515"/>
          </a:xfrm>
          <a:prstGeom prst="rect">
            <a:avLst/>
          </a:prstGeom>
        </p:spPr>
      </p:pic>
    </p:spTree>
    <p:extLst>
      <p:ext uri="{BB962C8B-B14F-4D97-AF65-F5344CB8AC3E}">
        <p14:creationId xmlns:p14="http://schemas.microsoft.com/office/powerpoint/2010/main" val="87606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835792" y="89008"/>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605493" y="1418188"/>
            <a:ext cx="4883067" cy="1077918"/>
          </a:xfrm>
        </p:spPr>
        <p:txBody>
          <a:bodyPr/>
          <a:lstStyle/>
          <a:p>
            <a:r>
              <a:rPr lang="sv-SE"/>
              <a:t>11 av 18 regioner (61 %) avsätter medel för att stötta kommunerna i </a:t>
            </a:r>
            <a:r>
              <a:rPr lang="sv-SE" dirty="0"/>
              <a:t>utveckling  eller </a:t>
            </a:r>
            <a:r>
              <a:rPr lang="sv-SE"/>
              <a:t>skötsel av friluftsinfrastruktur </a:t>
            </a:r>
            <a:endParaRPr lang="sv-SE" dirty="0">
              <a:cs typeface="Plus Jakarta Sans"/>
            </a:endParaRPr>
          </a:p>
        </p:txBody>
      </p:sp>
      <p:sp>
        <p:nvSpPr>
          <p:cNvPr id="19" name="Platshållare för innehåll 2">
            <a:extLst>
              <a:ext uri="{FF2B5EF4-FFF2-40B4-BE49-F238E27FC236}">
                <a16:creationId xmlns:a16="http://schemas.microsoft.com/office/drawing/2014/main" id="{9D7AD519-7A6D-4DF5-A748-E97AB406D904}"/>
              </a:ext>
            </a:extLst>
          </p:cNvPr>
          <p:cNvSpPr txBox="1">
            <a:spLocks/>
          </p:cNvSpPr>
          <p:nvPr/>
        </p:nvSpPr>
        <p:spPr>
          <a:xfrm>
            <a:off x="6644827" y="779057"/>
            <a:ext cx="5547172"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Region Norrbotten stöttar kommunerna med finansiering i investeringar och projekt som rör friluftslivets infrastruktur.</a:t>
            </a:r>
          </a:p>
          <a:p>
            <a:r>
              <a:rPr lang="sv-SE" sz="2000" dirty="0"/>
              <a:t>Region Blekinge medfinansierar länets leder.</a:t>
            </a:r>
          </a:p>
          <a:p>
            <a:r>
              <a:rPr lang="sv-SE" sz="2000" dirty="0"/>
              <a:t>Region Kalmar län medfinansierar ett projekt för Kronobergs län och Kalmar län för utvecklingen med vandringsleder. </a:t>
            </a:r>
          </a:p>
          <a:p>
            <a:r>
              <a:rPr lang="sv-SE" sz="2000" dirty="0"/>
              <a:t>I Region Östergötland kan kommuner söka projektstöd för att utveckla till exempel Östgötaleden. </a:t>
            </a:r>
          </a:p>
          <a:p>
            <a:r>
              <a:rPr lang="sv-SE" sz="2000" dirty="0"/>
              <a:t>Västra Götalandsregionens största insats är finansieringen av Västkuststiftelsen, som erbjuder kommunerna stöd till konkreta insatser inom friluftsinfrastruktur.</a:t>
            </a:r>
          </a:p>
          <a:p>
            <a:r>
              <a:rPr lang="sv-SE" sz="2000" dirty="0"/>
              <a:t>Region Uppsala bidrar med stora medel till Upplandsstiftelsen med liknande uppdrag.</a:t>
            </a:r>
            <a:br>
              <a:rPr lang="sv-SE" sz="2000" dirty="0"/>
            </a:br>
            <a:br>
              <a:rPr lang="sv-SE" sz="2000" dirty="0"/>
            </a:br>
            <a:r>
              <a:rPr lang="sv-SE" sz="2000" dirty="0"/>
              <a:t> </a:t>
            </a:r>
          </a:p>
        </p:txBody>
      </p:sp>
    </p:spTree>
    <p:extLst>
      <p:ext uri="{BB962C8B-B14F-4D97-AF65-F5344CB8AC3E}">
        <p14:creationId xmlns:p14="http://schemas.microsoft.com/office/powerpoint/2010/main" val="125549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748243" y="396673"/>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445898" y="1472998"/>
            <a:ext cx="5431892" cy="1077918"/>
          </a:xfrm>
        </p:spPr>
        <p:txBody>
          <a:bodyPr/>
          <a:lstStyle/>
          <a:p>
            <a:r>
              <a:rPr lang="sv-SE"/>
              <a:t>5 av 16 regioner (31 %) ger ekonomisk kompensation till föreningar som bidrar med skötsel och underhåll av friluftsinfrastruktur</a:t>
            </a:r>
          </a:p>
        </p:txBody>
      </p:sp>
      <p:sp>
        <p:nvSpPr>
          <p:cNvPr id="19" name="Platshållare för innehåll 2">
            <a:extLst>
              <a:ext uri="{FF2B5EF4-FFF2-40B4-BE49-F238E27FC236}">
                <a16:creationId xmlns:a16="http://schemas.microsoft.com/office/drawing/2014/main" id="{9D7AD519-7A6D-4DF5-A748-E97AB406D904}"/>
              </a:ext>
            </a:extLst>
          </p:cNvPr>
          <p:cNvSpPr txBox="1">
            <a:spLocks/>
          </p:cNvSpPr>
          <p:nvPr/>
        </p:nvSpPr>
        <p:spPr>
          <a:xfrm>
            <a:off x="6748243" y="1516030"/>
            <a:ext cx="5129228"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Region Sörmland svarar att organisationsbidrag utgår till den ideella föreningen Sörmlandsleden. </a:t>
            </a:r>
          </a:p>
          <a:p>
            <a:r>
              <a:rPr lang="sv-SE" sz="2000" dirty="0"/>
              <a:t>Västra Götalandsregionen har genom Västkuststiftelsen direkta samarbeten med föreningslivet kopplat till skötsel av naturområden, till exempel ett samarbete med Svenska Turistföreningen i Svartedalens naturreservat.</a:t>
            </a:r>
            <a:br>
              <a:rPr lang="sv-SE" sz="2400" dirty="0"/>
            </a:br>
            <a:br>
              <a:rPr lang="sv-SE" sz="2400" dirty="0"/>
            </a:br>
            <a:endParaRPr lang="sv-SE" sz="2400" dirty="0"/>
          </a:p>
        </p:txBody>
      </p:sp>
    </p:spTree>
    <p:extLst>
      <p:ext uri="{BB962C8B-B14F-4D97-AF65-F5344CB8AC3E}">
        <p14:creationId xmlns:p14="http://schemas.microsoft.com/office/powerpoint/2010/main" val="192247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748243" y="396673"/>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558802" y="1472998"/>
            <a:ext cx="6037584" cy="1077918"/>
          </a:xfrm>
        </p:spPr>
        <p:txBody>
          <a:bodyPr/>
          <a:lstStyle/>
          <a:p>
            <a:r>
              <a:rPr lang="sv-SE" dirty="0"/>
              <a:t>11 av 17 regioner (63 %), </a:t>
            </a:r>
            <a:r>
              <a:rPr lang="sv-SE" dirty="0">
                <a:latin typeface="Arial"/>
                <a:cs typeface="Arial"/>
              </a:rPr>
              <a:t>eller dess kollektivtrafikbolag,</a:t>
            </a:r>
            <a:r>
              <a:rPr lang="sv-SE" dirty="0"/>
              <a:t> </a:t>
            </a:r>
            <a:br>
              <a:rPr lang="sv-SE" dirty="0"/>
            </a:br>
            <a:r>
              <a:rPr lang="sv-SE" dirty="0"/>
              <a:t>har utrett hur kollektivtrafiken kan användas till ökat fritidsresande</a:t>
            </a:r>
          </a:p>
        </p:txBody>
      </p:sp>
      <p:sp>
        <p:nvSpPr>
          <p:cNvPr id="19" name="Platshållare för innehåll 2">
            <a:extLst>
              <a:ext uri="{FF2B5EF4-FFF2-40B4-BE49-F238E27FC236}">
                <a16:creationId xmlns:a16="http://schemas.microsoft.com/office/drawing/2014/main" id="{9D7AD519-7A6D-4DF5-A748-E97AB406D904}"/>
              </a:ext>
            </a:extLst>
          </p:cNvPr>
          <p:cNvSpPr txBox="1">
            <a:spLocks/>
          </p:cNvSpPr>
          <p:nvPr/>
        </p:nvSpPr>
        <p:spPr>
          <a:xfrm>
            <a:off x="6748243" y="1472998"/>
            <a:ext cx="5129228"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Region Skåne har undersökt möjligheterna att öka tillgängligheten till natur- och rekreationsområden med kollektivtrafiken. </a:t>
            </a:r>
          </a:p>
          <a:p>
            <a:r>
              <a:rPr lang="sv-SE" sz="2000" dirty="0"/>
              <a:t>Region Värmland jobbar med Dynamisk kollektivtrafik (X-linjen) i Säffle, Sunne och Grums kommun</a:t>
            </a:r>
          </a:p>
          <a:p>
            <a:r>
              <a:rPr lang="sv-SE" sz="2000" dirty="0"/>
              <a:t>Region Sörmlands besöksnäringsprogram har Resa och tillgänglighet som ett insatsområde. </a:t>
            </a:r>
          </a:p>
          <a:p>
            <a:r>
              <a:rPr lang="sv-SE" sz="2000" dirty="0"/>
              <a:t>Bara Region Skåne har satt upp mål/indikator för att mäta ökat fritidsresande. </a:t>
            </a:r>
          </a:p>
        </p:txBody>
      </p:sp>
    </p:spTree>
    <p:extLst>
      <p:ext uri="{BB962C8B-B14F-4D97-AF65-F5344CB8AC3E}">
        <p14:creationId xmlns:p14="http://schemas.microsoft.com/office/powerpoint/2010/main" val="138964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288D013-8DF1-4341-B52A-D3F8FD1CBF90}"/>
              </a:ext>
            </a:extLst>
          </p:cNvPr>
          <p:cNvSpPr>
            <a:spLocks noGrp="1"/>
          </p:cNvSpPr>
          <p:nvPr>
            <p:ph type="body" sz="quarter" idx="15"/>
          </p:nvPr>
        </p:nvSpPr>
        <p:spPr>
          <a:xfrm>
            <a:off x="6748243" y="396673"/>
            <a:ext cx="4884955" cy="1076325"/>
          </a:xfrm>
        </p:spPr>
        <p:txBody>
          <a:bodyPr/>
          <a:lstStyle/>
          <a:p>
            <a:r>
              <a:rPr lang="sv-SE"/>
              <a:t>Exempel</a:t>
            </a:r>
          </a:p>
        </p:txBody>
      </p:sp>
      <p:sp>
        <p:nvSpPr>
          <p:cNvPr id="5" name="Rubrik 4">
            <a:extLst>
              <a:ext uri="{FF2B5EF4-FFF2-40B4-BE49-F238E27FC236}">
                <a16:creationId xmlns:a16="http://schemas.microsoft.com/office/drawing/2014/main" id="{7FC48A26-6A47-41AF-9B2B-002F4C4F44FA}"/>
              </a:ext>
            </a:extLst>
          </p:cNvPr>
          <p:cNvSpPr>
            <a:spLocks noGrp="1"/>
          </p:cNvSpPr>
          <p:nvPr>
            <p:ph type="title"/>
          </p:nvPr>
        </p:nvSpPr>
        <p:spPr>
          <a:xfrm>
            <a:off x="436666" y="1667551"/>
            <a:ext cx="5431892" cy="1077918"/>
          </a:xfrm>
        </p:spPr>
        <p:txBody>
          <a:bodyPr/>
          <a:lstStyle/>
          <a:p>
            <a:r>
              <a:rPr lang="sv-SE"/>
              <a:t>12 av 16 regioner (75 %) svarar att det går att resa hållbart till populära frilufts- och naturområden genom kollektivtrafik</a:t>
            </a:r>
          </a:p>
        </p:txBody>
      </p:sp>
      <p:sp>
        <p:nvSpPr>
          <p:cNvPr id="19" name="Platshållare för innehåll 2">
            <a:extLst>
              <a:ext uri="{FF2B5EF4-FFF2-40B4-BE49-F238E27FC236}">
                <a16:creationId xmlns:a16="http://schemas.microsoft.com/office/drawing/2014/main" id="{9D7AD519-7A6D-4DF5-A748-E97AB406D904}"/>
              </a:ext>
            </a:extLst>
          </p:cNvPr>
          <p:cNvSpPr txBox="1">
            <a:spLocks/>
          </p:cNvSpPr>
          <p:nvPr/>
        </p:nvSpPr>
        <p:spPr>
          <a:xfrm>
            <a:off x="6626106" y="1667551"/>
            <a:ext cx="5129228" cy="455453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Västra Götalandsregionen svarar att det är möjligt att åka till flera frilufts- och naturområden med anropsstyrd närtrafik som är öppen för alla året om. </a:t>
            </a:r>
          </a:p>
          <a:p>
            <a:r>
              <a:rPr lang="sv-SE" sz="2000" dirty="0"/>
              <a:t>I flera regioner verkar svaret syfta på enstaka besöksmål; ”Det finns ett friluftsområde som får busstrafik på helgen året om från och med 2026. Regionen tittar även på ytterligare friluftsområden.”</a:t>
            </a:r>
          </a:p>
        </p:txBody>
      </p:sp>
    </p:spTree>
    <p:extLst>
      <p:ext uri="{BB962C8B-B14F-4D97-AF65-F5344CB8AC3E}">
        <p14:creationId xmlns:p14="http://schemas.microsoft.com/office/powerpoint/2010/main" val="20452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F20CBB7-34D0-43C5-B3D8-9A1397DADB92}"/>
              </a:ext>
            </a:extLst>
          </p:cNvPr>
          <p:cNvSpPr>
            <a:spLocks noGrp="1"/>
          </p:cNvSpPr>
          <p:nvPr>
            <p:ph type="title"/>
          </p:nvPr>
        </p:nvSpPr>
        <p:spPr>
          <a:xfrm>
            <a:off x="282102" y="243694"/>
            <a:ext cx="11075986" cy="1077918"/>
          </a:xfrm>
        </p:spPr>
        <p:txBody>
          <a:bodyPr/>
          <a:lstStyle/>
          <a:p>
            <a:r>
              <a:rPr lang="sv-SE"/>
              <a:t>Bäst i test: Region Skåne</a:t>
            </a:r>
          </a:p>
        </p:txBody>
      </p:sp>
      <p:sp>
        <p:nvSpPr>
          <p:cNvPr id="2" name="Platshållare för innehåll 1">
            <a:extLst>
              <a:ext uri="{FF2B5EF4-FFF2-40B4-BE49-F238E27FC236}">
                <a16:creationId xmlns:a16="http://schemas.microsoft.com/office/drawing/2014/main" id="{CE9D70AF-9FEA-4833-934C-5FB7609E9FDA}"/>
              </a:ext>
            </a:extLst>
          </p:cNvPr>
          <p:cNvSpPr>
            <a:spLocks noGrp="1"/>
          </p:cNvSpPr>
          <p:nvPr>
            <p:ph sz="half" idx="1"/>
          </p:nvPr>
        </p:nvSpPr>
        <p:spPr>
          <a:xfrm>
            <a:off x="282102" y="1013170"/>
            <a:ext cx="6420254" cy="4143156"/>
          </a:xfrm>
        </p:spPr>
        <p:txBody>
          <a:bodyPr/>
          <a:lstStyle/>
          <a:p>
            <a:r>
              <a:rPr lang="sv-SE" sz="2000" dirty="0"/>
              <a:t>Regionfullmäktige antar 2009 en policy för Region Skånes natur och  rekreationsarbete - följs upp i Regionala utvecklingsstrategier och sektorsstrategier</a:t>
            </a:r>
          </a:p>
          <a:p>
            <a:r>
              <a:rPr lang="sv-SE" sz="2000" dirty="0"/>
              <a:t>Stort antal personer som på olika sätt jobbar för hälsofrämjande insatser i naturen</a:t>
            </a:r>
          </a:p>
          <a:p>
            <a:r>
              <a:rPr lang="sv-SE" sz="2000" dirty="0"/>
              <a:t>Långsiktigt stöd till vandrings- och cykelleder och annan friluftsinfrastruktur</a:t>
            </a:r>
          </a:p>
          <a:p>
            <a:r>
              <a:rPr lang="sv-SE" sz="2000" dirty="0"/>
              <a:t>Ledande i Sverige med naturunderstödd rehabilitering (NUR) till personer som har sökt primärvården på grund av psykisk ohälsa</a:t>
            </a:r>
          </a:p>
          <a:p>
            <a:r>
              <a:rPr lang="sv-SE" sz="2000" dirty="0"/>
              <a:t>”Sätt Skåne i rörelse”- en bred satsning med långsiktiga samverkansavtal med civilsamhället </a:t>
            </a:r>
          </a:p>
          <a:p>
            <a:r>
              <a:rPr lang="sv-SE" sz="2000" dirty="0"/>
              <a:t>Satsningar på utomhuspedagogik i skolan</a:t>
            </a:r>
          </a:p>
          <a:p>
            <a:r>
              <a:rPr lang="sv-SE" sz="2000" dirty="0"/>
              <a:t>Aktiva transporter, </a:t>
            </a:r>
            <a:r>
              <a:rPr lang="sv-SE" sz="2000" dirty="0" err="1"/>
              <a:t>bl</a:t>
            </a:r>
            <a:r>
              <a:rPr lang="sv-SE" sz="2000" dirty="0"/>
              <a:t> a supercykelvägar</a:t>
            </a:r>
          </a:p>
        </p:txBody>
      </p:sp>
      <p:pic>
        <p:nvPicPr>
          <p:cNvPr id="8" name="Platshållare för innehåll 7">
            <a:extLst>
              <a:ext uri="{FF2B5EF4-FFF2-40B4-BE49-F238E27FC236}">
                <a16:creationId xmlns:a16="http://schemas.microsoft.com/office/drawing/2014/main" id="{E54EAB16-F39D-4E2B-8BF6-DAD00BB6866B}"/>
              </a:ext>
            </a:extLst>
          </p:cNvPr>
          <p:cNvPicPr>
            <a:picLocks noGrp="1" noChangeAspect="1"/>
          </p:cNvPicPr>
          <p:nvPr>
            <p:ph sz="half" idx="2"/>
          </p:nvPr>
        </p:nvPicPr>
        <p:blipFill>
          <a:blip r:embed="rId3"/>
          <a:stretch>
            <a:fillRect/>
          </a:stretch>
        </p:blipFill>
        <p:spPr>
          <a:xfrm>
            <a:off x="7402749" y="243694"/>
            <a:ext cx="4507149" cy="6370611"/>
          </a:xfrm>
        </p:spPr>
      </p:pic>
    </p:spTree>
    <p:extLst>
      <p:ext uri="{BB962C8B-B14F-4D97-AF65-F5344CB8AC3E}">
        <p14:creationId xmlns:p14="http://schemas.microsoft.com/office/powerpoint/2010/main" val="76993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60F2C86-CA83-4A65-9CC8-134FCE4D48B2}"/>
              </a:ext>
            </a:extLst>
          </p:cNvPr>
          <p:cNvSpPr>
            <a:spLocks noGrp="1"/>
          </p:cNvSpPr>
          <p:nvPr>
            <p:ph sz="quarter" idx="13"/>
          </p:nvPr>
        </p:nvSpPr>
        <p:spPr>
          <a:xfrm>
            <a:off x="220974" y="2120630"/>
            <a:ext cx="5850677" cy="3630517"/>
          </a:xfrm>
        </p:spPr>
        <p:txBody>
          <a:bodyPr/>
          <a:lstStyle/>
          <a:p>
            <a:pPr marL="0" indent="0">
              <a:buNone/>
            </a:pPr>
            <a:r>
              <a:rPr lang="sv-SE" sz="2000"/>
              <a:t>Brittisk forskning visar att varje pund som det offentliga satsar : </a:t>
            </a:r>
          </a:p>
          <a:p>
            <a:r>
              <a:rPr lang="sv-SE" sz="2000"/>
              <a:t>på fysisk aktivitet ger nästan 4 pund tillbaka</a:t>
            </a:r>
          </a:p>
          <a:p>
            <a:r>
              <a:rPr lang="sv-SE" sz="2000"/>
              <a:t>på naturaktivitet på recept mot psykisk ohälsa ger 8 pund tillbaka</a:t>
            </a:r>
          </a:p>
          <a:p>
            <a:r>
              <a:rPr lang="sv-SE" sz="2000"/>
              <a:t>på den tätortsnära naturen ger 20 pund tillbaka i form av ekosystemtjänster så som rekreation, hälsa, biologisk mångfald klimatanpassning och kolsänka</a:t>
            </a:r>
          </a:p>
          <a:p>
            <a:pPr marL="0" indent="0">
              <a:buNone/>
            </a:pPr>
            <a:endParaRPr lang="sv-SE" sz="2000"/>
          </a:p>
          <a:p>
            <a:endParaRPr lang="sv-SE" sz="2000"/>
          </a:p>
          <a:p>
            <a:pPr marL="0" indent="0">
              <a:buNone/>
            </a:pPr>
            <a:endParaRPr lang="sv-SE"/>
          </a:p>
        </p:txBody>
      </p:sp>
      <p:sp>
        <p:nvSpPr>
          <p:cNvPr id="2" name="Rubrik 1">
            <a:extLst>
              <a:ext uri="{FF2B5EF4-FFF2-40B4-BE49-F238E27FC236}">
                <a16:creationId xmlns:a16="http://schemas.microsoft.com/office/drawing/2014/main" id="{BCB15255-983F-40DB-83E1-693438FB0122}"/>
              </a:ext>
            </a:extLst>
          </p:cNvPr>
          <p:cNvSpPr>
            <a:spLocks noGrp="1"/>
          </p:cNvSpPr>
          <p:nvPr>
            <p:ph type="title"/>
          </p:nvPr>
        </p:nvSpPr>
        <p:spPr>
          <a:xfrm>
            <a:off x="220974" y="624270"/>
            <a:ext cx="5489162" cy="1077918"/>
          </a:xfrm>
        </p:spPr>
        <p:txBody>
          <a:bodyPr/>
          <a:lstStyle/>
          <a:p>
            <a:r>
              <a:rPr lang="sv-SE"/>
              <a:t>Kostnadseffektiva investeringar för samhället</a:t>
            </a:r>
          </a:p>
        </p:txBody>
      </p:sp>
      <p:pic>
        <p:nvPicPr>
          <p:cNvPr id="5" name="Picture 2" descr="Kan vara en bild av 3 personer och text">
            <a:extLst>
              <a:ext uri="{FF2B5EF4-FFF2-40B4-BE49-F238E27FC236}">
                <a16:creationId xmlns:a16="http://schemas.microsoft.com/office/drawing/2014/main" id="{F56281EA-4DED-4F36-8DC0-BAFFE90D7F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22928" y="3355226"/>
            <a:ext cx="4548098" cy="3215960"/>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D538F800-0B60-46EA-90BC-25B80C351D2D}"/>
              </a:ext>
            </a:extLst>
          </p:cNvPr>
          <p:cNvPicPr>
            <a:picLocks noChangeAspect="1"/>
          </p:cNvPicPr>
          <p:nvPr/>
        </p:nvPicPr>
        <p:blipFill>
          <a:blip r:embed="rId4"/>
          <a:stretch>
            <a:fillRect/>
          </a:stretch>
        </p:blipFill>
        <p:spPr>
          <a:xfrm>
            <a:off x="7422928" y="286814"/>
            <a:ext cx="4548098" cy="2830749"/>
          </a:xfrm>
          <a:prstGeom prst="rect">
            <a:avLst/>
          </a:prstGeom>
        </p:spPr>
      </p:pic>
    </p:spTree>
    <p:extLst>
      <p:ext uri="{BB962C8B-B14F-4D97-AF65-F5344CB8AC3E}">
        <p14:creationId xmlns:p14="http://schemas.microsoft.com/office/powerpoint/2010/main" val="25326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711C1C-DCD7-428F-AEF8-541907C72096}"/>
              </a:ext>
            </a:extLst>
          </p:cNvPr>
          <p:cNvSpPr>
            <a:spLocks noGrp="1"/>
          </p:cNvSpPr>
          <p:nvPr>
            <p:ph type="title"/>
          </p:nvPr>
        </p:nvSpPr>
        <p:spPr>
          <a:xfrm>
            <a:off x="379378" y="681235"/>
            <a:ext cx="10714036" cy="1077918"/>
          </a:xfrm>
        </p:spPr>
        <p:txBody>
          <a:bodyPr/>
          <a:lstStyle/>
          <a:p>
            <a:r>
              <a:rPr lang="sv-SE"/>
              <a:t>Enkätsvar från </a:t>
            </a:r>
            <a:br>
              <a:rPr lang="sv-SE"/>
            </a:br>
            <a:r>
              <a:rPr lang="sv-SE"/>
              <a:t>276 regionpolitiker</a:t>
            </a:r>
          </a:p>
        </p:txBody>
      </p:sp>
      <p:sp>
        <p:nvSpPr>
          <p:cNvPr id="3" name="Platshållare för innehåll 2">
            <a:extLst>
              <a:ext uri="{FF2B5EF4-FFF2-40B4-BE49-F238E27FC236}">
                <a16:creationId xmlns:a16="http://schemas.microsoft.com/office/drawing/2014/main" id="{F213EFCF-48CA-4512-A4E5-0C3BB9056989}"/>
              </a:ext>
            </a:extLst>
          </p:cNvPr>
          <p:cNvSpPr>
            <a:spLocks noGrp="1"/>
          </p:cNvSpPr>
          <p:nvPr>
            <p:ph sz="half" idx="1"/>
          </p:nvPr>
        </p:nvSpPr>
        <p:spPr>
          <a:xfrm>
            <a:off x="379378" y="2129511"/>
            <a:ext cx="5462587" cy="4143156"/>
          </a:xfrm>
        </p:spPr>
        <p:txBody>
          <a:bodyPr vert="horz" lIns="91440" tIns="45720" rIns="91440" bIns="45720" rtlCol="0" anchor="t">
            <a:noAutofit/>
          </a:bodyPr>
          <a:lstStyle/>
          <a:p>
            <a:pPr marL="0" indent="0">
              <a:buNone/>
            </a:pPr>
            <a:r>
              <a:rPr lang="sv-SE" sz="2000" dirty="0"/>
              <a:t>8 av 10 regionpolitiker: regionen ska prioritera särskilda stöd för att främja ledarledd verksamhet i naturen</a:t>
            </a:r>
          </a:p>
          <a:p>
            <a:pPr marL="0" indent="0">
              <a:buNone/>
            </a:pPr>
            <a:r>
              <a:rPr lang="sv-SE" sz="2000" dirty="0"/>
              <a:t>(29 % av regionerna gör det i dag)</a:t>
            </a:r>
          </a:p>
          <a:p>
            <a:pPr marL="0" indent="0">
              <a:buNone/>
            </a:pPr>
            <a:endParaRPr lang="sv-SE" sz="2000" dirty="0"/>
          </a:p>
          <a:p>
            <a:pPr marL="0" indent="0">
              <a:buNone/>
            </a:pPr>
            <a:br>
              <a:rPr lang="sv-SE" sz="2000" dirty="0"/>
            </a:br>
            <a:r>
              <a:rPr lang="sv-SE" sz="2000" dirty="0"/>
              <a:t>8 av 10 regionpolitiker: regionen ska erbjuda naturunderstödda insatser för psykisk ohälsa</a:t>
            </a:r>
          </a:p>
          <a:p>
            <a:pPr marL="0" indent="0">
              <a:buNone/>
            </a:pPr>
            <a:r>
              <a:rPr lang="sv-SE" sz="2000" dirty="0"/>
              <a:t>(38 % av regionerna gör det i dag)</a:t>
            </a:r>
            <a:endParaRPr lang="sv-SE" sz="2000" dirty="0">
              <a:cs typeface="Plus Jakarta Sans"/>
            </a:endParaRPr>
          </a:p>
          <a:p>
            <a:pPr marL="0" indent="0">
              <a:buNone/>
            </a:pPr>
            <a:endParaRPr lang="sv-SE" sz="2000" dirty="0"/>
          </a:p>
          <a:p>
            <a:endParaRPr lang="sv-SE" dirty="0"/>
          </a:p>
        </p:txBody>
      </p:sp>
      <p:pic>
        <p:nvPicPr>
          <p:cNvPr id="11" name="Platshållare för innehåll 10">
            <a:extLst>
              <a:ext uri="{FF2B5EF4-FFF2-40B4-BE49-F238E27FC236}">
                <a16:creationId xmlns:a16="http://schemas.microsoft.com/office/drawing/2014/main" id="{8DADABD1-3018-4004-8836-44D7E539A7C1}"/>
              </a:ext>
            </a:extLst>
          </p:cNvPr>
          <p:cNvPicPr>
            <a:picLocks noGrp="1" noChangeAspect="1"/>
          </p:cNvPicPr>
          <p:nvPr>
            <p:ph sz="half" idx="2"/>
          </p:nvPr>
        </p:nvPicPr>
        <p:blipFill>
          <a:blip r:embed="rId3"/>
          <a:stretch>
            <a:fillRect/>
          </a:stretch>
        </p:blipFill>
        <p:spPr>
          <a:xfrm>
            <a:off x="7334655" y="214975"/>
            <a:ext cx="4477967" cy="6428050"/>
          </a:xfrm>
        </p:spPr>
      </p:pic>
    </p:spTree>
    <p:extLst>
      <p:ext uri="{BB962C8B-B14F-4D97-AF65-F5344CB8AC3E}">
        <p14:creationId xmlns:p14="http://schemas.microsoft.com/office/powerpoint/2010/main" val="3211337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213EFCF-48CA-4512-A4E5-0C3BB9056989}"/>
              </a:ext>
            </a:extLst>
          </p:cNvPr>
          <p:cNvSpPr>
            <a:spLocks noGrp="1"/>
          </p:cNvSpPr>
          <p:nvPr>
            <p:ph sz="quarter" idx="13"/>
          </p:nvPr>
        </p:nvSpPr>
        <p:spPr>
          <a:xfrm>
            <a:off x="548549" y="2654385"/>
            <a:ext cx="5243510" cy="1549228"/>
          </a:xfrm>
        </p:spPr>
        <p:txBody>
          <a:bodyPr/>
          <a:lstStyle/>
          <a:p>
            <a:pPr marL="0" lvl="0" indent="0">
              <a:buNone/>
            </a:pPr>
            <a:r>
              <a:rPr lang="sv-SE" sz="2000" dirty="0"/>
              <a:t>2023: Samtliga riksdagspartier anser att fler friluftsovana bör få utöva friluftsliv och hitta sin rörelseglädje i naturen</a:t>
            </a:r>
          </a:p>
          <a:p>
            <a:pPr marL="0" lvl="0" indent="0">
              <a:buNone/>
            </a:pPr>
            <a:r>
              <a:rPr lang="sv-SE" sz="2000" dirty="0"/>
              <a:t>2024: 98 procent av drygt 4700 kommunpolitiker anser att det är viktigt att kommunen skapar goda förutsättningar för ett aktivt friluftsliv</a:t>
            </a:r>
          </a:p>
          <a:p>
            <a:pPr marL="0" lvl="0" indent="0">
              <a:buNone/>
            </a:pPr>
            <a:r>
              <a:rPr lang="sv-SE" sz="2000" dirty="0"/>
              <a:t>2025: Sex av åtta riksdagspartier vill tillföra statliga anslag för att skapa bättre förutsättningar för ett aktivt friluftsliv i hela landet</a:t>
            </a:r>
          </a:p>
          <a:p>
            <a:endParaRPr lang="sv-SE" dirty="0"/>
          </a:p>
        </p:txBody>
      </p:sp>
      <p:sp>
        <p:nvSpPr>
          <p:cNvPr id="2" name="Rubrik 1">
            <a:extLst>
              <a:ext uri="{FF2B5EF4-FFF2-40B4-BE49-F238E27FC236}">
                <a16:creationId xmlns:a16="http://schemas.microsoft.com/office/drawing/2014/main" id="{EE711C1C-DCD7-428F-AEF8-541907C72096}"/>
              </a:ext>
            </a:extLst>
          </p:cNvPr>
          <p:cNvSpPr>
            <a:spLocks noGrp="1"/>
          </p:cNvSpPr>
          <p:nvPr>
            <p:ph type="title"/>
          </p:nvPr>
        </p:nvSpPr>
        <p:spPr>
          <a:xfrm>
            <a:off x="908992" y="671507"/>
            <a:ext cx="4883067" cy="1077918"/>
          </a:xfrm>
        </p:spPr>
        <p:txBody>
          <a:bodyPr/>
          <a:lstStyle/>
          <a:p>
            <a:r>
              <a:rPr lang="sv-SE"/>
              <a:t>Starkt stöd bland politiker, oavsett partifärg</a:t>
            </a:r>
          </a:p>
        </p:txBody>
      </p:sp>
      <p:sp>
        <p:nvSpPr>
          <p:cNvPr id="5" name="Platshållare för bild 4">
            <a:extLst>
              <a:ext uri="{FF2B5EF4-FFF2-40B4-BE49-F238E27FC236}">
                <a16:creationId xmlns:a16="http://schemas.microsoft.com/office/drawing/2014/main" id="{CBCC12F4-5747-4984-98EE-AD54EBD5189D}"/>
              </a:ext>
            </a:extLst>
          </p:cNvPr>
          <p:cNvSpPr>
            <a:spLocks noGrp="1"/>
          </p:cNvSpPr>
          <p:nvPr>
            <p:ph type="pic" sz="quarter" idx="14"/>
          </p:nvPr>
        </p:nvSpPr>
        <p:spPr/>
      </p:sp>
      <p:pic>
        <p:nvPicPr>
          <p:cNvPr id="7" name="Platshållare för innehåll 5">
            <a:extLst>
              <a:ext uri="{FF2B5EF4-FFF2-40B4-BE49-F238E27FC236}">
                <a16:creationId xmlns:a16="http://schemas.microsoft.com/office/drawing/2014/main" id="{B92A7B98-7090-4E94-B0B3-C9D6FDF1D285}"/>
              </a:ext>
            </a:extLst>
          </p:cNvPr>
          <p:cNvPicPr>
            <a:picLocks noChangeAspect="1"/>
          </p:cNvPicPr>
          <p:nvPr/>
        </p:nvPicPr>
        <p:blipFill>
          <a:blip r:embed="rId3"/>
          <a:stretch>
            <a:fillRect/>
          </a:stretch>
        </p:blipFill>
        <p:spPr>
          <a:xfrm>
            <a:off x="7392932" y="199717"/>
            <a:ext cx="4241853" cy="6458565"/>
          </a:xfrm>
          <a:prstGeom prst="rect">
            <a:avLst/>
          </a:prstGeom>
        </p:spPr>
      </p:pic>
    </p:spTree>
    <p:extLst>
      <p:ext uri="{BB962C8B-B14F-4D97-AF65-F5344CB8AC3E}">
        <p14:creationId xmlns:p14="http://schemas.microsoft.com/office/powerpoint/2010/main" val="342181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641F461E-6FC2-4440-A8BF-A8F3C670642A}"/>
              </a:ext>
            </a:extLst>
          </p:cNvPr>
          <p:cNvSpPr>
            <a:spLocks noGrp="1"/>
          </p:cNvSpPr>
          <p:nvPr>
            <p:ph type="pic" sz="quarter" idx="14"/>
          </p:nvPr>
        </p:nvSpPr>
        <p:spPr/>
      </p:sp>
      <p:sp>
        <p:nvSpPr>
          <p:cNvPr id="3" name="Platshållare för innehåll 2">
            <a:extLst>
              <a:ext uri="{FF2B5EF4-FFF2-40B4-BE49-F238E27FC236}">
                <a16:creationId xmlns:a16="http://schemas.microsoft.com/office/drawing/2014/main" id="{2B5569C5-B3E6-406A-97CF-88F4E43FB5B2}"/>
              </a:ext>
            </a:extLst>
          </p:cNvPr>
          <p:cNvSpPr>
            <a:spLocks noGrp="1"/>
          </p:cNvSpPr>
          <p:nvPr>
            <p:ph sz="quarter" idx="13"/>
          </p:nvPr>
        </p:nvSpPr>
        <p:spPr>
          <a:xfrm>
            <a:off x="188460" y="1624519"/>
            <a:ext cx="6063360" cy="4912537"/>
          </a:xfrm>
        </p:spPr>
        <p:txBody>
          <a:bodyPr/>
          <a:lstStyle/>
          <a:p>
            <a:pPr lvl="0"/>
            <a:r>
              <a:rPr lang="sv-SE" sz="1800"/>
              <a:t>Anta politiskt förankrade mål och styrdokument</a:t>
            </a:r>
          </a:p>
          <a:p>
            <a:pPr lvl="0"/>
            <a:r>
              <a:rPr lang="sv-SE" sz="1800"/>
              <a:t>Tillför nödvändiga resurser i form av personal och kompetens</a:t>
            </a:r>
          </a:p>
          <a:p>
            <a:pPr lvl="0"/>
            <a:r>
              <a:rPr lang="sv-SE" sz="1800"/>
              <a:t>Satsa på naturunderstödda insatser inom vård och omsorg</a:t>
            </a:r>
          </a:p>
          <a:p>
            <a:pPr lvl="0"/>
            <a:r>
              <a:rPr lang="sv-SE" sz="1800"/>
              <a:t>Stimulera barns och ungas hälsa och kognitiva utveckling genom naturvistelser i skolan</a:t>
            </a:r>
          </a:p>
          <a:p>
            <a:pPr lvl="0"/>
            <a:r>
              <a:rPr lang="sv-SE" sz="1800"/>
              <a:t>Ge civilsamhället goda förutsättningar att skapa gemenskap och stärka folkhälsan</a:t>
            </a:r>
          </a:p>
          <a:p>
            <a:pPr lvl="0"/>
            <a:r>
              <a:rPr lang="sv-SE" sz="1800"/>
              <a:t>Satsa på naturen och friluftsinfrastruktur i den regionala utvecklingen</a:t>
            </a:r>
          </a:p>
          <a:p>
            <a:pPr lvl="0"/>
            <a:r>
              <a:rPr lang="sv-SE" sz="1800"/>
              <a:t>Säkerställ att det går att åka kollektivt till regionens friluftsområden</a:t>
            </a:r>
          </a:p>
          <a:p>
            <a:pPr lvl="0"/>
            <a:r>
              <a:rPr lang="sv-SE" sz="1800"/>
              <a:t>Använd de vägledningar och kunskapssammanställningar som finns</a:t>
            </a:r>
          </a:p>
          <a:p>
            <a:endParaRPr lang="sv-SE" sz="1800"/>
          </a:p>
        </p:txBody>
      </p:sp>
      <p:sp>
        <p:nvSpPr>
          <p:cNvPr id="4" name="Rubrik 3">
            <a:extLst>
              <a:ext uri="{FF2B5EF4-FFF2-40B4-BE49-F238E27FC236}">
                <a16:creationId xmlns:a16="http://schemas.microsoft.com/office/drawing/2014/main" id="{2A3E094E-F627-41F8-9650-C87A4DDD4A1E}"/>
              </a:ext>
            </a:extLst>
          </p:cNvPr>
          <p:cNvSpPr>
            <a:spLocks noGrp="1"/>
          </p:cNvSpPr>
          <p:nvPr>
            <p:ph type="title"/>
          </p:nvPr>
        </p:nvSpPr>
        <p:spPr>
          <a:xfrm>
            <a:off x="700391" y="677357"/>
            <a:ext cx="6189212" cy="1077918"/>
          </a:xfrm>
        </p:spPr>
        <p:txBody>
          <a:bodyPr/>
          <a:lstStyle/>
          <a:p>
            <a:r>
              <a:rPr lang="sv-SE" sz="2800"/>
              <a:t>Åtta rekommendationsområden för ett rörelselyft i naturen</a:t>
            </a:r>
          </a:p>
        </p:txBody>
      </p:sp>
      <p:pic>
        <p:nvPicPr>
          <p:cNvPr id="5" name="Platshållare för bild 4" descr="En bild som visar karta, text, person&#10;&#10;Automatiskt genererad beskrivning">
            <a:extLst>
              <a:ext uri="{FF2B5EF4-FFF2-40B4-BE49-F238E27FC236}">
                <a16:creationId xmlns:a16="http://schemas.microsoft.com/office/drawing/2014/main" id="{7C9C46BA-F186-4A4C-87B4-4ECEF23EEA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59"/>
          <a:stretch/>
        </p:blipFill>
        <p:spPr>
          <a:xfrm>
            <a:off x="6349274" y="-9426"/>
            <a:ext cx="5853185" cy="6901439"/>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pic>
      <p:pic>
        <p:nvPicPr>
          <p:cNvPr id="2" name="Bildobjekt 1">
            <a:extLst>
              <a:ext uri="{FF2B5EF4-FFF2-40B4-BE49-F238E27FC236}">
                <a16:creationId xmlns:a16="http://schemas.microsoft.com/office/drawing/2014/main" id="{6C3E6505-0B92-4DA5-8A3A-47BDCABE5CEA}"/>
              </a:ext>
            </a:extLst>
          </p:cNvPr>
          <p:cNvPicPr>
            <a:picLocks noChangeAspect="1"/>
          </p:cNvPicPr>
          <p:nvPr/>
        </p:nvPicPr>
        <p:blipFill>
          <a:blip r:embed="rId4"/>
          <a:stretch>
            <a:fillRect/>
          </a:stretch>
        </p:blipFill>
        <p:spPr>
          <a:xfrm>
            <a:off x="8741332" y="3686783"/>
            <a:ext cx="3262208" cy="3014730"/>
          </a:xfrm>
          <a:prstGeom prst="rect">
            <a:avLst/>
          </a:prstGeom>
        </p:spPr>
      </p:pic>
    </p:spTree>
    <p:extLst>
      <p:ext uri="{BB962C8B-B14F-4D97-AF65-F5344CB8AC3E}">
        <p14:creationId xmlns:p14="http://schemas.microsoft.com/office/powerpoint/2010/main" val="7288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F0CBB82-DCA5-4C07-8C31-68EA21A57541}"/>
              </a:ext>
            </a:extLst>
          </p:cNvPr>
          <p:cNvSpPr>
            <a:spLocks noGrp="1"/>
          </p:cNvSpPr>
          <p:nvPr>
            <p:ph type="subTitle" idx="1"/>
          </p:nvPr>
        </p:nvSpPr>
        <p:spPr>
          <a:xfrm>
            <a:off x="286302" y="2170027"/>
            <a:ext cx="10904008" cy="1396673"/>
          </a:xfrm>
        </p:spPr>
        <p:txBody>
          <a:bodyPr/>
          <a:lstStyle/>
          <a:p>
            <a:pPr marL="342900" indent="-342900">
              <a:buFont typeface="Arial" panose="020B0604020202020204" pitchFamily="34" charset="0"/>
              <a:buChar char="•"/>
            </a:pPr>
            <a:r>
              <a:rPr lang="sv-SE" dirty="0"/>
              <a:t>Antalet arbetstillfällen inom friluftsliv och naturturism ökat från 76 000 till 167 000 på femton år.</a:t>
            </a:r>
          </a:p>
          <a:p>
            <a:pPr marL="342900" indent="-342900">
              <a:buFont typeface="Arial" panose="020B0604020202020204" pitchFamily="34" charset="0"/>
              <a:buChar char="•"/>
            </a:pPr>
            <a:r>
              <a:rPr lang="sv-SE" dirty="0"/>
              <a:t>Sveriges natur rankas högst av anledningar att semestra i Sverige av danskar, fransmän, tyskar och amerikaner – och av svenskarna själva.</a:t>
            </a:r>
          </a:p>
          <a:p>
            <a:pPr marL="342900" indent="-342900">
              <a:buFont typeface="Arial" panose="020B0604020202020204" pitchFamily="34" charset="0"/>
              <a:buChar char="•"/>
            </a:pPr>
            <a:r>
              <a:rPr lang="sv-SE" dirty="0"/>
              <a:t>Årliga utgifter för friluftsliv uppgår till 191 miljarder kronor</a:t>
            </a:r>
          </a:p>
          <a:p>
            <a:pPr marL="342900" indent="-342900">
              <a:buFont typeface="Arial" panose="020B0604020202020204" pitchFamily="34" charset="0"/>
              <a:buChar char="•"/>
            </a:pPr>
            <a:r>
              <a:rPr lang="sv-SE" dirty="0"/>
              <a:t>Statens fastighetsverk: 87 procent av svenskarna tycker att det är viktigt eller mycket viktigt att bevara skyddsvärda skogar, marker och öar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p:txBody>
      </p:sp>
      <p:sp>
        <p:nvSpPr>
          <p:cNvPr id="5" name="Rubrik 1">
            <a:extLst>
              <a:ext uri="{FF2B5EF4-FFF2-40B4-BE49-F238E27FC236}">
                <a16:creationId xmlns:a16="http://schemas.microsoft.com/office/drawing/2014/main" id="{7C8001A5-BC13-4750-95B1-AEAC4035D555}"/>
              </a:ext>
            </a:extLst>
          </p:cNvPr>
          <p:cNvSpPr txBox="1">
            <a:spLocks/>
          </p:cNvSpPr>
          <p:nvPr/>
        </p:nvSpPr>
        <p:spPr>
          <a:xfrm>
            <a:off x="663839" y="942195"/>
            <a:ext cx="5842726" cy="85006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600" b="1" kern="1200">
                <a:solidFill>
                  <a:schemeClr val="bg1"/>
                </a:solidFill>
                <a:latin typeface="+mj-lt"/>
                <a:ea typeface="+mj-ea"/>
                <a:cs typeface="+mj-cs"/>
              </a:defRPr>
            </a:lvl1pPr>
          </a:lstStyle>
          <a:p>
            <a:r>
              <a:rPr lang="sv-SE" sz="3200" dirty="0"/>
              <a:t>Regional utveckling?</a:t>
            </a:r>
          </a:p>
        </p:txBody>
      </p:sp>
    </p:spTree>
    <p:extLst>
      <p:ext uri="{BB962C8B-B14F-4D97-AF65-F5344CB8AC3E}">
        <p14:creationId xmlns:p14="http://schemas.microsoft.com/office/powerpoint/2010/main" val="325320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3">
            <a:extLst>
              <a:ext uri="{FF2B5EF4-FFF2-40B4-BE49-F238E27FC236}">
                <a16:creationId xmlns:a16="http://schemas.microsoft.com/office/drawing/2014/main" id="{D0682F48-E23C-454D-ACC3-F51FD3459A40}"/>
              </a:ext>
            </a:extLst>
          </p:cNvPr>
          <p:cNvSpPr txBox="1">
            <a:spLocks/>
          </p:cNvSpPr>
          <p:nvPr/>
        </p:nvSpPr>
        <p:spPr>
          <a:xfrm>
            <a:off x="862444" y="5303837"/>
            <a:ext cx="6363130" cy="107791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3200" b="1" i="0" u="none" strike="noStrike" kern="1200" cap="none" spc="0" normalizeH="0" baseline="0" noProof="0">
              <a:ln>
                <a:noFill/>
              </a:ln>
              <a:solidFill>
                <a:srgbClr val="4377BB"/>
              </a:solidFill>
              <a:effectLst/>
              <a:uLnTx/>
              <a:uFillTx/>
              <a:latin typeface="Plus Jakarta Sans" panose="02110004020202020204"/>
              <a:ea typeface="+mj-ea"/>
              <a:cs typeface="+mj-cs"/>
            </a:endParaRPr>
          </a:p>
        </p:txBody>
      </p:sp>
      <p:pic>
        <p:nvPicPr>
          <p:cNvPr id="12" name="Platshållare för bild 11">
            <a:extLst>
              <a:ext uri="{FF2B5EF4-FFF2-40B4-BE49-F238E27FC236}">
                <a16:creationId xmlns:a16="http://schemas.microsoft.com/office/drawing/2014/main" id="{CDB39C03-22C2-4A75-B9F3-52021A687B6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4" name="Platshållare för innehåll 3">
            <a:extLst>
              <a:ext uri="{FF2B5EF4-FFF2-40B4-BE49-F238E27FC236}">
                <a16:creationId xmlns:a16="http://schemas.microsoft.com/office/drawing/2014/main" id="{2C0F22AA-BD84-4B70-B650-E6DE80E1BFA5}"/>
              </a:ext>
            </a:extLst>
          </p:cNvPr>
          <p:cNvSpPr>
            <a:spLocks noGrp="1"/>
          </p:cNvSpPr>
          <p:nvPr>
            <p:ph sz="quarter" idx="13"/>
          </p:nvPr>
        </p:nvSpPr>
        <p:spPr>
          <a:xfrm>
            <a:off x="557215" y="2242219"/>
            <a:ext cx="4883068" cy="4029849"/>
          </a:xfrm>
        </p:spPr>
        <p:txBody>
          <a:bodyPr/>
          <a:lstStyle/>
          <a:p>
            <a:r>
              <a:rPr lang="sv-SE" sz="2000" dirty="0"/>
              <a:t>4 av 5 fem barn är alltför stillasittande</a:t>
            </a:r>
          </a:p>
          <a:p>
            <a:r>
              <a:rPr lang="sv-SE" sz="2000" dirty="0"/>
              <a:t>Andelen barn som vistas varje dag i naturen har sjunkit från 78 procent 2003 till 49 procent 2019</a:t>
            </a:r>
          </a:p>
          <a:p>
            <a:pPr lvl="0"/>
            <a:r>
              <a:rPr lang="sv-SE" sz="2000" dirty="0"/>
              <a:t>Hälften av de vuxna har en hälsofarligt dålig kondition</a:t>
            </a:r>
          </a:p>
          <a:p>
            <a:pPr lvl="0"/>
            <a:r>
              <a:rPr lang="sv-SE" sz="2000" dirty="0"/>
              <a:t>Psykiska ohälsan och upplevelsen av ensamhet har ökat kraftigt</a:t>
            </a:r>
          </a:p>
          <a:p>
            <a:pPr lvl="0"/>
            <a:r>
              <a:rPr lang="sv-SE" sz="2000" dirty="0"/>
              <a:t>Den psykiska ohälsan kostar fem procent av BNP</a:t>
            </a:r>
          </a:p>
          <a:p>
            <a:endParaRPr lang="sv-SE" dirty="0"/>
          </a:p>
        </p:txBody>
      </p:sp>
      <p:sp>
        <p:nvSpPr>
          <p:cNvPr id="10" name="Rubrik 9">
            <a:extLst>
              <a:ext uri="{FF2B5EF4-FFF2-40B4-BE49-F238E27FC236}">
                <a16:creationId xmlns:a16="http://schemas.microsoft.com/office/drawing/2014/main" id="{76F20968-1953-4E2B-81F8-66A425ECFD3D}"/>
              </a:ext>
            </a:extLst>
          </p:cNvPr>
          <p:cNvSpPr>
            <a:spLocks noGrp="1"/>
          </p:cNvSpPr>
          <p:nvPr>
            <p:ph type="title"/>
          </p:nvPr>
        </p:nvSpPr>
        <p:spPr>
          <a:xfrm>
            <a:off x="557215" y="862007"/>
            <a:ext cx="5842726" cy="1077918"/>
          </a:xfrm>
        </p:spPr>
        <p:txBody>
          <a:bodyPr/>
          <a:lstStyle/>
          <a:p>
            <a:r>
              <a:rPr lang="sv-SE"/>
              <a:t>20 skäl för regioner att satsa på natur och friluftsliv</a:t>
            </a:r>
          </a:p>
        </p:txBody>
      </p:sp>
    </p:spTree>
    <p:extLst>
      <p:ext uri="{BB962C8B-B14F-4D97-AF65-F5344CB8AC3E}">
        <p14:creationId xmlns:p14="http://schemas.microsoft.com/office/powerpoint/2010/main" val="105156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480F4FFC-A759-45A9-B912-14E37E7E0FC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3" name="Platshållare för innehåll 2">
            <a:extLst>
              <a:ext uri="{FF2B5EF4-FFF2-40B4-BE49-F238E27FC236}">
                <a16:creationId xmlns:a16="http://schemas.microsoft.com/office/drawing/2014/main" id="{C550299B-48BD-4ECC-BAB2-CC7755E40DCC}"/>
              </a:ext>
            </a:extLst>
          </p:cNvPr>
          <p:cNvSpPr>
            <a:spLocks noGrp="1"/>
          </p:cNvSpPr>
          <p:nvPr>
            <p:ph sz="quarter" idx="13"/>
          </p:nvPr>
        </p:nvSpPr>
        <p:spPr/>
        <p:txBody>
          <a:bodyPr/>
          <a:lstStyle/>
          <a:p>
            <a:r>
              <a:rPr lang="sv-SE" sz="2000"/>
              <a:t>9 av 10 svenskar: friluftsliv är bra för hälsan </a:t>
            </a:r>
          </a:p>
          <a:p>
            <a:r>
              <a:rPr lang="sv-SE" sz="2000"/>
              <a:t>7 av 10: upplever återhämtning i naturen</a:t>
            </a:r>
          </a:p>
          <a:p>
            <a:r>
              <a:rPr lang="sv-SE" sz="2000"/>
              <a:t>8 av 10: friluftsliv bidrar till en mer meningsfull vardag</a:t>
            </a:r>
          </a:p>
          <a:p>
            <a:r>
              <a:rPr lang="sv-SE" sz="2000"/>
              <a:t>2 av 3 svenskar anser att samhället ska satsa mer resurser på friluftsliv (nov 2025)</a:t>
            </a:r>
          </a:p>
        </p:txBody>
      </p:sp>
      <p:sp>
        <p:nvSpPr>
          <p:cNvPr id="4" name="Rubrik 3">
            <a:extLst>
              <a:ext uri="{FF2B5EF4-FFF2-40B4-BE49-F238E27FC236}">
                <a16:creationId xmlns:a16="http://schemas.microsoft.com/office/drawing/2014/main" id="{C88C5324-F020-4F63-A407-287C86359C2F}"/>
              </a:ext>
            </a:extLst>
          </p:cNvPr>
          <p:cNvSpPr>
            <a:spLocks noGrp="1"/>
          </p:cNvSpPr>
          <p:nvPr>
            <p:ph type="title"/>
          </p:nvPr>
        </p:nvSpPr>
        <p:spPr>
          <a:xfrm>
            <a:off x="557213" y="1066288"/>
            <a:ext cx="5979772" cy="1077918"/>
          </a:xfrm>
        </p:spPr>
        <p:txBody>
          <a:bodyPr/>
          <a:lstStyle/>
          <a:p>
            <a:r>
              <a:rPr lang="sv-SE"/>
              <a:t>Starkt stöd bland invånarna</a:t>
            </a:r>
          </a:p>
        </p:txBody>
      </p:sp>
    </p:spTree>
    <p:extLst>
      <p:ext uri="{BB962C8B-B14F-4D97-AF65-F5344CB8AC3E}">
        <p14:creationId xmlns:p14="http://schemas.microsoft.com/office/powerpoint/2010/main" val="323791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7F3A8EAE-3DF9-4FA8-8B0F-B21FEADEA5C8}"/>
              </a:ext>
            </a:extLst>
          </p:cNvPr>
          <p:cNvSpPr>
            <a:spLocks noGrp="1"/>
          </p:cNvSpPr>
          <p:nvPr>
            <p:ph sz="quarter" idx="13"/>
          </p:nvPr>
        </p:nvSpPr>
        <p:spPr>
          <a:xfrm>
            <a:off x="557215" y="2593229"/>
            <a:ext cx="4883068" cy="4029849"/>
          </a:xfrm>
        </p:spPr>
        <p:txBody>
          <a:bodyPr/>
          <a:lstStyle/>
          <a:p>
            <a:pPr marL="0" indent="0">
              <a:buNone/>
            </a:pPr>
            <a:r>
              <a:rPr lang="sv-SE" sz="2000"/>
              <a:t>Högst på listan hamnar: </a:t>
            </a:r>
          </a:p>
          <a:p>
            <a:pPr marL="457200" indent="-457200">
              <a:buFont typeface="+mj-lt"/>
              <a:buAutoNum type="arabicPeriod"/>
            </a:pPr>
            <a:r>
              <a:rPr lang="sv-SE" sz="2000"/>
              <a:t>satsningar på motionsspår, vandringsleder, friluftsområden och naturreservat (49 procent)</a:t>
            </a:r>
          </a:p>
          <a:p>
            <a:pPr marL="457200" indent="-457200">
              <a:buFont typeface="+mj-lt"/>
              <a:buAutoNum type="arabicPeriod"/>
            </a:pPr>
            <a:r>
              <a:rPr lang="sv-SE" sz="2000"/>
              <a:t>stöd till föreningar som har aktiviteter som är lätta att börja med för nybörjare (46 procent) </a:t>
            </a:r>
          </a:p>
          <a:p>
            <a:pPr marL="457200" indent="-457200">
              <a:buFont typeface="+mj-lt"/>
              <a:buAutoNum type="arabicPeriod"/>
            </a:pPr>
            <a:r>
              <a:rPr lang="sv-SE" sz="2000"/>
              <a:t>ekonomiskt stöd till barnfamiljer </a:t>
            </a:r>
            <a:br>
              <a:rPr lang="sv-SE" sz="2000"/>
            </a:br>
            <a:r>
              <a:rPr lang="sv-SE" sz="2000"/>
              <a:t>(41 procent).</a:t>
            </a:r>
          </a:p>
          <a:p>
            <a:endParaRPr lang="sv-SE"/>
          </a:p>
        </p:txBody>
      </p:sp>
      <p:sp>
        <p:nvSpPr>
          <p:cNvPr id="2" name="Rubrik 1">
            <a:extLst>
              <a:ext uri="{FF2B5EF4-FFF2-40B4-BE49-F238E27FC236}">
                <a16:creationId xmlns:a16="http://schemas.microsoft.com/office/drawing/2014/main" id="{7F4B657A-EEE1-42F5-8F6E-E7DE59AA1F82}"/>
              </a:ext>
            </a:extLst>
          </p:cNvPr>
          <p:cNvSpPr>
            <a:spLocks noGrp="1"/>
          </p:cNvSpPr>
          <p:nvPr>
            <p:ph type="title"/>
          </p:nvPr>
        </p:nvSpPr>
        <p:spPr>
          <a:xfrm>
            <a:off x="557215" y="949556"/>
            <a:ext cx="5842726" cy="684691"/>
          </a:xfrm>
        </p:spPr>
        <p:txBody>
          <a:bodyPr/>
          <a:lstStyle/>
          <a:p>
            <a:r>
              <a:rPr lang="sv-SE"/>
              <a:t>Vilka insatser skulle få fler människor att röra på sig?</a:t>
            </a:r>
          </a:p>
        </p:txBody>
      </p:sp>
      <p:pic>
        <p:nvPicPr>
          <p:cNvPr id="7" name="Platshållare för bild 6">
            <a:extLst>
              <a:ext uri="{FF2B5EF4-FFF2-40B4-BE49-F238E27FC236}">
                <a16:creationId xmlns:a16="http://schemas.microsoft.com/office/drawing/2014/main" id="{C78C0A9D-242E-4A8D-A842-728825EB0DA5}"/>
              </a:ext>
            </a:extLst>
          </p:cNvPr>
          <p:cNvPicPr>
            <a:picLocks noGrp="1" noChangeAspect="1"/>
          </p:cNvPicPr>
          <p:nvPr>
            <p:ph type="pic" sz="quarter" idx="14"/>
          </p:nvPr>
        </p:nvPicPr>
        <p:blipFill>
          <a:blip r:embed="rId3"/>
          <a:srcRect l="21709" r="21709"/>
          <a:stretch>
            <a:fillRect/>
          </a:stretch>
        </p:blipFill>
        <p:spPr/>
      </p:pic>
    </p:spTree>
    <p:extLst>
      <p:ext uri="{BB962C8B-B14F-4D97-AF65-F5344CB8AC3E}">
        <p14:creationId xmlns:p14="http://schemas.microsoft.com/office/powerpoint/2010/main" val="309876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C:\Users\PontusBjörkman\Friluftsfrämjandet\Friluftsfrämjandet Intranät - Kom&amp;Sam\Påverkan\Regioner offentliga\2026 FF Regionrapport\Kommunikation\2026_05-08 Primärvården med andra aktörer.png">
            <a:extLst>
              <a:ext uri="{FF2B5EF4-FFF2-40B4-BE49-F238E27FC236}">
                <a16:creationId xmlns:a16="http://schemas.microsoft.com/office/drawing/2014/main" id="{6A331B91-BE30-45D6-9B18-654C68CB21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409" y="665922"/>
            <a:ext cx="10257182" cy="6192078"/>
          </a:xfrm>
          <a:prstGeom prst="rect">
            <a:avLst/>
          </a:prstGeom>
          <a:noFill/>
          <a:ln>
            <a:noFill/>
          </a:ln>
        </p:spPr>
      </p:pic>
      <p:sp>
        <p:nvSpPr>
          <p:cNvPr id="4" name="Rubrik 3">
            <a:extLst>
              <a:ext uri="{FF2B5EF4-FFF2-40B4-BE49-F238E27FC236}">
                <a16:creationId xmlns:a16="http://schemas.microsoft.com/office/drawing/2014/main" id="{C1F5EC26-F196-4F38-A144-4D91583C45D8}"/>
              </a:ext>
            </a:extLst>
          </p:cNvPr>
          <p:cNvSpPr txBox="1">
            <a:spLocks/>
          </p:cNvSpPr>
          <p:nvPr/>
        </p:nvSpPr>
        <p:spPr>
          <a:xfrm>
            <a:off x="126460" y="83679"/>
            <a:ext cx="12305489" cy="582243"/>
          </a:xfrm>
          <a:prstGeom prst="rect">
            <a:avLst/>
          </a:prstGeom>
        </p:spPr>
        <p:txBody>
          <a:bodyPr/>
          <a:lst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a:lstStyle>
          <a:p>
            <a:r>
              <a:rPr lang="sv-SE" sz="3100"/>
              <a:t>En vision om det naturunderstödda hälsofrämjande samhället</a:t>
            </a:r>
            <a:br>
              <a:rPr lang="sv-SE"/>
            </a:br>
            <a:endParaRPr lang="sv-SE"/>
          </a:p>
        </p:txBody>
      </p:sp>
    </p:spTree>
    <p:extLst>
      <p:ext uri="{BB962C8B-B14F-4D97-AF65-F5344CB8AC3E}">
        <p14:creationId xmlns:p14="http://schemas.microsoft.com/office/powerpoint/2010/main" val="3662970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2776FD8-0FC0-4205-853E-DFEC4988F283}"/>
              </a:ext>
            </a:extLst>
          </p:cNvPr>
          <p:cNvSpPr>
            <a:spLocks noGrp="1"/>
          </p:cNvSpPr>
          <p:nvPr>
            <p:ph sz="quarter" idx="13"/>
          </p:nvPr>
        </p:nvSpPr>
        <p:spPr>
          <a:xfrm>
            <a:off x="717325" y="1036290"/>
            <a:ext cx="4883068" cy="4568825"/>
          </a:xfrm>
        </p:spPr>
        <p:txBody>
          <a:bodyPr vert="horz" lIns="91440" tIns="45720" rIns="91440" bIns="45720" rtlCol="0" anchor="t">
            <a:noAutofit/>
          </a:bodyPr>
          <a:lstStyle/>
          <a:p>
            <a:r>
              <a:rPr lang="sv-SE" sz="2000" dirty="0"/>
              <a:t>Kroka arm? Friluftsfrämjandet har utöver riksorganisationen 6 regioner, 300 lokalavdelningar, 6500 utbildade ledare</a:t>
            </a:r>
          </a:p>
          <a:p>
            <a:r>
              <a:rPr lang="sv-SE" sz="2000" dirty="0"/>
              <a:t>Inspirationsföreläsningar och kurser om Häng med oss ut – friluftsliv för psykisk hälsa: </a:t>
            </a:r>
            <a:r>
              <a:rPr lang="sv-SE" sz="2000" dirty="0">
                <a:hlinkClick r:id="rId3"/>
              </a:rPr>
              <a:t>www.friluftsframjandet.se/om-oss/friluftsliv/friluftsliv-for-alla/psykisk-ohalsa-friluftsliv/hang-med-oss-ut-metoden/</a:t>
            </a:r>
            <a:endParaRPr lang="sv-SE" sz="2000" dirty="0"/>
          </a:p>
          <a:p>
            <a:r>
              <a:rPr lang="sv-SE" sz="2000" dirty="0"/>
              <a:t>Info-möten om Skogsmulle i förskolan och I Ur- och skur: </a:t>
            </a:r>
            <a:r>
              <a:rPr lang="sv-SE" sz="2000" dirty="0">
                <a:hlinkClick r:id="rId4"/>
              </a:rPr>
              <a:t>https://ius.eduportal.se/kurs/553981/course</a:t>
            </a:r>
            <a:endParaRPr lang="sv-SE" sz="2000" dirty="0"/>
          </a:p>
          <a:p>
            <a:r>
              <a:rPr lang="sv-SE" sz="2000" dirty="0">
                <a:cs typeface="Plus Jakarta Sans"/>
              </a:rPr>
              <a:t>Bjud in oss när det arrangeras folkhälsokonferens i regionen!</a:t>
            </a:r>
          </a:p>
          <a:p>
            <a:endParaRPr lang="sv-SE" sz="2000" dirty="0">
              <a:cs typeface="Plus Jakarta Sans"/>
            </a:endParaRPr>
          </a:p>
          <a:p>
            <a:pPr marL="0" indent="0">
              <a:buNone/>
            </a:pPr>
            <a:endParaRPr lang="sv-SE" sz="2000" dirty="0">
              <a:cs typeface="Plus Jakarta Sans"/>
            </a:endParaRPr>
          </a:p>
          <a:p>
            <a:endParaRPr lang="sv-SE" sz="2000" dirty="0">
              <a:cs typeface="Plus Jakarta Sans"/>
            </a:endParaRPr>
          </a:p>
        </p:txBody>
      </p:sp>
      <p:sp>
        <p:nvSpPr>
          <p:cNvPr id="4" name="Rubrik 3">
            <a:extLst>
              <a:ext uri="{FF2B5EF4-FFF2-40B4-BE49-F238E27FC236}">
                <a16:creationId xmlns:a16="http://schemas.microsoft.com/office/drawing/2014/main" id="{FD3F59ED-F8C1-46DB-B226-99A5D8F57AB4}"/>
              </a:ext>
            </a:extLst>
          </p:cNvPr>
          <p:cNvSpPr>
            <a:spLocks noGrp="1"/>
          </p:cNvSpPr>
          <p:nvPr>
            <p:ph type="title"/>
          </p:nvPr>
        </p:nvSpPr>
        <p:spPr>
          <a:xfrm>
            <a:off x="1466933" y="179736"/>
            <a:ext cx="4883067" cy="667265"/>
          </a:xfrm>
        </p:spPr>
        <p:txBody>
          <a:bodyPr/>
          <a:lstStyle/>
          <a:p>
            <a:r>
              <a:rPr lang="sv-SE" dirty="0"/>
              <a:t>Tips</a:t>
            </a:r>
          </a:p>
        </p:txBody>
      </p:sp>
      <p:sp>
        <p:nvSpPr>
          <p:cNvPr id="6" name="AutoShape 8" descr="En bild som visar text, skärmbild&#10;&#10;AI-genererat innehåll kan vara felaktigt.">
            <a:extLst>
              <a:ext uri="{FF2B5EF4-FFF2-40B4-BE49-F238E27FC236}">
                <a16:creationId xmlns:a16="http://schemas.microsoft.com/office/drawing/2014/main" id="{75A08C1A-48D9-4E71-8C3D-72AFA04204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1" name="Platshållare för bild 5">
            <a:extLst>
              <a:ext uri="{FF2B5EF4-FFF2-40B4-BE49-F238E27FC236}">
                <a16:creationId xmlns:a16="http://schemas.microsoft.com/office/drawing/2014/main" id="{3C778985-FF49-4C3C-9509-95538784E67A}"/>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l="51" r="51"/>
          <a:stretch/>
        </p:blipFill>
        <p:spPr>
          <a:xfrm>
            <a:off x="6350000" y="-9525"/>
            <a:ext cx="5842000" cy="6886575"/>
          </a:xfrm>
        </p:spPr>
      </p:pic>
      <p:pic>
        <p:nvPicPr>
          <p:cNvPr id="2" name="Bildobjekt 1">
            <a:extLst>
              <a:ext uri="{FF2B5EF4-FFF2-40B4-BE49-F238E27FC236}">
                <a16:creationId xmlns:a16="http://schemas.microsoft.com/office/drawing/2014/main" id="{B25D4B1F-C761-49A8-A642-76678CD95B55}"/>
              </a:ext>
            </a:extLst>
          </p:cNvPr>
          <p:cNvPicPr>
            <a:picLocks noChangeAspect="1"/>
          </p:cNvPicPr>
          <p:nvPr/>
        </p:nvPicPr>
        <p:blipFill>
          <a:blip r:embed="rId6"/>
          <a:stretch>
            <a:fillRect/>
          </a:stretch>
        </p:blipFill>
        <p:spPr>
          <a:xfrm>
            <a:off x="5942049" y="5516939"/>
            <a:ext cx="1357167" cy="1338703"/>
          </a:xfrm>
          <a:prstGeom prst="rect">
            <a:avLst/>
          </a:prstGeom>
        </p:spPr>
      </p:pic>
    </p:spTree>
    <p:extLst>
      <p:ext uri="{BB962C8B-B14F-4D97-AF65-F5344CB8AC3E}">
        <p14:creationId xmlns:p14="http://schemas.microsoft.com/office/powerpoint/2010/main" val="1553841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1F638C-B127-48C2-AF4A-7966B96303E3}"/>
              </a:ext>
            </a:extLst>
          </p:cNvPr>
          <p:cNvSpPr>
            <a:spLocks noGrp="1"/>
          </p:cNvSpPr>
          <p:nvPr>
            <p:ph type="title"/>
          </p:nvPr>
        </p:nvSpPr>
        <p:spPr>
          <a:xfrm>
            <a:off x="1467540" y="1216772"/>
            <a:ext cx="6457534" cy="1285875"/>
          </a:xfrm>
        </p:spPr>
        <p:txBody>
          <a:bodyPr/>
          <a:lstStyle/>
          <a:p>
            <a:r>
              <a:rPr lang="sv-SE" sz="3200"/>
              <a:t>Friluftsfrämjandets kanaler för samhällsinriktad information:</a:t>
            </a:r>
            <a:br>
              <a:rPr lang="sv-SE"/>
            </a:br>
            <a:br>
              <a:rPr lang="sv-SE"/>
            </a:br>
            <a:endParaRPr lang="sv-SE"/>
          </a:p>
        </p:txBody>
      </p:sp>
      <p:sp>
        <p:nvSpPr>
          <p:cNvPr id="4" name="Platshållare för innehåll 3">
            <a:extLst>
              <a:ext uri="{FF2B5EF4-FFF2-40B4-BE49-F238E27FC236}">
                <a16:creationId xmlns:a16="http://schemas.microsoft.com/office/drawing/2014/main" id="{0B10F7CD-DE4C-45B8-8E4C-60ECB807DEAD}"/>
              </a:ext>
            </a:extLst>
          </p:cNvPr>
          <p:cNvSpPr>
            <a:spLocks noGrp="1"/>
          </p:cNvSpPr>
          <p:nvPr>
            <p:ph sz="quarter" idx="13"/>
          </p:nvPr>
        </p:nvSpPr>
        <p:spPr>
          <a:xfrm>
            <a:off x="1467540" y="2379811"/>
            <a:ext cx="9160704" cy="3875215"/>
          </a:xfrm>
        </p:spPr>
        <p:txBody>
          <a:bodyPr/>
          <a:lstStyle/>
          <a:p>
            <a:pPr marL="0" indent="0">
              <a:buNone/>
            </a:pPr>
            <a:r>
              <a:rPr lang="sv-SE" b="1"/>
              <a:t>Hemsida: </a:t>
            </a:r>
            <a:r>
              <a:rPr lang="sv-SE">
                <a:hlinkClick r:id="rId3"/>
              </a:rPr>
              <a:t>www.friluftsframjandet.se/rapporter</a:t>
            </a:r>
            <a:endParaRPr lang="sv-SE"/>
          </a:p>
          <a:p>
            <a:pPr marL="0" indent="0">
              <a:buNone/>
            </a:pPr>
            <a:r>
              <a:rPr lang="sv-SE" b="1"/>
              <a:t>LinkedIn: </a:t>
            </a:r>
            <a:r>
              <a:rPr lang="sv-SE"/>
              <a:t>Friluftsfrämjandet</a:t>
            </a:r>
          </a:p>
          <a:p>
            <a:pPr marL="0" indent="0">
              <a:buNone/>
            </a:pPr>
            <a:r>
              <a:rPr lang="sv-SE" b="1"/>
              <a:t>Nyhetsbrevet Friluftsfrämjandet Analys:</a:t>
            </a:r>
            <a:br>
              <a:rPr lang="sv-SE" b="1"/>
            </a:br>
            <a:r>
              <a:rPr lang="sv-SE"/>
              <a:t>www.friluftsframjandet.se/om-oss/press-opinion/nyhetsbrevet-analys/</a:t>
            </a:r>
          </a:p>
          <a:p>
            <a:pPr marL="0" indent="0">
              <a:buNone/>
            </a:pPr>
            <a:br>
              <a:rPr lang="sv-SE" b="1"/>
            </a:br>
            <a:r>
              <a:rPr lang="sv-SE" sz="2800" b="1"/>
              <a:t>Stort tack för intresse och engagemang!</a:t>
            </a:r>
          </a:p>
          <a:p>
            <a:pPr marL="0" indent="0">
              <a:buNone/>
            </a:pPr>
            <a:r>
              <a:rPr lang="sv-SE" b="1"/>
              <a:t>Pontus Björkman</a:t>
            </a:r>
            <a:br>
              <a:rPr lang="sv-SE"/>
            </a:br>
            <a:r>
              <a:rPr lang="sv-SE"/>
              <a:t>sakkunnig friluftspolitiska frågor</a:t>
            </a:r>
            <a:br>
              <a:rPr lang="sv-SE"/>
            </a:br>
            <a:r>
              <a:rPr lang="sv-SE">
                <a:hlinkClick r:id="rId4"/>
              </a:rPr>
              <a:t>pontus.bjorkman@friluftsframjandet.se</a:t>
            </a:r>
            <a:br>
              <a:rPr lang="sv-SE"/>
            </a:br>
            <a:endParaRPr lang="sv-SE"/>
          </a:p>
        </p:txBody>
      </p:sp>
    </p:spTree>
    <p:extLst>
      <p:ext uri="{BB962C8B-B14F-4D97-AF65-F5344CB8AC3E}">
        <p14:creationId xmlns:p14="http://schemas.microsoft.com/office/powerpoint/2010/main" val="343665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09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258F52A-EB3A-4931-B145-F5199C10DD1A}"/>
              </a:ext>
            </a:extLst>
          </p:cNvPr>
          <p:cNvSpPr>
            <a:spLocks noGrp="1"/>
          </p:cNvSpPr>
          <p:nvPr>
            <p:ph type="title"/>
          </p:nvPr>
        </p:nvSpPr>
        <p:spPr>
          <a:xfrm>
            <a:off x="556245" y="1343706"/>
            <a:ext cx="4883067" cy="4170587"/>
          </a:xfrm>
        </p:spPr>
        <p:txBody>
          <a:bodyPr/>
          <a:lstStyle/>
          <a:p>
            <a:r>
              <a:rPr lang="sv-SE" dirty="0"/>
              <a:t>Hälsovinsterna för barn av att vistas i gröna miljöer är välbelagda inom en rad områden som påverkar deras fysiska och psykiska hälsa och utveckling.</a:t>
            </a:r>
            <a:br>
              <a:rPr lang="sv-SE" sz="2400" dirty="0"/>
            </a:br>
            <a:br>
              <a:rPr lang="sv-SE" sz="2400" dirty="0"/>
            </a:br>
            <a:r>
              <a:rPr lang="sv-SE" sz="1600" b="0" dirty="0">
                <a:solidFill>
                  <a:schemeClr val="tx2"/>
                </a:solidFill>
              </a:rPr>
              <a:t>Folkhälsomyndigheten: ”Grönskans kvaliteter och barns hälsa”</a:t>
            </a:r>
            <a:br>
              <a:rPr lang="sv-SE" dirty="0"/>
            </a:br>
            <a:endParaRPr lang="sv-SE" dirty="0"/>
          </a:p>
        </p:txBody>
      </p:sp>
      <p:sp>
        <p:nvSpPr>
          <p:cNvPr id="7" name="Platshållare för bild 6">
            <a:extLst>
              <a:ext uri="{FF2B5EF4-FFF2-40B4-BE49-F238E27FC236}">
                <a16:creationId xmlns:a16="http://schemas.microsoft.com/office/drawing/2014/main" id="{6CB8E9FE-4985-4415-8643-976E406316E5}"/>
              </a:ext>
            </a:extLst>
          </p:cNvPr>
          <p:cNvSpPr>
            <a:spLocks noGrp="1"/>
          </p:cNvSpPr>
          <p:nvPr>
            <p:ph type="pic" sz="quarter" idx="14"/>
          </p:nvPr>
        </p:nvSpPr>
        <p:spPr/>
        <p:txBody>
          <a:bodyPr/>
          <a:lstStyle/>
          <a:p>
            <a:endParaRPr lang="sv-SE"/>
          </a:p>
        </p:txBody>
      </p:sp>
      <p:pic>
        <p:nvPicPr>
          <p:cNvPr id="8" name="Platshållare för bild 11">
            <a:extLst>
              <a:ext uri="{FF2B5EF4-FFF2-40B4-BE49-F238E27FC236}">
                <a16:creationId xmlns:a16="http://schemas.microsoft.com/office/drawing/2014/main" id="{429D9FDA-C0B1-4955-9A9F-B2C0E5B61C5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350000" y="-9525"/>
            <a:ext cx="5842000" cy="6886575"/>
          </a:xfrm>
          <a:custGeom>
            <a:avLst/>
            <a:gdLst>
              <a:gd name="connsiteX0" fmla="*/ 131761 w 5703124"/>
              <a:gd name="connsiteY0" fmla="*/ 0 h 6858000"/>
              <a:gd name="connsiteX1" fmla="*/ 5703124 w 5703124"/>
              <a:gd name="connsiteY1" fmla="*/ 0 h 6858000"/>
              <a:gd name="connsiteX2" fmla="*/ 5703124 w 5703124"/>
              <a:gd name="connsiteY2" fmla="*/ 6858000 h 6858000"/>
              <a:gd name="connsiteX3" fmla="*/ 95975 w 5703124"/>
              <a:gd name="connsiteY3" fmla="*/ 6858000 h 6858000"/>
              <a:gd name="connsiteX4" fmla="*/ 79320 w 5703124"/>
              <a:gd name="connsiteY4" fmla="*/ 6714804 h 6858000"/>
              <a:gd name="connsiteX5" fmla="*/ 143934 w 5703124"/>
              <a:gd name="connsiteY5" fmla="*/ 107400 h 6858000"/>
              <a:gd name="connsiteX0" fmla="*/ 177353 w 5748716"/>
              <a:gd name="connsiteY0" fmla="*/ 0 h 6876853"/>
              <a:gd name="connsiteX1" fmla="*/ 5748716 w 5748716"/>
              <a:gd name="connsiteY1" fmla="*/ 0 h 6876853"/>
              <a:gd name="connsiteX2" fmla="*/ 5748716 w 5748716"/>
              <a:gd name="connsiteY2" fmla="*/ 6858000 h 6876853"/>
              <a:gd name="connsiteX3" fmla="*/ 165 w 5748716"/>
              <a:gd name="connsiteY3" fmla="*/ 6876853 h 6876853"/>
              <a:gd name="connsiteX4" fmla="*/ 124912 w 5748716"/>
              <a:gd name="connsiteY4" fmla="*/ 6714804 h 6876853"/>
              <a:gd name="connsiteX5" fmla="*/ 189526 w 5748716"/>
              <a:gd name="connsiteY5" fmla="*/ 107400 h 6876853"/>
              <a:gd name="connsiteX6" fmla="*/ 177353 w 5748716"/>
              <a:gd name="connsiteY6" fmla="*/ 0 h 6876853"/>
              <a:gd name="connsiteX0" fmla="*/ 550484 w 6121847"/>
              <a:gd name="connsiteY0" fmla="*/ 0 h 6876853"/>
              <a:gd name="connsiteX1" fmla="*/ 6121847 w 6121847"/>
              <a:gd name="connsiteY1" fmla="*/ 0 h 6876853"/>
              <a:gd name="connsiteX2" fmla="*/ 6121847 w 6121847"/>
              <a:gd name="connsiteY2" fmla="*/ 6858000 h 6876853"/>
              <a:gd name="connsiteX3" fmla="*/ 373296 w 6121847"/>
              <a:gd name="connsiteY3" fmla="*/ 6876853 h 6876853"/>
              <a:gd name="connsiteX4" fmla="*/ 562657 w 6121847"/>
              <a:gd name="connsiteY4" fmla="*/ 107400 h 6876853"/>
              <a:gd name="connsiteX5" fmla="*/ 550484 w 6121847"/>
              <a:gd name="connsiteY5" fmla="*/ 0 h 6876853"/>
              <a:gd name="connsiteX0" fmla="*/ 237667 w 5809030"/>
              <a:gd name="connsiteY0" fmla="*/ 0 h 6876853"/>
              <a:gd name="connsiteX1" fmla="*/ 5809030 w 5809030"/>
              <a:gd name="connsiteY1" fmla="*/ 0 h 6876853"/>
              <a:gd name="connsiteX2" fmla="*/ 5809030 w 5809030"/>
              <a:gd name="connsiteY2" fmla="*/ 6858000 h 6876853"/>
              <a:gd name="connsiteX3" fmla="*/ 60479 w 5809030"/>
              <a:gd name="connsiteY3" fmla="*/ 6876853 h 6876853"/>
              <a:gd name="connsiteX4" fmla="*/ 249840 w 5809030"/>
              <a:gd name="connsiteY4" fmla="*/ 107400 h 6876853"/>
              <a:gd name="connsiteX5" fmla="*/ 237667 w 5809030"/>
              <a:gd name="connsiteY5" fmla="*/ 0 h 6876853"/>
              <a:gd name="connsiteX0" fmla="*/ 801311 w 6372674"/>
              <a:gd name="connsiteY0" fmla="*/ 0 h 6876853"/>
              <a:gd name="connsiteX1" fmla="*/ 6372674 w 6372674"/>
              <a:gd name="connsiteY1" fmla="*/ 0 h 6876853"/>
              <a:gd name="connsiteX2" fmla="*/ 6372674 w 6372674"/>
              <a:gd name="connsiteY2" fmla="*/ 6858000 h 6876853"/>
              <a:gd name="connsiteX3" fmla="*/ 624123 w 6372674"/>
              <a:gd name="connsiteY3" fmla="*/ 6876853 h 6876853"/>
              <a:gd name="connsiteX4" fmla="*/ 801311 w 6372674"/>
              <a:gd name="connsiteY4" fmla="*/ 0 h 6876853"/>
              <a:gd name="connsiteX0" fmla="*/ 476570 w 6047933"/>
              <a:gd name="connsiteY0" fmla="*/ 0 h 6876853"/>
              <a:gd name="connsiteX1" fmla="*/ 6047933 w 6047933"/>
              <a:gd name="connsiteY1" fmla="*/ 0 h 6876853"/>
              <a:gd name="connsiteX2" fmla="*/ 6047933 w 6047933"/>
              <a:gd name="connsiteY2" fmla="*/ 6858000 h 6876853"/>
              <a:gd name="connsiteX3" fmla="*/ 299382 w 6047933"/>
              <a:gd name="connsiteY3" fmla="*/ 6876853 h 6876853"/>
              <a:gd name="connsiteX4" fmla="*/ 476570 w 6047933"/>
              <a:gd name="connsiteY4" fmla="*/ 0 h 6876853"/>
              <a:gd name="connsiteX0" fmla="*/ 825516 w 6000953"/>
              <a:gd name="connsiteY0" fmla="*/ 0 h 6895707"/>
              <a:gd name="connsiteX1" fmla="*/ 6000953 w 6000953"/>
              <a:gd name="connsiteY1" fmla="*/ 18854 h 6895707"/>
              <a:gd name="connsiteX2" fmla="*/ 6000953 w 6000953"/>
              <a:gd name="connsiteY2" fmla="*/ 6876854 h 6895707"/>
              <a:gd name="connsiteX3" fmla="*/ 252402 w 6000953"/>
              <a:gd name="connsiteY3" fmla="*/ 6895707 h 6895707"/>
              <a:gd name="connsiteX4" fmla="*/ 825516 w 6000953"/>
              <a:gd name="connsiteY4" fmla="*/ 0 h 6895707"/>
              <a:gd name="connsiteX0" fmla="*/ 842504 w 5999087"/>
              <a:gd name="connsiteY0" fmla="*/ 0 h 6886280"/>
              <a:gd name="connsiteX1" fmla="*/ 5999087 w 5999087"/>
              <a:gd name="connsiteY1" fmla="*/ 9427 h 6886280"/>
              <a:gd name="connsiteX2" fmla="*/ 5999087 w 5999087"/>
              <a:gd name="connsiteY2" fmla="*/ 6867427 h 6886280"/>
              <a:gd name="connsiteX3" fmla="*/ 250536 w 5999087"/>
              <a:gd name="connsiteY3" fmla="*/ 6886280 h 6886280"/>
              <a:gd name="connsiteX4" fmla="*/ 842504 w 5999087"/>
              <a:gd name="connsiteY4" fmla="*/ 0 h 6886280"/>
              <a:gd name="connsiteX0" fmla="*/ 850441 w 6007024"/>
              <a:gd name="connsiteY0" fmla="*/ 0 h 6886280"/>
              <a:gd name="connsiteX1" fmla="*/ 6007024 w 6007024"/>
              <a:gd name="connsiteY1" fmla="*/ 9427 h 6886280"/>
              <a:gd name="connsiteX2" fmla="*/ 6007024 w 6007024"/>
              <a:gd name="connsiteY2" fmla="*/ 6867427 h 6886280"/>
              <a:gd name="connsiteX3" fmla="*/ 258473 w 6007024"/>
              <a:gd name="connsiteY3" fmla="*/ 6886280 h 6886280"/>
              <a:gd name="connsiteX4" fmla="*/ 850441 w 6007024"/>
              <a:gd name="connsiteY4" fmla="*/ 0 h 6886280"/>
              <a:gd name="connsiteX0" fmla="*/ 686143 w 5842726"/>
              <a:gd name="connsiteY0" fmla="*/ 0 h 6886280"/>
              <a:gd name="connsiteX1" fmla="*/ 5842726 w 5842726"/>
              <a:gd name="connsiteY1" fmla="*/ 9427 h 6886280"/>
              <a:gd name="connsiteX2" fmla="*/ 5842726 w 5842726"/>
              <a:gd name="connsiteY2" fmla="*/ 6867427 h 6886280"/>
              <a:gd name="connsiteX3" fmla="*/ 94175 w 5842726"/>
              <a:gd name="connsiteY3" fmla="*/ 6886280 h 6886280"/>
              <a:gd name="connsiteX4" fmla="*/ 686143 w 5842726"/>
              <a:gd name="connsiteY4" fmla="*/ 0 h 68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2726" h="6886280">
                <a:moveTo>
                  <a:pt x="686143" y="0"/>
                </a:moveTo>
                <a:lnTo>
                  <a:pt x="5842726" y="9427"/>
                </a:lnTo>
                <a:lnTo>
                  <a:pt x="5842726" y="6867427"/>
                </a:lnTo>
                <a:lnTo>
                  <a:pt x="94175" y="6886280"/>
                </a:lnTo>
                <a:cubicBezTo>
                  <a:pt x="-372473" y="4272699"/>
                  <a:pt x="1066657" y="2315065"/>
                  <a:pt x="686143" y="0"/>
                </a:cubicBezTo>
                <a:close/>
              </a:path>
            </a:pathLst>
          </a:custGeom>
        </p:spPr>
      </p:pic>
    </p:spTree>
    <p:extLst>
      <p:ext uri="{BB962C8B-B14F-4D97-AF65-F5344CB8AC3E}">
        <p14:creationId xmlns:p14="http://schemas.microsoft.com/office/powerpoint/2010/main" val="564753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DDEFBF95-5FC2-4B78-A70E-2CD0992B4DE6}"/>
              </a:ext>
            </a:extLst>
          </p:cNvPr>
          <p:cNvSpPr>
            <a:spLocks noGrp="1"/>
          </p:cNvSpPr>
          <p:nvPr>
            <p:ph sz="quarter" idx="13"/>
          </p:nvPr>
        </p:nvSpPr>
        <p:spPr>
          <a:xfrm>
            <a:off x="685827" y="1152838"/>
            <a:ext cx="4911067" cy="5491438"/>
          </a:xfrm>
        </p:spPr>
        <p:txBody>
          <a:bodyPr/>
          <a:lstStyle/>
          <a:p>
            <a:pPr marL="0" indent="0">
              <a:buNone/>
            </a:pPr>
            <a:r>
              <a:rPr lang="sv-SE" sz="2800" b="1" dirty="0">
                <a:solidFill>
                  <a:srgbClr val="4377BB"/>
                </a:solidFill>
                <a:latin typeface="Plus Jakarta Sans" panose="02110004020202020204"/>
                <a:ea typeface="+mj-ea"/>
                <a:cs typeface="+mj-cs"/>
              </a:rPr>
              <a:t>Skolbarn som är mer fysiskt aktiva har högre livstillfredsställelse och mindre besvär med nedstämdhet, irritation, nervositet och sömnproblem, än barn som är mindre fysiskt aktiva.</a:t>
            </a:r>
            <a:br>
              <a:rPr lang="sv-SE" sz="2800" b="1" dirty="0">
                <a:solidFill>
                  <a:srgbClr val="4377BB"/>
                </a:solidFill>
                <a:latin typeface="Plus Jakarta Sans" panose="02110004020202020204"/>
                <a:ea typeface="+mj-ea"/>
                <a:cs typeface="+mj-cs"/>
              </a:rPr>
            </a:br>
            <a:br>
              <a:rPr lang="sv-SE" dirty="0"/>
            </a:br>
            <a:r>
              <a:rPr lang="sv-SE" sz="1600" dirty="0"/>
              <a:t>Folkhälsomyndigheten: </a:t>
            </a:r>
            <a:r>
              <a:rPr lang="sv-SE" sz="1600" dirty="0">
                <a:hlinkClick r:id="rId3"/>
              </a:rPr>
              <a:t>Barns och ungas rörelsevanor – mer rörelsefrämjande samhällen behövs</a:t>
            </a:r>
            <a:endParaRPr lang="sv-SE" dirty="0"/>
          </a:p>
        </p:txBody>
      </p:sp>
      <p:pic>
        <p:nvPicPr>
          <p:cNvPr id="11" name="Platshållare för bild 10">
            <a:extLst>
              <a:ext uri="{FF2B5EF4-FFF2-40B4-BE49-F238E27FC236}">
                <a16:creationId xmlns:a16="http://schemas.microsoft.com/office/drawing/2014/main" id="{3E712F5C-6E6D-46F7-ADE0-74E84C4F0E8B}"/>
              </a:ext>
            </a:extLst>
          </p:cNvPr>
          <p:cNvPicPr>
            <a:picLocks noGrp="1" noChangeAspect="1"/>
          </p:cNvPicPr>
          <p:nvPr>
            <p:ph type="pic" sz="quarter" idx="14"/>
          </p:nvPr>
        </p:nvPicPr>
        <p:blipFill>
          <a:blip r:embed="rId4"/>
          <a:srcRect l="21723" r="21723"/>
          <a:stretch>
            <a:fillRect/>
          </a:stretch>
        </p:blipFill>
        <p:spPr/>
      </p:pic>
    </p:spTree>
    <p:extLst>
      <p:ext uri="{BB962C8B-B14F-4D97-AF65-F5344CB8AC3E}">
        <p14:creationId xmlns:p14="http://schemas.microsoft.com/office/powerpoint/2010/main" val="288488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E63607B-280A-48D8-8DAA-E0899F42ED45}"/>
              </a:ext>
            </a:extLst>
          </p:cNvPr>
          <p:cNvSpPr>
            <a:spLocks noGrp="1"/>
          </p:cNvSpPr>
          <p:nvPr>
            <p:ph sz="quarter" idx="13"/>
          </p:nvPr>
        </p:nvSpPr>
        <p:spPr>
          <a:xfrm>
            <a:off x="760863" y="1107916"/>
            <a:ext cx="4911067" cy="4642168"/>
          </a:xfrm>
        </p:spPr>
        <p:txBody>
          <a:bodyPr/>
          <a:lstStyle/>
          <a:p>
            <a:pPr marL="0" indent="0">
              <a:buNone/>
            </a:pPr>
            <a:r>
              <a:rPr lang="sv-SE" sz="3200" b="1" dirty="0">
                <a:solidFill>
                  <a:schemeClr val="accent1"/>
                </a:solidFill>
                <a:latin typeface="+mj-lt"/>
                <a:ea typeface="+mj-ea"/>
                <a:cs typeface="+mj-cs"/>
              </a:rPr>
              <a:t>Personer som har nära till grönområden går ut oftare, är mindre stressade, håller sig friskare och lever längre statistiskt sett än de som bor längre ifrån. </a:t>
            </a:r>
            <a:br>
              <a:rPr lang="sv-SE" sz="2400" dirty="0"/>
            </a:br>
            <a:br>
              <a:rPr lang="sv-SE" sz="2400" dirty="0"/>
            </a:br>
            <a:r>
              <a:rPr lang="sv-SE" sz="1600" dirty="0"/>
              <a:t>Naturvårdsverket: </a:t>
            </a:r>
            <a:r>
              <a:rPr lang="sv-SE" sz="1600" dirty="0">
                <a:hlinkClick r:id="rId3"/>
              </a:rPr>
              <a:t>Naturen som kraftkälla</a:t>
            </a:r>
            <a:endParaRPr lang="sv-SE" sz="1600" dirty="0"/>
          </a:p>
          <a:p>
            <a:pPr marL="0" indent="0">
              <a:buNone/>
            </a:pPr>
            <a:endParaRPr lang="sv-SE" sz="2000" dirty="0"/>
          </a:p>
        </p:txBody>
      </p:sp>
      <p:pic>
        <p:nvPicPr>
          <p:cNvPr id="5" name="Platshållare för bild 4">
            <a:extLst>
              <a:ext uri="{FF2B5EF4-FFF2-40B4-BE49-F238E27FC236}">
                <a16:creationId xmlns:a16="http://schemas.microsoft.com/office/drawing/2014/main" id="{F66393D8-76C8-429D-9532-27DBDF7AECF1}"/>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b="-413"/>
          <a:stretch/>
        </p:blipFill>
        <p:spPr>
          <a:xfrm>
            <a:off x="6349274" y="0"/>
            <a:ext cx="5842726" cy="6886280"/>
          </a:xfrm>
        </p:spPr>
      </p:pic>
    </p:spTree>
    <p:extLst>
      <p:ext uri="{BB962C8B-B14F-4D97-AF65-F5344CB8AC3E}">
        <p14:creationId xmlns:p14="http://schemas.microsoft.com/office/powerpoint/2010/main" val="17609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3F30FE84-00F5-422D-99E8-8B411962D79B}"/>
              </a:ext>
            </a:extLst>
          </p:cNvPr>
          <p:cNvSpPr>
            <a:spLocks noGrp="1"/>
          </p:cNvSpPr>
          <p:nvPr>
            <p:ph type="title"/>
          </p:nvPr>
        </p:nvSpPr>
        <p:spPr>
          <a:xfrm>
            <a:off x="185688" y="612775"/>
            <a:ext cx="11075986" cy="1077918"/>
          </a:xfrm>
        </p:spPr>
        <p:txBody>
          <a:bodyPr/>
          <a:lstStyle/>
          <a:p>
            <a:r>
              <a:rPr lang="sv-SE"/>
              <a:t>Ur konferensen Naturen gör skillnad (2026)</a:t>
            </a:r>
          </a:p>
        </p:txBody>
      </p:sp>
      <p:pic>
        <p:nvPicPr>
          <p:cNvPr id="19" name="Platshållare för innehåll 18">
            <a:extLst>
              <a:ext uri="{FF2B5EF4-FFF2-40B4-BE49-F238E27FC236}">
                <a16:creationId xmlns:a16="http://schemas.microsoft.com/office/drawing/2014/main" id="{6CDBAD79-EBAC-47B8-A4A6-D9D9EFF9E9E2}"/>
              </a:ext>
            </a:extLst>
          </p:cNvPr>
          <p:cNvPicPr>
            <a:picLocks noGrp="1" noChangeAspect="1"/>
          </p:cNvPicPr>
          <p:nvPr>
            <p:ph sz="half" idx="2"/>
          </p:nvPr>
        </p:nvPicPr>
        <p:blipFill>
          <a:blip r:embed="rId3"/>
          <a:stretch>
            <a:fillRect/>
          </a:stretch>
        </p:blipFill>
        <p:spPr>
          <a:xfrm>
            <a:off x="6096000" y="1602619"/>
            <a:ext cx="5858522" cy="5019571"/>
          </a:xfrm>
        </p:spPr>
      </p:pic>
      <p:sp>
        <p:nvSpPr>
          <p:cNvPr id="22" name="Platshållare för innehåll 2">
            <a:extLst>
              <a:ext uri="{FF2B5EF4-FFF2-40B4-BE49-F238E27FC236}">
                <a16:creationId xmlns:a16="http://schemas.microsoft.com/office/drawing/2014/main" id="{33B93A18-4C19-44B9-925A-CCA3330D1D85}"/>
              </a:ext>
            </a:extLst>
          </p:cNvPr>
          <p:cNvSpPr txBox="1">
            <a:spLocks/>
          </p:cNvSpPr>
          <p:nvPr/>
        </p:nvSpPr>
        <p:spPr>
          <a:xfrm>
            <a:off x="185688" y="1602619"/>
            <a:ext cx="5785525" cy="3806673"/>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2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3200" b="1" dirty="0">
                <a:solidFill>
                  <a:schemeClr val="accent1"/>
                </a:solidFill>
                <a:latin typeface="+mj-lt"/>
                <a:ea typeface="+mj-ea"/>
                <a:cs typeface="+mj-cs"/>
              </a:rPr>
              <a:t>Europeiska städer skulle kunna förebygga 43 000 dödsfall om de levde upp till Världshälsoorganisationens rekommendationer om grönområden.</a:t>
            </a:r>
            <a:br>
              <a:rPr lang="sv-SE" sz="2400" dirty="0"/>
            </a:br>
            <a:br>
              <a:rPr lang="sv-SE" sz="2400" dirty="0"/>
            </a:br>
            <a:endParaRPr lang="sv-SE" sz="1600" dirty="0"/>
          </a:p>
          <a:p>
            <a:pPr marL="0" indent="0">
              <a:buFont typeface="Arial" panose="020B0604020202020204" pitchFamily="34" charset="0"/>
              <a:buNone/>
            </a:pPr>
            <a:endParaRPr lang="sv-SE" sz="1400" b="1" dirty="0"/>
          </a:p>
          <a:p>
            <a:pPr marL="0" indent="0">
              <a:buFont typeface="Arial" panose="020B0604020202020204" pitchFamily="34" charset="0"/>
              <a:buNone/>
            </a:pPr>
            <a:br>
              <a:rPr lang="sv-SE" sz="1400" b="1" dirty="0"/>
            </a:br>
            <a:r>
              <a:rPr lang="sv-SE" sz="1400" b="1" dirty="0"/>
              <a:t>Matilda van den Bosch </a:t>
            </a:r>
            <a:r>
              <a:rPr lang="sv-SE" sz="1400" dirty="0"/>
              <a:t>- läkare och doktor i landskapsplanering med folkhälsoinriktning, verksam vid Barcelona </a:t>
            </a:r>
            <a:r>
              <a:rPr lang="sv-SE" sz="1400" dirty="0" err="1"/>
              <a:t>Institute</a:t>
            </a:r>
            <a:r>
              <a:rPr lang="sv-SE" sz="1400" dirty="0"/>
              <a:t> for Global Health och European Forest </a:t>
            </a:r>
            <a:r>
              <a:rPr lang="sv-SE" sz="1400" dirty="0" err="1"/>
              <a:t>Institute</a:t>
            </a:r>
            <a:endParaRPr lang="sv-SE" sz="1400" dirty="0"/>
          </a:p>
        </p:txBody>
      </p:sp>
    </p:spTree>
    <p:extLst>
      <p:ext uri="{BB962C8B-B14F-4D97-AF65-F5344CB8AC3E}">
        <p14:creationId xmlns:p14="http://schemas.microsoft.com/office/powerpoint/2010/main" val="135231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0E6E43C-3AFA-4545-B650-B768159BC569}"/>
              </a:ext>
            </a:extLst>
          </p:cNvPr>
          <p:cNvSpPr>
            <a:spLocks noGrp="1"/>
          </p:cNvSpPr>
          <p:nvPr>
            <p:ph sz="quarter" idx="13"/>
          </p:nvPr>
        </p:nvSpPr>
        <p:spPr>
          <a:xfrm>
            <a:off x="440581" y="2264556"/>
            <a:ext cx="4883068" cy="4029849"/>
          </a:xfrm>
        </p:spPr>
        <p:txBody>
          <a:bodyPr/>
          <a:lstStyle/>
          <a:p>
            <a:pPr marL="0" indent="0">
              <a:buNone/>
            </a:pPr>
            <a:br>
              <a:rPr lang="sv-SE" sz="2400"/>
            </a:br>
            <a:br>
              <a:rPr lang="sv-SE" sz="2400"/>
            </a:br>
            <a:endParaRPr lang="sv-SE" sz="2400"/>
          </a:p>
        </p:txBody>
      </p:sp>
      <p:pic>
        <p:nvPicPr>
          <p:cNvPr id="6" name="Platshållare för bild 4">
            <a:extLst>
              <a:ext uri="{FF2B5EF4-FFF2-40B4-BE49-F238E27FC236}">
                <a16:creationId xmlns:a16="http://schemas.microsoft.com/office/drawing/2014/main" id="{49090465-A1C1-4675-A68E-02A10C37C551}"/>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6350000" y="-9525"/>
            <a:ext cx="5842000" cy="6886575"/>
          </a:xfrm>
        </p:spPr>
      </p:pic>
      <p:sp>
        <p:nvSpPr>
          <p:cNvPr id="9" name="Platshållare för innehåll 2">
            <a:extLst>
              <a:ext uri="{FF2B5EF4-FFF2-40B4-BE49-F238E27FC236}">
                <a16:creationId xmlns:a16="http://schemas.microsoft.com/office/drawing/2014/main" id="{4E6CD003-C583-4869-B65D-281F3444D190}"/>
              </a:ext>
            </a:extLst>
          </p:cNvPr>
          <p:cNvSpPr txBox="1">
            <a:spLocks/>
          </p:cNvSpPr>
          <p:nvPr/>
        </p:nvSpPr>
        <p:spPr>
          <a:xfrm>
            <a:off x="514938" y="1338564"/>
            <a:ext cx="5327063" cy="41808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4377BB"/>
              </a:buClr>
              <a:buSzTx/>
              <a:buFont typeface="Arial" panose="020B0604020202020204" pitchFamily="34" charset="0"/>
              <a:buNone/>
              <a:tabLst/>
              <a:defRPr/>
            </a:pPr>
            <a:r>
              <a:rPr kumimoji="0" lang="sv-SE" sz="2800" b="1" i="0" u="none" strike="noStrike" kern="1200" cap="none" spc="0" normalizeH="0" baseline="0" noProof="0" dirty="0">
                <a:ln>
                  <a:noFill/>
                </a:ln>
                <a:solidFill>
                  <a:srgbClr val="4377BB"/>
                </a:solidFill>
                <a:effectLst/>
                <a:uLnTx/>
                <a:uFillTx/>
                <a:latin typeface="Plus Jakarta Sans" panose="02110004020202020204"/>
                <a:ea typeface="+mn-ea"/>
                <a:cs typeface="+mn-cs"/>
              </a:rPr>
              <a:t>De positiva hälsoeffekterna av stadsgrönska är oftast mest påtagliga i socialt utsatta områden. Skillnader i fysisk aktivitet mellan olika befolkningsgrupper minskar när det finns goda möjligheter att röra sig utomhus.</a:t>
            </a:r>
            <a:br>
              <a:rPr kumimoji="0" lang="sv-SE" sz="3200" b="1" i="0" u="none" strike="noStrike" kern="1200" cap="none" spc="0" normalizeH="0" baseline="0" noProof="0" dirty="0">
                <a:ln>
                  <a:noFill/>
                </a:ln>
                <a:solidFill>
                  <a:srgbClr val="4377BB"/>
                </a:solidFill>
                <a:effectLst/>
                <a:uLnTx/>
                <a:uFillTx/>
                <a:latin typeface="Plus Jakarta Sans" panose="02110004020202020204"/>
                <a:ea typeface="+mn-ea"/>
                <a:cs typeface="+mn-cs"/>
              </a:rPr>
            </a:br>
            <a:br>
              <a:rPr kumimoji="0" lang="sv-SE" sz="2400" b="0" i="0" u="none" strike="noStrike" kern="1200" cap="none" spc="0" normalizeH="0" baseline="0" noProof="0" dirty="0">
                <a:ln>
                  <a:noFill/>
                </a:ln>
                <a:solidFill>
                  <a:srgbClr val="0A2463"/>
                </a:solidFill>
                <a:effectLst/>
                <a:uLnTx/>
                <a:uFillTx/>
                <a:latin typeface="Plus Jakarta Sans" panose="02110004020202020204"/>
                <a:ea typeface="+mn-ea"/>
                <a:cs typeface="+mn-cs"/>
              </a:rPr>
            </a:br>
            <a:r>
              <a:rPr kumimoji="0" lang="sv-SE" sz="1600" b="0" i="0" u="none" strike="noStrike" kern="1200" cap="none" spc="0" normalizeH="0" baseline="0" noProof="0" dirty="0">
                <a:ln>
                  <a:noFill/>
                </a:ln>
                <a:solidFill>
                  <a:srgbClr val="0A2463"/>
                </a:solidFill>
                <a:effectLst/>
                <a:uLnTx/>
                <a:uFillTx/>
                <a:latin typeface="Plus Jakarta Sans" panose="02110004020202020204"/>
                <a:ea typeface="+mn-ea"/>
                <a:cs typeface="+mn-cs"/>
              </a:rPr>
              <a:t>Världshälsoorganisationen (WHO): Urban green space, interventions and </a:t>
            </a:r>
            <a:r>
              <a:rPr kumimoji="0" lang="sv-SE" sz="1600" b="0" i="0" u="none" strike="noStrike" kern="1200" cap="none" spc="0" normalizeH="0" baseline="0" noProof="0" dirty="0" err="1">
                <a:ln>
                  <a:noFill/>
                </a:ln>
                <a:solidFill>
                  <a:srgbClr val="0A2463"/>
                </a:solidFill>
                <a:effectLst/>
                <a:uLnTx/>
                <a:uFillTx/>
                <a:latin typeface="Plus Jakarta Sans" panose="02110004020202020204"/>
                <a:ea typeface="+mn-ea"/>
                <a:cs typeface="+mn-cs"/>
              </a:rPr>
              <a:t>health</a:t>
            </a:r>
            <a:r>
              <a:rPr kumimoji="0" lang="sv-SE" sz="1600" b="0" i="0" u="none" strike="noStrike" kern="1200" cap="none" spc="0" normalizeH="0" baseline="0" noProof="0" dirty="0">
                <a:ln>
                  <a:noFill/>
                </a:ln>
                <a:solidFill>
                  <a:srgbClr val="0A2463"/>
                </a:solidFill>
                <a:effectLst/>
                <a:uLnTx/>
                <a:uFillTx/>
                <a:latin typeface="Plus Jakarta Sans" panose="02110004020202020204"/>
                <a:ea typeface="+mn-ea"/>
                <a:cs typeface="+mn-cs"/>
              </a:rPr>
              <a:t> – a </a:t>
            </a:r>
            <a:r>
              <a:rPr kumimoji="0" lang="sv-SE" sz="1600" b="0" i="0" u="none" strike="noStrike" kern="1200" cap="none" spc="0" normalizeH="0" baseline="0" noProof="0" dirty="0" err="1">
                <a:ln>
                  <a:noFill/>
                </a:ln>
                <a:solidFill>
                  <a:srgbClr val="0A2463"/>
                </a:solidFill>
                <a:effectLst/>
                <a:uLnTx/>
                <a:uFillTx/>
                <a:latin typeface="Plus Jakarta Sans" panose="02110004020202020204"/>
                <a:ea typeface="+mn-ea"/>
                <a:cs typeface="+mn-cs"/>
              </a:rPr>
              <a:t>review</a:t>
            </a:r>
            <a:endParaRPr kumimoji="0" lang="sv-SE" sz="1600" b="0" i="0" u="none" strike="noStrike" kern="1200" cap="none" spc="0" normalizeH="0" baseline="0" noProof="0" dirty="0">
              <a:ln>
                <a:noFill/>
              </a:ln>
              <a:solidFill>
                <a:srgbClr val="0A2463"/>
              </a:solidFill>
              <a:effectLst/>
              <a:uLnTx/>
              <a:uFillTx/>
              <a:latin typeface="Plus Jakarta Sans" panose="02110004020202020204"/>
              <a:ea typeface="+mn-ea"/>
              <a:cs typeface="+mn-cs"/>
            </a:endParaRPr>
          </a:p>
          <a:p>
            <a:pPr marL="0" marR="0" lvl="0" indent="0" algn="l" defTabSz="914400" rtl="0" eaLnBrk="1" fontAlgn="auto" latinLnBrk="0" hangingPunct="1">
              <a:lnSpc>
                <a:spcPct val="100000"/>
              </a:lnSpc>
              <a:spcBef>
                <a:spcPts val="1000"/>
              </a:spcBef>
              <a:spcAft>
                <a:spcPts val="0"/>
              </a:spcAft>
              <a:buClr>
                <a:srgbClr val="4377BB"/>
              </a:buClr>
              <a:buSzTx/>
              <a:buFont typeface="Arial" panose="020B0604020202020204" pitchFamily="34" charset="0"/>
              <a:buNone/>
              <a:tabLst/>
              <a:defRPr/>
            </a:pPr>
            <a:endParaRPr kumimoji="0" lang="sv-SE" sz="2000" b="0" i="0" u="none" strike="noStrike" kern="1200" cap="none" spc="0" normalizeH="0" baseline="0" noProof="0" dirty="0">
              <a:ln>
                <a:noFill/>
              </a:ln>
              <a:solidFill>
                <a:srgbClr val="0A2463"/>
              </a:solidFill>
              <a:effectLst/>
              <a:uLnTx/>
              <a:uFillTx/>
              <a:latin typeface="Plus Jakarta Sans" panose="02110004020202020204"/>
              <a:ea typeface="+mn-ea"/>
              <a:cs typeface="+mn-cs"/>
            </a:endParaRPr>
          </a:p>
        </p:txBody>
      </p:sp>
    </p:spTree>
    <p:extLst>
      <p:ext uri="{BB962C8B-B14F-4D97-AF65-F5344CB8AC3E}">
        <p14:creationId xmlns:p14="http://schemas.microsoft.com/office/powerpoint/2010/main" val="334043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BC864A3-75C0-410B-8A5D-ECF35E2DF1B3}"/>
              </a:ext>
            </a:extLst>
          </p:cNvPr>
          <p:cNvSpPr>
            <a:spLocks noGrp="1"/>
          </p:cNvSpPr>
          <p:nvPr>
            <p:ph type="title"/>
          </p:nvPr>
        </p:nvSpPr>
        <p:spPr>
          <a:xfrm>
            <a:off x="774113" y="1367502"/>
            <a:ext cx="4950825" cy="4122996"/>
          </a:xfrm>
        </p:spPr>
        <p:txBody>
          <a:bodyPr/>
          <a:lstStyle/>
          <a:p>
            <a:br>
              <a:rPr lang="sv-SE" sz="2400"/>
            </a:br>
            <a:br>
              <a:rPr lang="sv-SE" sz="2400"/>
            </a:br>
            <a:endParaRPr lang="sv-SE" sz="2400"/>
          </a:p>
        </p:txBody>
      </p:sp>
      <p:pic>
        <p:nvPicPr>
          <p:cNvPr id="4" name="Platshållare för bild 3">
            <a:extLst>
              <a:ext uri="{FF2B5EF4-FFF2-40B4-BE49-F238E27FC236}">
                <a16:creationId xmlns:a16="http://schemas.microsoft.com/office/drawing/2014/main" id="{CCF9F677-A5D2-4A23-8872-98FE26BDBFEC}"/>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b="-275"/>
          <a:stretch/>
        </p:blipFill>
        <p:spPr>
          <a:xfrm>
            <a:off x="6349274" y="-9426"/>
            <a:ext cx="5842726" cy="6886280"/>
          </a:xfrm>
        </p:spPr>
      </p:pic>
      <p:sp>
        <p:nvSpPr>
          <p:cNvPr id="6" name="Platshållare för innehåll 2">
            <a:extLst>
              <a:ext uri="{FF2B5EF4-FFF2-40B4-BE49-F238E27FC236}">
                <a16:creationId xmlns:a16="http://schemas.microsoft.com/office/drawing/2014/main" id="{7A5FE1E5-CE68-47CE-BD53-1DFBDC9EEDD1}"/>
              </a:ext>
            </a:extLst>
          </p:cNvPr>
          <p:cNvSpPr txBox="1">
            <a:spLocks/>
          </p:cNvSpPr>
          <p:nvPr/>
        </p:nvSpPr>
        <p:spPr>
          <a:xfrm>
            <a:off x="768937" y="593593"/>
            <a:ext cx="5327063" cy="418087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1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Clr>
                <a:srgbClr val="4377BB"/>
              </a:buClr>
              <a:buNone/>
              <a:defRPr/>
            </a:pPr>
            <a:endParaRPr lang="sv-SE" sz="2800" b="1" dirty="0">
              <a:solidFill>
                <a:srgbClr val="4377BB"/>
              </a:solidFill>
            </a:endParaRPr>
          </a:p>
          <a:p>
            <a:pPr marL="0" lvl="0" indent="0">
              <a:buClr>
                <a:srgbClr val="4377BB"/>
              </a:buClr>
              <a:buNone/>
              <a:defRPr/>
            </a:pPr>
            <a:endParaRPr lang="sv-SE" sz="2800" b="1" dirty="0">
              <a:solidFill>
                <a:srgbClr val="4377BB"/>
              </a:solidFill>
            </a:endParaRPr>
          </a:p>
          <a:p>
            <a:pPr marL="0" lvl="0" indent="0">
              <a:buClr>
                <a:srgbClr val="4377BB"/>
              </a:buClr>
              <a:buNone/>
              <a:defRPr/>
            </a:pPr>
            <a:r>
              <a:rPr lang="sv-SE" sz="2800" b="1" dirty="0">
                <a:solidFill>
                  <a:srgbClr val="4377BB"/>
                </a:solidFill>
              </a:rPr>
              <a:t>De som har bra hälsa är utomhus i betydligt högre grad än de som har en dålig hälsa.</a:t>
            </a:r>
          </a:p>
          <a:p>
            <a:pPr marL="0" lvl="0" indent="0">
              <a:buClr>
                <a:srgbClr val="4377BB"/>
              </a:buClr>
              <a:buNone/>
              <a:defRPr/>
            </a:pPr>
            <a:br>
              <a:rPr kumimoji="0" lang="sv-SE" sz="3200" b="1" i="0" u="none" strike="noStrike" kern="1200" cap="none" spc="0" normalizeH="0" baseline="0" noProof="0" dirty="0">
                <a:ln>
                  <a:noFill/>
                </a:ln>
                <a:solidFill>
                  <a:srgbClr val="4377BB"/>
                </a:solidFill>
                <a:effectLst/>
                <a:uLnTx/>
                <a:uFillTx/>
                <a:latin typeface="Plus Jakarta Sans" panose="02110004020202020204"/>
                <a:ea typeface="+mn-ea"/>
                <a:cs typeface="+mn-cs"/>
              </a:rPr>
            </a:br>
            <a:br>
              <a:rPr kumimoji="0" lang="sv-SE" sz="2400" b="0" i="0" u="none" strike="noStrike" kern="1200" cap="none" spc="0" normalizeH="0" baseline="0" noProof="0" dirty="0">
                <a:ln>
                  <a:noFill/>
                </a:ln>
                <a:solidFill>
                  <a:srgbClr val="0A2463"/>
                </a:solidFill>
                <a:effectLst/>
                <a:uLnTx/>
                <a:uFillTx/>
                <a:latin typeface="Plus Jakarta Sans" panose="02110004020202020204"/>
                <a:ea typeface="+mn-ea"/>
                <a:cs typeface="+mn-cs"/>
              </a:rPr>
            </a:br>
            <a:endParaRPr kumimoji="0" lang="sv-SE" sz="2400" b="0" i="0" u="none" strike="noStrike" kern="1200" cap="none" spc="0" normalizeH="0" baseline="0" noProof="0" dirty="0">
              <a:ln>
                <a:noFill/>
              </a:ln>
              <a:solidFill>
                <a:srgbClr val="0A2463"/>
              </a:solidFill>
              <a:effectLst/>
              <a:uLnTx/>
              <a:uFillTx/>
              <a:latin typeface="Plus Jakarta Sans" panose="02110004020202020204"/>
              <a:ea typeface="+mn-ea"/>
              <a:cs typeface="+mn-cs"/>
            </a:endParaRPr>
          </a:p>
          <a:p>
            <a:pPr marL="0" lvl="0" indent="0">
              <a:buClr>
                <a:srgbClr val="4377BB"/>
              </a:buClr>
              <a:buNone/>
              <a:defRPr/>
            </a:pPr>
            <a:r>
              <a:rPr lang="sv-SE" sz="1600" dirty="0">
                <a:solidFill>
                  <a:srgbClr val="0A2463"/>
                </a:solidFill>
              </a:rPr>
              <a:t>Nationella folkhälsoenkäten </a:t>
            </a:r>
            <a:br>
              <a:rPr lang="sv-SE" sz="1600" dirty="0">
                <a:solidFill>
                  <a:srgbClr val="0A2463"/>
                </a:solidFill>
              </a:rPr>
            </a:br>
            <a:r>
              <a:rPr lang="sv-SE" sz="1600" dirty="0">
                <a:solidFill>
                  <a:srgbClr val="0A2463"/>
                </a:solidFill>
              </a:rPr>
              <a:t>Hälsa på lika villkor 2022</a:t>
            </a:r>
            <a:endParaRPr kumimoji="0" lang="sv-SE" sz="2000" b="0" i="0" u="none" strike="noStrike" kern="1200" cap="none" spc="0" normalizeH="0" baseline="0" noProof="0" dirty="0">
              <a:ln>
                <a:noFill/>
              </a:ln>
              <a:solidFill>
                <a:srgbClr val="0A2463"/>
              </a:solidFill>
              <a:effectLst/>
              <a:uLnTx/>
              <a:uFillTx/>
              <a:latin typeface="Plus Jakarta Sans" panose="02110004020202020204"/>
              <a:ea typeface="+mn-ea"/>
              <a:cs typeface="+mn-cs"/>
            </a:endParaRPr>
          </a:p>
        </p:txBody>
      </p:sp>
    </p:spTree>
    <p:extLst>
      <p:ext uri="{BB962C8B-B14F-4D97-AF65-F5344CB8AC3E}">
        <p14:creationId xmlns:p14="http://schemas.microsoft.com/office/powerpoint/2010/main" val="3392117835"/>
      </p:ext>
    </p:extLst>
  </p:cSld>
  <p:clrMapOvr>
    <a:masterClrMapping/>
  </p:clrMapOvr>
</p:sld>
</file>

<file path=ppt/theme/theme1.xml><?xml version="1.0" encoding="utf-8"?>
<a:theme xmlns:a="http://schemas.openxmlformats.org/drawingml/2006/main" name="Friluftsfrämjandet">
  <a:themeElements>
    <a:clrScheme name="Friluftsfrämjandet">
      <a:dk1>
        <a:srgbClr val="000000"/>
      </a:dk1>
      <a:lt1>
        <a:srgbClr val="FFFFFF"/>
      </a:lt1>
      <a:dk2>
        <a:srgbClr val="0A2463"/>
      </a:dk2>
      <a:lt2>
        <a:srgbClr val="CADBE8"/>
      </a:lt2>
      <a:accent1>
        <a:srgbClr val="4377BB"/>
      </a:accent1>
      <a:accent2>
        <a:srgbClr val="D1DBC9"/>
      </a:accent2>
      <a:accent3>
        <a:srgbClr val="668247"/>
      </a:accent3>
      <a:accent4>
        <a:srgbClr val="2B3C20"/>
      </a:accent4>
      <a:accent5>
        <a:srgbClr val="F8EBD7"/>
      </a:accent5>
      <a:accent6>
        <a:srgbClr val="D66930"/>
      </a:accent6>
      <a:hlink>
        <a:srgbClr val="4277BA"/>
      </a:hlink>
      <a:folHlink>
        <a:srgbClr val="2B5C98"/>
      </a:folHlink>
    </a:clrScheme>
    <a:fontScheme name="Office">
      <a:majorFont>
        <a:latin typeface="Plus Jakarta Sans"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Plus Jakarta San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600" dirty="0" smtClean="0">
            <a:solidFill>
              <a:schemeClr val="tx2"/>
            </a:solidFill>
          </a:defRPr>
        </a:defPPr>
      </a:lstStyle>
    </a:txDef>
  </a:objectDefaults>
  <a:extraClrSchemeLst/>
  <a:custClrLst>
    <a:custClr name="Is">
      <a:srgbClr val="CADBE8"/>
    </a:custClr>
    <a:custClr name="Himmel">
      <a:srgbClr val="4377BB"/>
    </a:custClr>
    <a:custClr name="Skymning">
      <a:srgbClr val="0A2463"/>
    </a:custClr>
    <a:custClr name="Lav">
      <a:srgbClr val="D1DBC9"/>
    </a:custClr>
    <a:custClr name="Blad">
      <a:srgbClr val="668247"/>
    </a:custClr>
    <a:custClr name="Mossa">
      <a:srgbClr val="2B3D21"/>
    </a:custClr>
    <a:custClr name="Sand">
      <a:srgbClr val="F8EBD7"/>
    </a:custClr>
    <a:custClr name="Höstlöv">
      <a:srgbClr val="D66930"/>
    </a:custClr>
    <a:custClr name="Bark">
      <a:srgbClr val="40241C"/>
    </a:custClr>
  </a:custClr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2F3CFBC3A5E8E46B4633F471B503B48" ma:contentTypeVersion="16" ma:contentTypeDescription="Skapa ett nytt dokument." ma:contentTypeScope="" ma:versionID="322dd303014a8c8853747d9650fb50fc">
  <xsd:schema xmlns:xsd="http://www.w3.org/2001/XMLSchema" xmlns:xs="http://www.w3.org/2001/XMLSchema" xmlns:p="http://schemas.microsoft.com/office/2006/metadata/properties" xmlns:ns2="ac347944-8f14-4c3f-a450-901372677658" xmlns:ns3="862d0a72-bce4-463a-ae53-032a0ad5bed7" targetNamespace="http://schemas.microsoft.com/office/2006/metadata/properties" ma:root="true" ma:fieldsID="ebcdb019c53dbac5e85de4571f62c937" ns2:_="" ns3:_="">
    <xsd:import namespace="ac347944-8f14-4c3f-a450-901372677658"/>
    <xsd:import namespace="862d0a72-bce4-463a-ae53-032a0ad5be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347944-8f14-4c3f-a450-901372677658"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ca88681e-f13c-41f2-9415-932ad488c70d}" ma:internalName="TaxCatchAll" ma:showField="CatchAllData" ma:web="ac347944-8f14-4c3f-a450-9013726776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2d0a72-bce4-463a-ae53-032a0ad5be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91549e2a-0939-4b91-a29b-61ab0e116e3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62d0a72-bce4-463a-ae53-032a0ad5bed7">
      <Terms xmlns="http://schemas.microsoft.com/office/infopath/2007/PartnerControls"/>
    </lcf76f155ced4ddcb4097134ff3c332f>
    <TaxCatchAll xmlns="ac347944-8f14-4c3f-a450-90137267765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176594-2382-496E-B5C6-B593F30040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347944-8f14-4c3f-a450-901372677658"/>
    <ds:schemaRef ds:uri="862d0a72-bce4-463a-ae53-032a0ad5be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DCEA67-491D-4AC0-BD4A-13087F129BBD}">
  <ds:schemaRefs>
    <ds:schemaRef ds:uri="http://purl.org/dc/dcmitype/"/>
    <ds:schemaRef ds:uri="ac347944-8f14-4c3f-a450-901372677658"/>
    <ds:schemaRef ds:uri="862d0a72-bce4-463a-ae53-032a0ad5bed7"/>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D09D4C0-17FD-445C-BAE3-CF64C81FF0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407</TotalTime>
  <Words>3598</Words>
  <Application>Microsoft Office PowerPoint</Application>
  <PresentationFormat>Widescreen</PresentationFormat>
  <Paragraphs>239</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Friluftsfrämjandet</vt:lpstr>
      <vt:lpstr>Välkommen till webbinariet: Så kan regionen stärka folkhälsan genom friluftsliv </vt:lpstr>
      <vt:lpstr>PowerPoint Presentation</vt:lpstr>
      <vt:lpstr>20 skäl för regioner att satsa på natur och friluftsliv</vt:lpstr>
      <vt:lpstr>Hälsovinsterna för barn av att vistas i gröna miljöer är välbelagda inom en rad områden som påverkar deras fysiska och psykiska hälsa och utveckling.  Folkhälsomyndigheten: ”Grönskans kvaliteter och barns hälsa” </vt:lpstr>
      <vt:lpstr>PowerPoint Presentation</vt:lpstr>
      <vt:lpstr>PowerPoint Presentation</vt:lpstr>
      <vt:lpstr>Ur konferensen Naturen gör skillnad (2026)</vt:lpstr>
      <vt:lpstr>PowerPoint Presentation</vt:lpstr>
      <vt:lpstr>  </vt:lpstr>
      <vt:lpstr>Folkhälsomyndigheten om friluftsliv</vt:lpstr>
      <vt:lpstr>EU:s strategi för biologisk mångfald 2030</vt:lpstr>
      <vt:lpstr>PowerPoint Presentation</vt:lpstr>
      <vt:lpstr>7 av 21 regioner (33 %) har en folkhälsostrateg eller friluftslivsutvecklare med huvuduppgift att främja vistelse i naturen </vt:lpstr>
      <vt:lpstr>8 av 21 regioner (38 %) använder metoder för naturbaserade insatser för psykisk hälsa och suicidprevention</vt:lpstr>
      <vt:lpstr>5 av 20 regioner (25 %)  har utvecklat Naturaktivitet på recept (inom FaR, Fysisk aktivitet på recept)</vt:lpstr>
      <vt:lpstr>8 av 20 regioner (40 %) främjar friluftsliv i förskolan-skolan-fritidshem, exempelvis genom en pedagogik som stärker barns hälsa och  lärande genom aktiviteter i naturen</vt:lpstr>
      <vt:lpstr>6 av 21 regioner (29 %) har särskilda stöd för att främja ledarledd verksamhet i naturen</vt:lpstr>
      <vt:lpstr>9 av 20 regioner (45 %) tar tillvara friluftsorganisationers kompetens i arbetet med nära vård genom Idéburet offentligt partnerskap (IOP) eller samverkansavtal</vt:lpstr>
      <vt:lpstr>7 av 17 regioner (41 %) har avsnitt om hur regionen ska utveckla friluftslivet och naturturismen i den regionala utvecklingsstrategin</vt:lpstr>
      <vt:lpstr>11 av 18 regioner (61 %) avsätter medel för att stötta kommunerna i utveckling  eller skötsel av friluftsinfrastruktur </vt:lpstr>
      <vt:lpstr>5 av 16 regioner (31 %) ger ekonomisk kompensation till föreningar som bidrar med skötsel och underhåll av friluftsinfrastruktur</vt:lpstr>
      <vt:lpstr>11 av 17 regioner (63 %), eller dess kollektivtrafikbolag,  har utrett hur kollektivtrafiken kan användas till ökat fritidsresande</vt:lpstr>
      <vt:lpstr>12 av 16 regioner (75 %) svarar att det går att resa hållbart till populära frilufts- och naturområden genom kollektivtrafik</vt:lpstr>
      <vt:lpstr>Bäst i test: Region Skåne</vt:lpstr>
      <vt:lpstr>Kostnadseffektiva investeringar för samhället</vt:lpstr>
      <vt:lpstr>Enkätsvar från  276 regionpolitiker</vt:lpstr>
      <vt:lpstr>Starkt stöd bland politiker, oavsett partifärg</vt:lpstr>
      <vt:lpstr>Åtta rekommendationsområden för ett rörelselyft i naturen</vt:lpstr>
      <vt:lpstr>PowerPoint Presentation</vt:lpstr>
      <vt:lpstr>Starkt stöd bland invånarna</vt:lpstr>
      <vt:lpstr>Vilka insatser skulle få fler människor att röra på sig?</vt:lpstr>
      <vt:lpstr>PowerPoint Presentation</vt:lpstr>
      <vt:lpstr>Tips</vt:lpstr>
      <vt:lpstr>Friluftsfrämjandets kanaler för samhällsinriktad information: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 till webbinariet: Så kan regionen stärka folkhälsan genom friluftsliv </dc:title>
  <dc:creator>Pontus Björkman</dc:creator>
  <cp:lastModifiedBy>Pontus Björkman</cp:lastModifiedBy>
  <cp:revision>10</cp:revision>
  <dcterms:created xsi:type="dcterms:W3CDTF">2026-05-13T12:57:11Z</dcterms:created>
  <dcterms:modified xsi:type="dcterms:W3CDTF">2026-05-18T13:46:04Z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0x01010062F3CFBC3A5E8E46B4633F471B503B48</vt:lpwstr>
  </property>
</Properties>
</file>